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80" r:id="rId6"/>
    <p:sldId id="261" r:id="rId7"/>
    <p:sldId id="265" r:id="rId8"/>
    <p:sldId id="286" r:id="rId9"/>
    <p:sldId id="275" r:id="rId10"/>
    <p:sldId id="288" r:id="rId11"/>
    <p:sldId id="274" r:id="rId12"/>
    <p:sldId id="285" r:id="rId13"/>
    <p:sldId id="278" r:id="rId14"/>
    <p:sldId id="289" r:id="rId15"/>
    <p:sldId id="290" r:id="rId16"/>
    <p:sldId id="283" r:id="rId17"/>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58369" autoAdjust="0"/>
  </p:normalViewPr>
  <p:slideViewPr>
    <p:cSldViewPr snapToGrid="0">
      <p:cViewPr varScale="1">
        <p:scale>
          <a:sx n="82" d="100"/>
          <a:sy n="82" d="100"/>
        </p:scale>
        <p:origin x="68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Wade" userId="84f1120cddae99fd" providerId="LiveId" clId="{4F36554B-27DD-4453-8054-69512201F082}"/>
    <pc:docChg chg="undo redo custSel addSld delSld modSld sldOrd">
      <pc:chgData name="Carrie Wade" userId="84f1120cddae99fd" providerId="LiveId" clId="{4F36554B-27DD-4453-8054-69512201F082}" dt="2026-02-28T01:39:08.625" v="9298" actId="20577"/>
      <pc:docMkLst>
        <pc:docMk/>
      </pc:docMkLst>
      <pc:sldChg chg="addSp delSp modSp mod">
        <pc:chgData name="Carrie Wade" userId="84f1120cddae99fd" providerId="LiveId" clId="{4F36554B-27DD-4453-8054-69512201F082}" dt="2026-02-28T01:38:04.158" v="9223" actId="20577"/>
        <pc:sldMkLst>
          <pc:docMk/>
          <pc:sldMk cId="3679044088" sldId="256"/>
        </pc:sldMkLst>
        <pc:spChg chg="mod">
          <ac:chgData name="Carrie Wade" userId="84f1120cddae99fd" providerId="LiveId" clId="{4F36554B-27DD-4453-8054-69512201F082}" dt="2026-02-28T01:38:04.158" v="9223" actId="20577"/>
          <ac:spMkLst>
            <pc:docMk/>
            <pc:sldMk cId="3679044088" sldId="256"/>
            <ac:spMk id="2" creationId="{D52F33E9-E30E-4208-807E-1984A61FEE73}"/>
          </ac:spMkLst>
        </pc:spChg>
      </pc:sldChg>
      <pc:sldChg chg="modSp mod">
        <pc:chgData name="Carrie Wade" userId="84f1120cddae99fd" providerId="LiveId" clId="{4F36554B-27DD-4453-8054-69512201F082}" dt="2026-02-28T01:39:08.625" v="9298" actId="20577"/>
        <pc:sldMkLst>
          <pc:docMk/>
          <pc:sldMk cId="1443523508" sldId="280"/>
        </pc:sldMkLst>
        <pc:spChg chg="mod">
          <ac:chgData name="Carrie Wade" userId="84f1120cddae99fd" providerId="LiveId" clId="{4F36554B-27DD-4453-8054-69512201F082}" dt="2026-02-28T01:39:08.625" v="9298" actId="20577"/>
          <ac:spMkLst>
            <pc:docMk/>
            <pc:sldMk cId="1443523508" sldId="280"/>
            <ac:spMk id="2" creationId="{205CF4A8-DB90-5CF9-A35C-403119C4E8B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BE76777-3AFA-4A06-8D21-66B804AE840D}" type="datetimeFigureOut">
              <a:rPr lang="en-US" smtClean="0"/>
              <a:t>2/27/2026</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FBCD2618-DA33-4AFC-A74A-E17B4CC922E1}" type="slidenum">
              <a:rPr lang="en-US" smtClean="0"/>
              <a:t>‹#›</a:t>
            </a:fld>
            <a:endParaRPr lang="en-US" dirty="0"/>
          </a:p>
        </p:txBody>
      </p:sp>
    </p:spTree>
    <p:extLst>
      <p:ext uri="{BB962C8B-B14F-4D97-AF65-F5344CB8AC3E}">
        <p14:creationId xmlns:p14="http://schemas.microsoft.com/office/powerpoint/2010/main" val="335960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1</a:t>
            </a:fld>
            <a:endParaRPr lang="en-US" dirty="0"/>
          </a:p>
        </p:txBody>
      </p:sp>
    </p:spTree>
    <p:extLst>
      <p:ext uri="{BB962C8B-B14F-4D97-AF65-F5344CB8AC3E}">
        <p14:creationId xmlns:p14="http://schemas.microsoft.com/office/powerpoint/2010/main" val="423362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3</a:t>
            </a:fld>
            <a:endParaRPr lang="en-US"/>
          </a:p>
        </p:txBody>
      </p:sp>
    </p:spTree>
    <p:extLst>
      <p:ext uri="{BB962C8B-B14F-4D97-AF65-F5344CB8AC3E}">
        <p14:creationId xmlns:p14="http://schemas.microsoft.com/office/powerpoint/2010/main" val="25627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4</a:t>
            </a:fld>
            <a:endParaRPr lang="en-US" dirty="0"/>
          </a:p>
        </p:txBody>
      </p:sp>
    </p:spTree>
    <p:extLst>
      <p:ext uri="{BB962C8B-B14F-4D97-AF65-F5344CB8AC3E}">
        <p14:creationId xmlns:p14="http://schemas.microsoft.com/office/powerpoint/2010/main" val="3432824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F715-0C24-4324-BC38-2B173EDDAF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9533-D7C4-4D62-A053-B23704FDC7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D76F4-3452-4721-8F0E-9A562A359471}"/>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9F1027A0-8969-4DE8-AE7B-98D252668A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B2350-12CD-4879-8D8D-EBF5723E371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2798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F0C1-96BE-4F59-8102-797037332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F3120-64EE-4059-8A29-B53AD8EF01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5946D-3272-4A58-BA07-3517769CE3BE}"/>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9F85C56D-F3C5-4227-BF91-381F8BC561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2E3CE-3819-41E8-897E-207FC4B35195}"/>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5286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5B8F-A891-4CA4-B9A3-BAD63B5E6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560833-5CA1-42DA-954A-58896E394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87BAA-E3FE-43AF-B9EC-976F0ADEC06A}"/>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C0E51F2F-E3CA-4AD6-B703-27B4D0D15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D1B893-345B-466B-B45D-1517BBFE92C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5197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A94B-35C2-4073-BFDA-687DC6AA1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A8DC5-212B-49C2-8F55-FEFE40A001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F37D9-8CE7-47C5-8795-B229573F3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A53140-DDB3-49D3-9959-F7F035504831}"/>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6" name="Footer Placeholder 5">
            <a:extLst>
              <a:ext uri="{FF2B5EF4-FFF2-40B4-BE49-F238E27FC236}">
                <a16:creationId xmlns:a16="http://schemas.microsoft.com/office/drawing/2014/main" id="{1A1DCA85-9EA8-498B-B9B7-8781091990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853EFE-425D-4ADB-9F4A-D613119538F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11181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9D1E-A810-4406-B7AD-5139D43FBE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84FB8-AEBC-4F37-8F56-41B5FCC51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7A0FEA-A7F5-4F3D-9979-978A778280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6F5932-2956-4D18-A9CB-092810FD2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2354F-B38F-4386-9833-3E2232E45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93E41-8366-44DC-8EFA-6D326ADA5183}"/>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8" name="Footer Placeholder 7">
            <a:extLst>
              <a:ext uri="{FF2B5EF4-FFF2-40B4-BE49-F238E27FC236}">
                <a16:creationId xmlns:a16="http://schemas.microsoft.com/office/drawing/2014/main" id="{E80B1C71-779F-4773-9D11-1B3DBC3B5F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647998-EDFB-4996-89A0-15C1A5969400}"/>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6449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CBF2-CB8F-429D-9DD0-7CC38CC76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D60984-C27D-416F-B8F0-1840CD0AC5ED}"/>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4" name="Footer Placeholder 3">
            <a:extLst>
              <a:ext uri="{FF2B5EF4-FFF2-40B4-BE49-F238E27FC236}">
                <a16:creationId xmlns:a16="http://schemas.microsoft.com/office/drawing/2014/main" id="{DC311E56-8073-4436-AEFC-4CD0A25680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B92370-3EA7-46D4-9AA8-5C1BBC9BEDD3}"/>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77127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60B6E-28F0-4C7F-801B-CC0A73965863}"/>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3" name="Footer Placeholder 2">
            <a:extLst>
              <a:ext uri="{FF2B5EF4-FFF2-40B4-BE49-F238E27FC236}">
                <a16:creationId xmlns:a16="http://schemas.microsoft.com/office/drawing/2014/main" id="{1B251ED3-5D49-47ED-ACF9-6DEE75A0E3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D84C79-7E96-4279-904E-0E430A5BAF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880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5E76-7EE3-4CCD-8E25-85AFF6072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7F1582-5654-454C-96D0-3FA283CB5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FC8CB-C0EA-43B1-88E8-4133A2CC2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51B9F-ACA2-4F7C-9D16-D63260FC3535}"/>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6" name="Footer Placeholder 5">
            <a:extLst>
              <a:ext uri="{FF2B5EF4-FFF2-40B4-BE49-F238E27FC236}">
                <a16:creationId xmlns:a16="http://schemas.microsoft.com/office/drawing/2014/main" id="{F77EAA8F-7903-4A67-ADDC-F337AC20C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BB95DD-17AB-445B-B762-594516D149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70771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A9B8-C181-4112-8848-A986E7281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60C982-5163-4ACE-92BE-48DD87A950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30AC49-218E-4314-96D1-CC43102C2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EBBE0-1B58-4666-9FA8-CA06D4377ABB}"/>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6" name="Footer Placeholder 5">
            <a:extLst>
              <a:ext uri="{FF2B5EF4-FFF2-40B4-BE49-F238E27FC236}">
                <a16:creationId xmlns:a16="http://schemas.microsoft.com/office/drawing/2014/main" id="{DD05564C-AC0F-4B3E-A479-78A15B618F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45A7A-29E8-4693-B3F4-10F6D61749D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87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8043-90F6-4A84-A848-86311EE8FD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3466B-6377-43C0-A469-EE62FAC12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CAF25-9B73-4723-8AC8-8AF23D8B1DCA}"/>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2730A825-B01E-4A2D-9C7C-C9DEAC0CBD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4CC13D-6B92-4909-BBF0-1770C7930C2A}"/>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4697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53D1-EF53-47E1-8C6A-1624FD1A2C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36D53-AEE8-4362-8CE3-565860DFA0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B84DE-024A-4B73-B975-546E79FE8B13}"/>
              </a:ext>
            </a:extLst>
          </p:cNvPr>
          <p:cNvSpPr>
            <a:spLocks noGrp="1"/>
          </p:cNvSpPr>
          <p:nvPr>
            <p:ph type="dt" sz="half" idx="10"/>
          </p:nvPr>
        </p:nvSpPr>
        <p:spPr/>
        <p:txBody>
          <a:body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EE7DCF56-B167-4B10-9171-E5A31C59E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47E956-E5A2-4580-BFE1-DD9EED05AE69}"/>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9153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FBDE3-4340-4A51-9EC6-866DC0D22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E4F9FE-D30C-4C1D-B8F0-E69317556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60635-A9A4-4B24-BAC8-71A0CB758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D552F-B16C-4847-A198-FCC1D65A106B}" type="datetimeFigureOut">
              <a:rPr lang="en-US" smtClean="0"/>
              <a:t>2/27/2026</a:t>
            </a:fld>
            <a:endParaRPr lang="en-US" dirty="0"/>
          </a:p>
        </p:txBody>
      </p:sp>
      <p:sp>
        <p:nvSpPr>
          <p:cNvPr id="5" name="Footer Placeholder 4">
            <a:extLst>
              <a:ext uri="{FF2B5EF4-FFF2-40B4-BE49-F238E27FC236}">
                <a16:creationId xmlns:a16="http://schemas.microsoft.com/office/drawing/2014/main" id="{E59628C6-0C8E-4EE7-B3CD-E59963ADA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F77F9F-09B6-44DE-A401-0C40507E3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91C0B-CECA-4BBC-8FC3-920B3C0969BA}" type="slidenum">
              <a:rPr lang="en-US" smtClean="0"/>
              <a:t>‹#›</a:t>
            </a:fld>
            <a:endParaRPr lang="en-US" dirty="0"/>
          </a:p>
        </p:txBody>
      </p:sp>
    </p:spTree>
    <p:extLst>
      <p:ext uri="{BB962C8B-B14F-4D97-AF65-F5344CB8AC3E}">
        <p14:creationId xmlns:p14="http://schemas.microsoft.com/office/powerpoint/2010/main" val="212812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684/pnv.2022.1024" TargetMode="External"/><Relationship Id="rId2" Type="http://schemas.openxmlformats.org/officeDocument/2006/relationships/hyperlink" Target="https://doi.org/10.1371/journal.pone.0257337" TargetMode="External"/><Relationship Id="rId1" Type="http://schemas.openxmlformats.org/officeDocument/2006/relationships/slideLayout" Target="../slideLayouts/slideLayout1.xml"/><Relationship Id="rId4" Type="http://schemas.openxmlformats.org/officeDocument/2006/relationships/hyperlink" Target="https://doi.org/10.3390/ijerph1913762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33E9-E30E-4208-807E-1984A61FEE73}"/>
              </a:ext>
            </a:extLst>
          </p:cNvPr>
          <p:cNvSpPr>
            <a:spLocks noGrp="1"/>
          </p:cNvSpPr>
          <p:nvPr>
            <p:ph type="ctrTitle"/>
          </p:nvPr>
        </p:nvSpPr>
        <p:spPr>
          <a:xfrm>
            <a:off x="1698171" y="139959"/>
            <a:ext cx="8882743" cy="2108719"/>
          </a:xfrm>
        </p:spPr>
        <p:txBody>
          <a:bodyPr>
            <a:noAutofit/>
          </a:bodyPr>
          <a:lstStyle/>
          <a:p>
            <a:r>
              <a:rPr lang="en-US" sz="4000" b="1" dirty="0">
                <a:latin typeface="Times New Roman" panose="02020603050405020304" pitchFamily="18" charset="0"/>
                <a:cs typeface="Times New Roman" panose="02020603050405020304" pitchFamily="18" charset="0"/>
              </a:rPr>
              <a:t>Benchmark Culminating Project: Psycho-Educational Small Group</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Power Point Assignment</a:t>
            </a:r>
          </a:p>
        </p:txBody>
      </p:sp>
      <p:sp>
        <p:nvSpPr>
          <p:cNvPr id="3" name="Subtitle 2">
            <a:extLst>
              <a:ext uri="{FF2B5EF4-FFF2-40B4-BE49-F238E27FC236}">
                <a16:creationId xmlns:a16="http://schemas.microsoft.com/office/drawing/2014/main" id="{2F64C65A-FF4D-4796-9743-17BF99B1DC4C}"/>
              </a:ext>
            </a:extLst>
          </p:cNvPr>
          <p:cNvSpPr>
            <a:spLocks noGrp="1"/>
          </p:cNvSpPr>
          <p:nvPr>
            <p:ph type="subTitle" idx="1"/>
          </p:nvPr>
        </p:nvSpPr>
        <p:spPr>
          <a:xfrm>
            <a:off x="1524000" y="3200400"/>
            <a:ext cx="8982270" cy="1082350"/>
          </a:xfrm>
        </p:spPr>
        <p:txBody>
          <a:bodyPr>
            <a:normAutofit/>
          </a:bodyPr>
          <a:lstStyle/>
          <a:p>
            <a:r>
              <a:rPr lang="en-US" sz="3200" dirty="0">
                <a:latin typeface="Times New Roman" panose="02020603050405020304" pitchFamily="18" charset="0"/>
                <a:cs typeface="Times New Roman" panose="02020603050405020304" pitchFamily="18" charset="0"/>
              </a:rPr>
              <a:t>Carrie Wade</a:t>
            </a:r>
          </a:p>
        </p:txBody>
      </p:sp>
    </p:spTree>
    <p:extLst>
      <p:ext uri="{BB962C8B-B14F-4D97-AF65-F5344CB8AC3E}">
        <p14:creationId xmlns:p14="http://schemas.microsoft.com/office/powerpoint/2010/main" val="36790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F4A8-DB90-5CF9-A35C-403119C4E8B4}"/>
              </a:ext>
            </a:extLst>
          </p:cNvPr>
          <p:cNvSpPr>
            <a:spLocks noGrp="1"/>
          </p:cNvSpPr>
          <p:nvPr>
            <p:ph type="title"/>
          </p:nvPr>
        </p:nvSpPr>
        <p:spPr>
          <a:xfrm>
            <a:off x="838201" y="102637"/>
            <a:ext cx="9892003" cy="860590"/>
          </a:xfrm>
        </p:spPr>
        <p:txBody>
          <a:bodyPr>
            <a:normAutofit fontScale="90000"/>
          </a:bodyPr>
          <a:lstStyle/>
          <a:p>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Psycho-Educational </a:t>
            </a:r>
            <a:r>
              <a:rPr lang="en-US" b="1">
                <a:latin typeface="Times New Roman" panose="02020603050405020304" pitchFamily="18" charset="0"/>
                <a:cs typeface="Times New Roman" panose="02020603050405020304" pitchFamily="18" charset="0"/>
              </a:rPr>
              <a:t>Small Group Topic : </a:t>
            </a:r>
            <a:br>
              <a:rPr lang="en-US" sz="3600"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8224BC-D1F6-0F22-853F-0B7E1E22BD63}"/>
              </a:ext>
            </a:extLst>
          </p:cNvPr>
          <p:cNvSpPr>
            <a:spLocks noGrp="1"/>
          </p:cNvSpPr>
          <p:nvPr>
            <p:ph idx="1"/>
          </p:nvPr>
        </p:nvSpPr>
        <p:spPr>
          <a:xfrm>
            <a:off x="339013" y="3163078"/>
            <a:ext cx="10839060" cy="3489649"/>
          </a:xfrm>
        </p:spPr>
        <p:txBody>
          <a:bodyPr>
            <a:normAutofit/>
          </a:bodyPr>
          <a:lstStyle/>
          <a:p>
            <a:pPr marL="0" indent="0">
              <a:lnSpc>
                <a:spcPct val="150000"/>
              </a:lnSpc>
              <a:buNone/>
            </a:pPr>
            <a:r>
              <a:rPr lang="en-US" b="1" dirty="0">
                <a:latin typeface="Times New Roman" panose="02020603050405020304" pitchFamily="18" charset="0"/>
                <a:cs typeface="Times New Roman" panose="02020603050405020304" pitchFamily="18" charset="0"/>
              </a:rPr>
              <a:t>               Level Participants</a:t>
            </a:r>
            <a:endParaRPr lang="en-US" sz="2400" dirty="0">
              <a:latin typeface="Times New Roman" panose="02020603050405020304" pitchFamily="18" charset="0"/>
              <a:cs typeface="Times New Roman" panose="02020603050405020304" pitchFamily="18" charset="0"/>
            </a:endParaRPr>
          </a:p>
          <a:p>
            <a:pPr marL="0" indent="0">
              <a:lnSpc>
                <a:spcPct val="150000"/>
              </a:lnSpc>
              <a:buNone/>
            </a:pPr>
            <a:r>
              <a:rPr lang="en-US" b="1" dirty="0">
                <a:latin typeface="Times New Roman" panose="02020603050405020304" pitchFamily="18" charset="0"/>
                <a:cs typeface="Times New Roman" panose="02020603050405020304" pitchFamily="18" charset="0"/>
              </a:rPr>
              <a:t>                of The Small Group</a:t>
            </a:r>
          </a:p>
          <a:p>
            <a:pPr marL="0" indent="0">
              <a:lnSpc>
                <a:spcPct val="150000"/>
              </a:lnSpc>
              <a:buNone/>
            </a:pPr>
            <a:r>
              <a:rPr lang="en-US" sz="1800" dirty="0">
                <a:latin typeface="Times New Roman" panose="02020603050405020304" pitchFamily="18" charset="0"/>
                <a:cs typeface="Times New Roman" panose="02020603050405020304" pitchFamily="18" charset="0"/>
              </a:rPr>
              <a:t>For the students to walk away with knowledge and skills of knowing how to effectively use self-regulating strategies. And to use those skills to self-regulate their emotions and change them from one emotional zone to another to get regulated. Also, for students to demonstrate improvement in areas of behavior, discipline, attendance and academics by reducing classroom disruptions, and increase academics, and attendance.</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5" name="Picture 4" descr="A colorful text with school supplies&#10;&#10;AI-generated content may be incorrect.">
            <a:extLst>
              <a:ext uri="{FF2B5EF4-FFF2-40B4-BE49-F238E27FC236}">
                <a16:creationId xmlns:a16="http://schemas.microsoft.com/office/drawing/2014/main" id="{8681EE89-A70F-8D5E-ED1A-C781666E6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991" y="3157242"/>
            <a:ext cx="864252" cy="864252"/>
          </a:xfrm>
          <a:prstGeom prst="rect">
            <a:avLst/>
          </a:prstGeom>
        </p:spPr>
      </p:pic>
      <p:pic>
        <p:nvPicPr>
          <p:cNvPr id="13" name="Picture 12" descr="A group of hands holding up letters&#10;&#10;AI-generated content may be incorrect.">
            <a:extLst>
              <a:ext uri="{FF2B5EF4-FFF2-40B4-BE49-F238E27FC236}">
                <a16:creationId xmlns:a16="http://schemas.microsoft.com/office/drawing/2014/main" id="{6282D5C4-084C-BD60-0E5F-A7621A24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502" y="3928188"/>
            <a:ext cx="1177230" cy="783771"/>
          </a:xfrm>
          <a:prstGeom prst="rect">
            <a:avLst/>
          </a:prstGeom>
        </p:spPr>
      </p:pic>
      <p:pic>
        <p:nvPicPr>
          <p:cNvPr id="6" name="Picture 5" descr="A group of yellow and blue emojis with white text&#10;&#10;AI-generated content may be incorrect.">
            <a:extLst>
              <a:ext uri="{FF2B5EF4-FFF2-40B4-BE49-F238E27FC236}">
                <a16:creationId xmlns:a16="http://schemas.microsoft.com/office/drawing/2014/main" id="{99D54377-1918-A106-5CBC-5BB6B94152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1196" y="1112517"/>
            <a:ext cx="3629608" cy="2193504"/>
          </a:xfrm>
          <a:prstGeom prst="rect">
            <a:avLst/>
          </a:prstGeom>
        </p:spPr>
      </p:pic>
    </p:spTree>
    <p:extLst>
      <p:ext uri="{BB962C8B-B14F-4D97-AF65-F5344CB8AC3E}">
        <p14:creationId xmlns:p14="http://schemas.microsoft.com/office/powerpoint/2010/main" val="1443523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B32-7DF4-4F46-87B4-C384C7FF9625}"/>
              </a:ext>
            </a:extLst>
          </p:cNvPr>
          <p:cNvSpPr>
            <a:spLocks noGrp="1"/>
          </p:cNvSpPr>
          <p:nvPr>
            <p:ph type="title"/>
          </p:nvPr>
        </p:nvSpPr>
        <p:spPr>
          <a:xfrm>
            <a:off x="730624" y="365126"/>
            <a:ext cx="10354143" cy="931830"/>
          </a:xfrm>
        </p:spPr>
        <p:txBody>
          <a:bodyPr>
            <a:normAutofit/>
          </a:bodyPr>
          <a:lstStyle/>
          <a:p>
            <a:pPr algn="ctr"/>
            <a:r>
              <a:rPr lang="en-US" sz="4000" b="1" dirty="0">
                <a:latin typeface="Times New Roman" panose="02020603050405020304" pitchFamily="18" charset="0"/>
                <a:cs typeface="Times New Roman" panose="02020603050405020304" pitchFamily="18" charset="0"/>
              </a:rPr>
              <a:t> Data Sources </a:t>
            </a:r>
          </a:p>
        </p:txBody>
      </p:sp>
      <p:sp>
        <p:nvSpPr>
          <p:cNvPr id="3" name="Content Placeholder 2">
            <a:extLst>
              <a:ext uri="{FF2B5EF4-FFF2-40B4-BE49-F238E27FC236}">
                <a16:creationId xmlns:a16="http://schemas.microsoft.com/office/drawing/2014/main" id="{EC6A9A33-545A-4299-AF69-D4993FE565AA}"/>
              </a:ext>
            </a:extLst>
          </p:cNvPr>
          <p:cNvSpPr>
            <a:spLocks noGrp="1"/>
          </p:cNvSpPr>
          <p:nvPr>
            <p:ph idx="1"/>
          </p:nvPr>
        </p:nvSpPr>
        <p:spPr>
          <a:xfrm>
            <a:off x="270588" y="1415528"/>
            <a:ext cx="11541967" cy="5241946"/>
          </a:xfrm>
        </p:spPr>
        <p:txBody>
          <a:bodyPr>
            <a:noAutofit/>
          </a:bodyPr>
          <a:lstStyle/>
          <a:p>
            <a:pPr marL="0" indent="0">
              <a:lnSpc>
                <a:spcPct val="150000"/>
              </a:lnSpc>
              <a:buNone/>
            </a:pPr>
            <a:r>
              <a:rPr lang="en-US" sz="2400" dirty="0">
                <a:latin typeface="Times New Roman" panose="02020603050405020304" pitchFamily="18" charset="0"/>
                <a:cs typeface="Times New Roman" panose="02020603050405020304" pitchFamily="18" charset="0"/>
              </a:rPr>
              <a:t>(DCPS) Duval County Public Schools uses a system called FOCUS: A district platform used to track the information on all students enrolled. Basically, a communication system.</a:t>
            </a:r>
          </a:p>
          <a:p>
            <a:pPr marL="0" indent="0">
              <a:lnSpc>
                <a:spcPct val="150000"/>
              </a:lnSpc>
              <a:buNone/>
            </a:pPr>
            <a:r>
              <a:rPr lang="en-US" sz="2400" dirty="0">
                <a:latin typeface="Times New Roman" panose="02020603050405020304" pitchFamily="18" charset="0"/>
                <a:cs typeface="Times New Roman" panose="02020603050405020304" pitchFamily="18" charset="0"/>
              </a:rPr>
              <a:t>      </a:t>
            </a: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r>
              <a:rPr lang="en-US" sz="2400" dirty="0">
                <a:latin typeface="Times New Roman" panose="02020603050405020304" pitchFamily="18" charset="0"/>
                <a:cs typeface="Times New Roman" panose="02020603050405020304" pitchFamily="18" charset="0"/>
              </a:rPr>
              <a:t>This data was a collaborative effort in justifying why the intervention is useful in addressing emotional issues for the students.</a:t>
            </a: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r>
              <a:rPr lang="en-US" sz="2400" b="1" dirty="0">
                <a:latin typeface="Times New Roman" panose="02020603050405020304" pitchFamily="18" charset="0"/>
                <a:cs typeface="Times New Roman" panose="02020603050405020304" pitchFamily="18" charset="0"/>
              </a:rPr>
              <a:t>NOTE: </a:t>
            </a:r>
            <a:r>
              <a:rPr lang="en-US" sz="2400" dirty="0">
                <a:latin typeface="Times New Roman" panose="02020603050405020304" pitchFamily="18" charset="0"/>
                <a:cs typeface="Times New Roman" panose="02020603050405020304" pitchFamily="18" charset="0"/>
              </a:rPr>
              <a:t>To identify and support the need for this group at this practicum site</a:t>
            </a:r>
          </a:p>
          <a:p>
            <a:pPr>
              <a:lnSpc>
                <a:spcPct val="150000"/>
              </a:lnSpc>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5" name="Picture 4" descr="A notebook with a green pen and a green plant&#10;&#10;AI-generated content may be incorrect.">
            <a:extLst>
              <a:ext uri="{FF2B5EF4-FFF2-40B4-BE49-F238E27FC236}">
                <a16:creationId xmlns:a16="http://schemas.microsoft.com/office/drawing/2014/main" id="{AB303C6A-563A-231C-D866-A83A0EB06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337" y="3167816"/>
            <a:ext cx="3168271" cy="2274656"/>
          </a:xfrm>
          <a:prstGeom prst="rect">
            <a:avLst/>
          </a:prstGeom>
        </p:spPr>
      </p:pic>
      <p:pic>
        <p:nvPicPr>
          <p:cNvPr id="9" name="Picture 8">
            <a:extLst>
              <a:ext uri="{FF2B5EF4-FFF2-40B4-BE49-F238E27FC236}">
                <a16:creationId xmlns:a16="http://schemas.microsoft.com/office/drawing/2014/main" id="{91FCD179-0FDE-FE79-5D07-5081A439A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8636" y="2911229"/>
            <a:ext cx="1911445" cy="2455818"/>
          </a:xfrm>
          <a:prstGeom prst="rect">
            <a:avLst/>
          </a:prstGeom>
        </p:spPr>
      </p:pic>
      <p:pic>
        <p:nvPicPr>
          <p:cNvPr id="11" name="Picture 10">
            <a:extLst>
              <a:ext uri="{FF2B5EF4-FFF2-40B4-BE49-F238E27FC236}">
                <a16:creationId xmlns:a16="http://schemas.microsoft.com/office/drawing/2014/main" id="{EE2E60EF-CEB0-A516-F290-369DC073C2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6682" y="2802721"/>
            <a:ext cx="2213948" cy="2822122"/>
          </a:xfrm>
          <a:prstGeom prst="rect">
            <a:avLst/>
          </a:prstGeom>
        </p:spPr>
      </p:pic>
      <p:pic>
        <p:nvPicPr>
          <p:cNvPr id="8" name="Picture 7" descr="A black and white background with white text&#10;&#10;AI-generated content may be incorrect.">
            <a:extLst>
              <a:ext uri="{FF2B5EF4-FFF2-40B4-BE49-F238E27FC236}">
                <a16:creationId xmlns:a16="http://schemas.microsoft.com/office/drawing/2014/main" id="{912DCAB8-2506-CA93-A915-0AAB7F8DB0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7026" y="2802721"/>
            <a:ext cx="2912264" cy="2639751"/>
          </a:xfrm>
          <a:prstGeom prst="rect">
            <a:avLst/>
          </a:prstGeom>
        </p:spPr>
      </p:pic>
    </p:spTree>
    <p:extLst>
      <p:ext uri="{BB962C8B-B14F-4D97-AF65-F5344CB8AC3E}">
        <p14:creationId xmlns:p14="http://schemas.microsoft.com/office/powerpoint/2010/main" val="125284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8C81-D6FA-4D2D-8D3E-3350D2689478}"/>
              </a:ext>
            </a:extLst>
          </p:cNvPr>
          <p:cNvSpPr>
            <a:spLocks noGrp="1"/>
          </p:cNvSpPr>
          <p:nvPr>
            <p:ph type="title"/>
          </p:nvPr>
        </p:nvSpPr>
        <p:spPr>
          <a:xfrm flipV="1">
            <a:off x="1091683" y="-2"/>
            <a:ext cx="10347648" cy="45719"/>
          </a:xfrm>
        </p:spPr>
        <p:txBody>
          <a:bodyPr>
            <a:noAutofit/>
          </a:bodyPr>
          <a:lstStyle/>
          <a:p>
            <a:pPr algn="ctr"/>
            <a:r>
              <a:rPr lang="en-US" sz="4000"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A6DB2FDC-7978-456D-9713-2F3784972E58}"/>
              </a:ext>
            </a:extLst>
          </p:cNvPr>
          <p:cNvSpPr>
            <a:spLocks noGrp="1"/>
          </p:cNvSpPr>
          <p:nvPr>
            <p:ph idx="1"/>
          </p:nvPr>
        </p:nvSpPr>
        <p:spPr>
          <a:xfrm>
            <a:off x="578498" y="3349689"/>
            <a:ext cx="10618237" cy="3247053"/>
          </a:xfrm>
        </p:spPr>
        <p:txBody>
          <a:bodyPr>
            <a:normAutofit fontScale="62500" lnSpcReduction="20000"/>
          </a:bodyPr>
          <a:lstStyle/>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Administrators:</a:t>
            </a:r>
            <a:r>
              <a:rPr lang="en-US" dirty="0">
                <a:latin typeface="Times New Roman" panose="02020603050405020304" pitchFamily="18" charset="0"/>
                <a:cs typeface="Times New Roman" panose="02020603050405020304" pitchFamily="18" charset="0"/>
              </a:rPr>
              <a:t> Principal, Assistant Principal, Teachers and Food Service Workers provided administrative insights on each student</a:t>
            </a:r>
          </a:p>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The Parents: </a:t>
            </a:r>
            <a:r>
              <a:rPr lang="en-US" dirty="0">
                <a:latin typeface="Times New Roman" panose="02020603050405020304" pitchFamily="18" charset="0"/>
                <a:cs typeface="Times New Roman" panose="02020603050405020304" pitchFamily="18" charset="0"/>
              </a:rPr>
              <a:t>Contacting the parents provided great viewpoints of their child’s challenges and strengths in hopes for improvement and positive development</a:t>
            </a:r>
          </a:p>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School Staff: </a:t>
            </a:r>
            <a:r>
              <a:rPr lang="en-US" dirty="0">
                <a:latin typeface="Times New Roman" panose="02020603050405020304" pitchFamily="18" charset="0"/>
                <a:cs typeface="Times New Roman" panose="02020603050405020304" pitchFamily="18" charset="0"/>
              </a:rPr>
              <a:t>The School Counselor, Food Service Workers, and Substitute Teachers provided data and insights from observations and their experiences with the students. This allowed me to assess the students before and after the students  participated in the psycho-educational small group sessions (Fanin-</a:t>
            </a:r>
            <a:r>
              <a:rPr lang="en-US" dirty="0" err="1">
                <a:latin typeface="Times New Roman" panose="02020603050405020304" pitchFamily="18" charset="0"/>
                <a:cs typeface="Times New Roman" panose="02020603050405020304" pitchFamily="18" charset="0"/>
              </a:rPr>
              <a:t>Hauwel</a:t>
            </a:r>
            <a:r>
              <a:rPr lang="en-US" dirty="0">
                <a:latin typeface="Times New Roman" panose="02020603050405020304" pitchFamily="18" charset="0"/>
                <a:cs typeface="Times New Roman" panose="02020603050405020304" pitchFamily="18" charset="0"/>
              </a:rPr>
              <a:t>, 2022)</a:t>
            </a:r>
          </a:p>
          <a:p>
            <a:pPr marL="0" indent="0">
              <a:lnSpc>
                <a:spcPct val="150000"/>
              </a:lnSpc>
              <a:buNone/>
            </a:pPr>
            <a:endParaRPr lang="en-US" dirty="0">
              <a:latin typeface="Times New Roman" panose="02020603050405020304" pitchFamily="18" charset="0"/>
              <a:cs typeface="Times New Roman" panose="02020603050405020304" pitchFamily="18" charset="0"/>
            </a:endParaRPr>
          </a:p>
          <a:p>
            <a:endParaRPr lang="en-US" dirty="0"/>
          </a:p>
          <a:p>
            <a:pPr marL="0" indent="0">
              <a:buNone/>
            </a:pPr>
            <a:endParaRPr lang="en-US" dirty="0"/>
          </a:p>
        </p:txBody>
      </p:sp>
      <p:pic>
        <p:nvPicPr>
          <p:cNvPr id="5" name="Picture 4">
            <a:extLst>
              <a:ext uri="{FF2B5EF4-FFF2-40B4-BE49-F238E27FC236}">
                <a16:creationId xmlns:a16="http://schemas.microsoft.com/office/drawing/2014/main" id="{784568CB-384D-E7E2-71C4-25B63BBE9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9690" y="6319"/>
            <a:ext cx="4599992" cy="3422682"/>
          </a:xfrm>
          <a:prstGeom prst="rect">
            <a:avLst/>
          </a:prstGeom>
        </p:spPr>
      </p:pic>
    </p:spTree>
    <p:extLst>
      <p:ext uri="{BB962C8B-B14F-4D97-AF65-F5344CB8AC3E}">
        <p14:creationId xmlns:p14="http://schemas.microsoft.com/office/powerpoint/2010/main" val="261817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BBC7-BA82-02B5-FFE1-ECD9DFB99D7E}"/>
              </a:ext>
            </a:extLst>
          </p:cNvPr>
          <p:cNvSpPr>
            <a:spLocks noGrp="1"/>
          </p:cNvSpPr>
          <p:nvPr>
            <p:ph type="ctrTitle"/>
          </p:nvPr>
        </p:nvSpPr>
        <p:spPr>
          <a:xfrm>
            <a:off x="1763486" y="289250"/>
            <a:ext cx="8257592" cy="821094"/>
          </a:xfrm>
        </p:spPr>
        <p:txBody>
          <a:bodyPr>
            <a:normAutofit/>
          </a:bodyPr>
          <a:lstStyle/>
          <a:p>
            <a:r>
              <a:rPr lang="en-US" sz="4000" b="1" dirty="0">
                <a:latin typeface="Times New Roman" panose="02020603050405020304" pitchFamily="18" charset="0"/>
                <a:cs typeface="Times New Roman" panose="02020603050405020304" pitchFamily="18" charset="0"/>
              </a:rPr>
              <a:t>Screening Process</a:t>
            </a:r>
          </a:p>
        </p:txBody>
      </p:sp>
      <p:sp>
        <p:nvSpPr>
          <p:cNvPr id="3" name="Subtitle 2">
            <a:extLst>
              <a:ext uri="{FF2B5EF4-FFF2-40B4-BE49-F238E27FC236}">
                <a16:creationId xmlns:a16="http://schemas.microsoft.com/office/drawing/2014/main" id="{87E190B9-E1B3-1AE0-C8FB-DD1E2612C77F}"/>
              </a:ext>
            </a:extLst>
          </p:cNvPr>
          <p:cNvSpPr>
            <a:spLocks noGrp="1"/>
          </p:cNvSpPr>
          <p:nvPr>
            <p:ph type="subTitle" idx="1"/>
          </p:nvPr>
        </p:nvSpPr>
        <p:spPr>
          <a:xfrm>
            <a:off x="1352940" y="3116424"/>
            <a:ext cx="9293290" cy="3303036"/>
          </a:xfrm>
        </p:spPr>
        <p:txBody>
          <a:bodyPr>
            <a:normAutofit/>
          </a:bodyPr>
          <a:lstStyle/>
          <a:p>
            <a:pPr marL="342900" indent="-342900" algn="l">
              <a:buFont typeface="Wingdings" panose="05000000000000000000" pitchFamily="2" charset="2"/>
              <a:buChar char="Ø"/>
            </a:pPr>
            <a:endParaRPr lang="en-US" dirty="0"/>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The need and selection of the students were identified and referred by the Teachers, Parents, and School Counselor based on their emotional behaviors and/or disruptions in the classroom as well as in the home</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 Consent Form was completed and signed by the parent to proceed with the group for a total of six sessions </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Pre-Post Test was administered in order to evaluation the outcome and effectiveness of the sessions</a:t>
            </a:r>
          </a:p>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5" name="Picture 4" descr="A magnifying glass over a red person&#10;&#10;AI-generated content may be incorrect.">
            <a:extLst>
              <a:ext uri="{FF2B5EF4-FFF2-40B4-BE49-F238E27FC236}">
                <a16:creationId xmlns:a16="http://schemas.microsoft.com/office/drawing/2014/main" id="{C6FD8809-A602-D058-6B61-C3E6F4DE8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5513" y="1198045"/>
            <a:ext cx="3633538" cy="2230955"/>
          </a:xfrm>
          <a:prstGeom prst="rect">
            <a:avLst/>
          </a:prstGeom>
        </p:spPr>
      </p:pic>
    </p:spTree>
    <p:extLst>
      <p:ext uri="{BB962C8B-B14F-4D97-AF65-F5344CB8AC3E}">
        <p14:creationId xmlns:p14="http://schemas.microsoft.com/office/powerpoint/2010/main" val="3682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2AC1-EF4B-AC66-CD38-74BBF4F9C42A}"/>
              </a:ext>
            </a:extLst>
          </p:cNvPr>
          <p:cNvSpPr>
            <a:spLocks noGrp="1"/>
          </p:cNvSpPr>
          <p:nvPr>
            <p:ph type="title"/>
          </p:nvPr>
        </p:nvSpPr>
        <p:spPr>
          <a:xfrm>
            <a:off x="1716833" y="205273"/>
            <a:ext cx="7819053" cy="681135"/>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 Consent Form </a:t>
            </a:r>
          </a:p>
        </p:txBody>
      </p:sp>
      <p:sp>
        <p:nvSpPr>
          <p:cNvPr id="3" name="Content Placeholder 2">
            <a:extLst>
              <a:ext uri="{FF2B5EF4-FFF2-40B4-BE49-F238E27FC236}">
                <a16:creationId xmlns:a16="http://schemas.microsoft.com/office/drawing/2014/main" id="{7A24E04C-3568-7EC4-E8CF-F03F5786D747}"/>
              </a:ext>
            </a:extLst>
          </p:cNvPr>
          <p:cNvSpPr>
            <a:spLocks noGrp="1"/>
          </p:cNvSpPr>
          <p:nvPr>
            <p:ph idx="1"/>
          </p:nvPr>
        </p:nvSpPr>
        <p:spPr>
          <a:xfrm>
            <a:off x="3489649" y="1700019"/>
            <a:ext cx="5738326" cy="5058071"/>
          </a:xfrm>
        </p:spPr>
        <p:txBody>
          <a:bodyPr>
            <a:normAutofit/>
          </a:bodyPr>
          <a:lstStyle/>
          <a:p>
            <a:pPr marL="0" indent="0">
              <a:buNone/>
            </a:pPr>
            <a:endParaRPr lang="en-US" dirty="0">
              <a:latin typeface="Times New Roman" panose="02020603050405020304" pitchFamily="18" charset="0"/>
              <a:cs typeface="Times New Roman" panose="02020603050405020304" pitchFamily="18" charset="0"/>
            </a:endParaRPr>
          </a:p>
          <a:p>
            <a:endParaRPr lang="en-US" dirty="0"/>
          </a:p>
        </p:txBody>
      </p:sp>
      <p:graphicFrame>
        <p:nvGraphicFramePr>
          <p:cNvPr id="9" name="Object 8">
            <a:extLst>
              <a:ext uri="{FF2B5EF4-FFF2-40B4-BE49-F238E27FC236}">
                <a16:creationId xmlns:a16="http://schemas.microsoft.com/office/drawing/2014/main" id="{758D3AF8-29F2-7C46-489D-DCE2B4E9CCBD}"/>
              </a:ext>
            </a:extLst>
          </p:cNvPr>
          <p:cNvGraphicFramePr>
            <a:graphicFrameLocks noChangeAspect="1"/>
          </p:cNvGraphicFramePr>
          <p:nvPr>
            <p:extLst>
              <p:ext uri="{D42A27DB-BD31-4B8C-83A1-F6EECF244321}">
                <p14:modId xmlns:p14="http://schemas.microsoft.com/office/powerpoint/2010/main" val="3712695253"/>
              </p:ext>
            </p:extLst>
          </p:nvPr>
        </p:nvGraphicFramePr>
        <p:xfrm>
          <a:off x="3313371" y="1234590"/>
          <a:ext cx="4625975" cy="5418137"/>
        </p:xfrm>
        <a:graphic>
          <a:graphicData uri="http://schemas.openxmlformats.org/presentationml/2006/ole">
            <mc:AlternateContent xmlns:mc="http://schemas.openxmlformats.org/markup-compatibility/2006">
              <mc:Choice xmlns:v="urn:schemas-microsoft-com:vml" Requires="v">
                <p:oleObj name="Document" r:id="rId2" imgW="6318296" imgH="7398947" progId="Word.Document.12">
                  <p:embed/>
                </p:oleObj>
              </mc:Choice>
              <mc:Fallback>
                <p:oleObj name="Document" r:id="rId2" imgW="6318296" imgH="7398947" progId="Word.Document.12">
                  <p:embed/>
                  <p:pic>
                    <p:nvPicPr>
                      <p:cNvPr id="9" name="Object 8">
                        <a:extLst>
                          <a:ext uri="{FF2B5EF4-FFF2-40B4-BE49-F238E27FC236}">
                            <a16:creationId xmlns:a16="http://schemas.microsoft.com/office/drawing/2014/main" id="{758D3AF8-29F2-7C46-489D-DCE2B4E9CCBD}"/>
                          </a:ext>
                        </a:extLst>
                      </p:cNvPr>
                      <p:cNvPicPr/>
                      <p:nvPr/>
                    </p:nvPicPr>
                    <p:blipFill>
                      <a:blip r:embed="rId3"/>
                      <a:stretch>
                        <a:fillRect/>
                      </a:stretch>
                    </p:blipFill>
                    <p:spPr>
                      <a:xfrm>
                        <a:off x="3313371" y="1234590"/>
                        <a:ext cx="4625975" cy="5418137"/>
                      </a:xfrm>
                      <a:prstGeom prst="rect">
                        <a:avLst/>
                      </a:prstGeom>
                    </p:spPr>
                  </p:pic>
                </p:oleObj>
              </mc:Fallback>
            </mc:AlternateContent>
          </a:graphicData>
        </a:graphic>
      </p:graphicFrame>
    </p:spTree>
    <p:extLst>
      <p:ext uri="{BB962C8B-B14F-4D97-AF65-F5344CB8AC3E}">
        <p14:creationId xmlns:p14="http://schemas.microsoft.com/office/powerpoint/2010/main" val="147496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09459-5D5D-0A34-DD99-1AACF0FA7134}"/>
              </a:ext>
            </a:extLst>
          </p:cNvPr>
          <p:cNvSpPr>
            <a:spLocks noGrp="1"/>
          </p:cNvSpPr>
          <p:nvPr>
            <p:ph type="ctrTitle"/>
          </p:nvPr>
        </p:nvSpPr>
        <p:spPr>
          <a:xfrm>
            <a:off x="2239347" y="681135"/>
            <a:ext cx="8229601" cy="895738"/>
          </a:xfrm>
        </p:spPr>
        <p:txBody>
          <a:bodyPr>
            <a:normAutofit fontScale="90000"/>
          </a:bodyPr>
          <a:lstStyle/>
          <a:p>
            <a:r>
              <a:rPr lang="en-US" b="1" dirty="0">
                <a:latin typeface="Times New Roman" panose="02020603050405020304" pitchFamily="18" charset="0"/>
                <a:cs typeface="Times New Roman" panose="02020603050405020304" pitchFamily="18" charset="0"/>
              </a:rPr>
              <a:t>Pre/Post Test</a:t>
            </a:r>
          </a:p>
        </p:txBody>
      </p:sp>
      <p:sp>
        <p:nvSpPr>
          <p:cNvPr id="3" name="Subtitle 2">
            <a:extLst>
              <a:ext uri="{FF2B5EF4-FFF2-40B4-BE49-F238E27FC236}">
                <a16:creationId xmlns:a16="http://schemas.microsoft.com/office/drawing/2014/main" id="{6FD564B2-4B07-464E-258B-69308D25289C}"/>
              </a:ext>
            </a:extLst>
          </p:cNvPr>
          <p:cNvSpPr>
            <a:spLocks noGrp="1"/>
          </p:cNvSpPr>
          <p:nvPr>
            <p:ph type="subTitle" idx="1"/>
          </p:nvPr>
        </p:nvSpPr>
        <p:spPr>
          <a:xfrm>
            <a:off x="1206759" y="1847460"/>
            <a:ext cx="9682065" cy="4413379"/>
          </a:xfrm>
        </p:spPr>
        <p:txBody>
          <a:bodyPr>
            <a:normAutofit/>
          </a:bodyPr>
          <a:lstStyle/>
          <a:p>
            <a:endParaRPr lang="en-US" b="1" dirty="0">
              <a:latin typeface="Times New Roman" panose="02020603050405020304" pitchFamily="18" charset="0"/>
              <a:cs typeface="Times New Roman" panose="02020603050405020304" pitchFamily="18" charset="0"/>
            </a:endParaRPr>
          </a:p>
          <a:p>
            <a:pPr algn="l"/>
            <a:endParaRPr lang="en-US" sz="1800" dirty="0">
              <a:latin typeface="Times New Roman" panose="02020603050405020304" pitchFamily="18" charset="0"/>
              <a:cs typeface="Times New Roman" panose="02020603050405020304" pitchFamily="18" charset="0"/>
            </a:endParaRPr>
          </a:p>
          <a:p>
            <a:pPr algn="l"/>
            <a:r>
              <a:rPr lang="en-US" sz="2800" b="1" dirty="0">
                <a:latin typeface="Times New Roman" panose="02020603050405020304" pitchFamily="18" charset="0"/>
                <a:cs typeface="Times New Roman" panose="02020603050405020304" pitchFamily="18" charset="0"/>
              </a:rPr>
              <a:t>What are the Zones of Regulation Colors?</a:t>
            </a:r>
          </a:p>
          <a:p>
            <a:pPr algn="l"/>
            <a:endParaRPr lang="en-US" sz="1800" dirty="0">
              <a:latin typeface="Times New Roman" panose="02020603050405020304" pitchFamily="18" charset="0"/>
              <a:cs typeface="Times New Roman" panose="02020603050405020304" pitchFamily="18" charset="0"/>
            </a:endParaRPr>
          </a:p>
          <a:p>
            <a:pPr marL="342900" indent="-342900" algn="l">
              <a:lnSpc>
                <a:spcPct val="200000"/>
              </a:lnSpc>
              <a:buAutoNum type="alphaUcPeriod"/>
            </a:pPr>
            <a:r>
              <a:rPr lang="en-US" sz="1800" dirty="0">
                <a:latin typeface="Times New Roman" panose="02020603050405020304" pitchFamily="18" charset="0"/>
                <a:cs typeface="Times New Roman" panose="02020603050405020304" pitchFamily="18" charset="0"/>
              </a:rPr>
              <a:t>Red, Green, Pink, Orange</a:t>
            </a:r>
          </a:p>
          <a:p>
            <a:pPr marL="342900" indent="-342900" algn="l">
              <a:lnSpc>
                <a:spcPct val="200000"/>
              </a:lnSpc>
              <a:buAutoNum type="alphaUcPeriod"/>
            </a:pPr>
            <a:r>
              <a:rPr lang="en-US" sz="1800" dirty="0">
                <a:latin typeface="Times New Roman" panose="02020603050405020304" pitchFamily="18" charset="0"/>
                <a:cs typeface="Times New Roman" panose="02020603050405020304" pitchFamily="18" charset="0"/>
              </a:rPr>
              <a:t>Green, Yellow, Black, Blue</a:t>
            </a:r>
          </a:p>
          <a:p>
            <a:pPr marL="342900" indent="-342900" algn="l">
              <a:lnSpc>
                <a:spcPct val="200000"/>
              </a:lnSpc>
              <a:buAutoNum type="alphaUcPeriod"/>
            </a:pPr>
            <a:r>
              <a:rPr lang="en-US" sz="1800" dirty="0">
                <a:latin typeface="Times New Roman" panose="02020603050405020304" pitchFamily="18" charset="0"/>
                <a:cs typeface="Times New Roman" panose="02020603050405020304" pitchFamily="18" charset="0"/>
              </a:rPr>
              <a:t>Green, Red, Blue, Yellow</a:t>
            </a:r>
          </a:p>
        </p:txBody>
      </p:sp>
    </p:spTree>
    <p:extLst>
      <p:ext uri="{BB962C8B-B14F-4D97-AF65-F5344CB8AC3E}">
        <p14:creationId xmlns:p14="http://schemas.microsoft.com/office/powerpoint/2010/main" val="284308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1F3E-D647-5304-7759-2555A253BF77}"/>
              </a:ext>
            </a:extLst>
          </p:cNvPr>
          <p:cNvSpPr>
            <a:spLocks noGrp="1"/>
          </p:cNvSpPr>
          <p:nvPr>
            <p:ph type="title"/>
          </p:nvPr>
        </p:nvSpPr>
        <p:spPr>
          <a:xfrm>
            <a:off x="838200" y="242595"/>
            <a:ext cx="10022633" cy="886409"/>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Pre-AIA Specialty Standard(s)</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739105-1594-2433-A7E3-D38D177A3920}"/>
              </a:ext>
            </a:extLst>
          </p:cNvPr>
          <p:cNvSpPr>
            <a:spLocks noGrp="1"/>
          </p:cNvSpPr>
          <p:nvPr>
            <p:ph idx="1"/>
          </p:nvPr>
        </p:nvSpPr>
        <p:spPr>
          <a:xfrm>
            <a:off x="838200" y="1934114"/>
            <a:ext cx="10515600" cy="4351338"/>
          </a:xfrm>
        </p:spPr>
        <p:txBody>
          <a:bodyPr>
            <a:normAutofit fontScale="92500"/>
          </a:bodyPr>
          <a:lstStyle/>
          <a:p>
            <a:pPr>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Counseling and Intervention (D1, D2, D3):</a:t>
            </a:r>
          </a:p>
          <a:p>
            <a:pPr>
              <a:buFontTx/>
              <a:buChar char="-"/>
            </a:pPr>
            <a:r>
              <a:rPr lang="en-US" sz="1900" dirty="0">
                <a:latin typeface="Times New Roman" panose="02020603050405020304" pitchFamily="18" charset="0"/>
                <a:cs typeface="Times New Roman" panose="02020603050405020304" pitchFamily="18" charset="0"/>
              </a:rPr>
              <a:t>Students will demonstrate self-awareness related to diversity of individuals in the group, and the classroom</a:t>
            </a:r>
          </a:p>
          <a:p>
            <a:pPr>
              <a:buFontTx/>
              <a:buChar char="-"/>
            </a:pPr>
            <a:r>
              <a:rPr lang="en-US" sz="1900" dirty="0">
                <a:latin typeface="Times New Roman" panose="02020603050405020304" pitchFamily="18" charset="0"/>
                <a:cs typeface="Times New Roman" panose="02020603050405020304" pitchFamily="18" charset="0"/>
              </a:rPr>
              <a:t>Students will be provided group counseling to promote the academic and social/emotional development.</a:t>
            </a:r>
          </a:p>
          <a:p>
            <a:pPr>
              <a:buFontTx/>
              <a:buChar char="-"/>
            </a:pPr>
            <a:r>
              <a:rPr lang="en-US" sz="1900" dirty="0">
                <a:latin typeface="Times New Roman" panose="02020603050405020304" pitchFamily="18" charset="0"/>
                <a:cs typeface="Times New Roman" panose="02020603050405020304" pitchFamily="18" charset="0"/>
              </a:rPr>
              <a:t>Designs and implements intervention and prevention plans related to the effects of wellness, resilience on the student’s learning and development.  </a:t>
            </a:r>
          </a:p>
          <a:p>
            <a:pPr marL="0" indent="0">
              <a:buNone/>
            </a:pPr>
            <a:endParaRPr lang="en-US" sz="1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Assessment (H.1, H.2, H.3):</a:t>
            </a:r>
          </a:p>
          <a:p>
            <a:pPr>
              <a:buFontTx/>
              <a:buChar char="-"/>
            </a:pPr>
            <a:r>
              <a:rPr lang="en-US" sz="1900" dirty="0">
                <a:latin typeface="Times New Roman" panose="02020603050405020304" pitchFamily="18" charset="0"/>
                <a:cs typeface="Times New Roman" panose="02020603050405020304" pitchFamily="18" charset="0"/>
              </a:rPr>
              <a:t>Assesses and interprets students’ strengths and needs, recognizing uniqueness in cultures, languages, values, backgrounds, and abilities</a:t>
            </a:r>
          </a:p>
          <a:p>
            <a:pPr>
              <a:buFontTx/>
              <a:buChar char="-"/>
            </a:pPr>
            <a:r>
              <a:rPr lang="en-US" sz="1900" dirty="0">
                <a:latin typeface="Times New Roman" panose="02020603050405020304" pitchFamily="18" charset="0"/>
                <a:cs typeface="Times New Roman" panose="02020603050405020304" pitchFamily="18" charset="0"/>
              </a:rPr>
              <a:t>Selects appropriate assessment strategies that can be used to evaluate a students’ academic, career, and social/emotional development</a:t>
            </a:r>
          </a:p>
          <a:p>
            <a:pPr>
              <a:buFontTx/>
              <a:buChar char="-"/>
            </a:pPr>
            <a:r>
              <a:rPr lang="en-US" sz="1900" dirty="0">
                <a:latin typeface="Times New Roman" panose="02020603050405020304" pitchFamily="18" charset="0"/>
                <a:cs typeface="Times New Roman" panose="02020603050405020304" pitchFamily="18" charset="0"/>
              </a:rPr>
              <a:t>Analyzes assessment information in a manner that produces valid inferences when evaluating the needs of individual students and assessing the effectiveness of educational programs.</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987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ED9F-5E85-B059-605B-CA4C2F85C788}"/>
              </a:ext>
            </a:extLst>
          </p:cNvPr>
          <p:cNvSpPr>
            <a:spLocks noGrp="1"/>
          </p:cNvSpPr>
          <p:nvPr>
            <p:ph type="title"/>
          </p:nvPr>
        </p:nvSpPr>
        <p:spPr>
          <a:xfrm>
            <a:off x="1017036" y="365125"/>
            <a:ext cx="10336763" cy="647489"/>
          </a:xfrm>
        </p:spPr>
        <p:txBody>
          <a:bodyPr>
            <a:normAutofit/>
          </a:bodyPr>
          <a:lstStyle/>
          <a:p>
            <a:pPr algn="ctr"/>
            <a:r>
              <a:rPr lang="en-US" sz="4000" b="1" dirty="0">
                <a:latin typeface="Times New Roman" panose="02020603050405020304" pitchFamily="18" charset="0"/>
                <a:cs typeface="Times New Roman" panose="02020603050405020304" pitchFamily="18" charset="0"/>
              </a:rPr>
              <a:t>Sessions/Activities </a:t>
            </a:r>
          </a:p>
        </p:txBody>
      </p:sp>
      <p:sp>
        <p:nvSpPr>
          <p:cNvPr id="3" name="Content Placeholder 2">
            <a:extLst>
              <a:ext uri="{FF2B5EF4-FFF2-40B4-BE49-F238E27FC236}">
                <a16:creationId xmlns:a16="http://schemas.microsoft.com/office/drawing/2014/main" id="{04788EA1-44E8-FDCD-AEEF-997575CEF5CD}"/>
              </a:ext>
            </a:extLst>
          </p:cNvPr>
          <p:cNvSpPr>
            <a:spLocks noGrp="1"/>
          </p:cNvSpPr>
          <p:nvPr>
            <p:ph idx="1"/>
          </p:nvPr>
        </p:nvSpPr>
        <p:spPr>
          <a:xfrm>
            <a:off x="433716" y="1427584"/>
            <a:ext cx="10920083" cy="5065291"/>
          </a:xfrm>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Pre/Post Test (What are the zones of regulations related feelings and colors)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Coloring/Pasting/Matching Crafts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Videos</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pic>
        <p:nvPicPr>
          <p:cNvPr id="5" name="Picture 4" descr="A chart of children's feelings&#10;&#10;AI-generated content may be incorrect.">
            <a:extLst>
              <a:ext uri="{FF2B5EF4-FFF2-40B4-BE49-F238E27FC236}">
                <a16:creationId xmlns:a16="http://schemas.microsoft.com/office/drawing/2014/main" id="{BCB752DE-6DB9-ACFF-1414-4630CD3BDE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0832" y="3949367"/>
            <a:ext cx="4018749" cy="2735149"/>
          </a:xfrm>
          <a:prstGeom prst="rect">
            <a:avLst/>
          </a:prstGeom>
        </p:spPr>
      </p:pic>
      <p:pic>
        <p:nvPicPr>
          <p:cNvPr id="7" name="Picture 6" descr="A group of signs with pictures of people&#10;&#10;AI-generated content may be incorrect.">
            <a:extLst>
              <a:ext uri="{FF2B5EF4-FFF2-40B4-BE49-F238E27FC236}">
                <a16:creationId xmlns:a16="http://schemas.microsoft.com/office/drawing/2014/main" id="{B4FEA940-C72C-306E-8762-E799F738E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4481" y="2452578"/>
            <a:ext cx="3318366" cy="1952844"/>
          </a:xfrm>
          <a:prstGeom prst="rect">
            <a:avLst/>
          </a:prstGeom>
        </p:spPr>
      </p:pic>
      <p:pic>
        <p:nvPicPr>
          <p:cNvPr id="16" name="Picture 15" descr="A chart of different colored faces&#10;&#10;AI-generated content may be incorrect.">
            <a:extLst>
              <a:ext uri="{FF2B5EF4-FFF2-40B4-BE49-F238E27FC236}">
                <a16:creationId xmlns:a16="http://schemas.microsoft.com/office/drawing/2014/main" id="{4401F6AE-EF1F-C176-A1B9-529CBF4DF1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027" y="3845178"/>
            <a:ext cx="3724143" cy="2633085"/>
          </a:xfrm>
          <a:prstGeom prst="rect">
            <a:avLst/>
          </a:prstGeom>
        </p:spPr>
      </p:pic>
    </p:spTree>
    <p:extLst>
      <p:ext uri="{BB962C8B-B14F-4D97-AF65-F5344CB8AC3E}">
        <p14:creationId xmlns:p14="http://schemas.microsoft.com/office/powerpoint/2010/main" val="32815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30-5CA8-0ED6-2206-66BC898EFBCE}"/>
              </a:ext>
            </a:extLst>
          </p:cNvPr>
          <p:cNvSpPr>
            <a:spLocks noGrp="1"/>
          </p:cNvSpPr>
          <p:nvPr>
            <p:ph type="title"/>
          </p:nvPr>
        </p:nvSpPr>
        <p:spPr>
          <a:xfrm>
            <a:off x="772886" y="299811"/>
            <a:ext cx="10515600" cy="1230409"/>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Culminating Project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Psycho-Educational Small Group</a:t>
            </a:r>
          </a:p>
        </p:txBody>
      </p:sp>
      <p:sp>
        <p:nvSpPr>
          <p:cNvPr id="12" name="Content Placeholder 11">
            <a:extLst>
              <a:ext uri="{FF2B5EF4-FFF2-40B4-BE49-F238E27FC236}">
                <a16:creationId xmlns:a16="http://schemas.microsoft.com/office/drawing/2014/main" id="{0343A4C4-90EE-309B-537C-DE62CE0114F4}"/>
              </a:ext>
            </a:extLst>
          </p:cNvPr>
          <p:cNvSpPr>
            <a:spLocks noGrp="1"/>
          </p:cNvSpPr>
          <p:nvPr>
            <p:ph idx="1"/>
          </p:nvPr>
        </p:nvSpPr>
        <p:spPr>
          <a:xfrm>
            <a:off x="772886" y="1825625"/>
            <a:ext cx="10580914" cy="4732564"/>
          </a:xfrm>
        </p:spPr>
        <p:txBody>
          <a:bodyPr>
            <a:normAutofit/>
          </a:bodyPr>
          <a:lstStyle/>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Awareness of different religions, race, ethnic groups and ensuring that beliefs or religion were not infringed upon or forced on others. Also increased emotional intelligence and built self-confidence in students and adaptation (Khoruzla, et., al., 2025)</a:t>
            </a:r>
          </a:p>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Established norms for the group, respecting others’ opinions, stick to the material pertaining to the topic, did not speak on topics of religion, ethnicity, beliefs, and would table conversations that may arise and cause conflict as it relates to differences (Khoruzha, et., al., 2025)</a:t>
            </a:r>
          </a:p>
          <a:p>
            <a:pPr marL="0" indent="0">
              <a:buNone/>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Created a safe comfortable environment, set rules, establish rapport and trust for the group to speak and open up, acknowledged big and small accomplishments and set clear expectations. Also group members had the ability to recognize and empathize with group member’s emotions (LaGrutta, et., al., 2025)</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7451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D3CA-D47B-9F52-00F8-D9D200363E77}"/>
              </a:ext>
            </a:extLst>
          </p:cNvPr>
          <p:cNvSpPr>
            <a:spLocks noGrp="1"/>
          </p:cNvSpPr>
          <p:nvPr>
            <p:ph type="ctrTitle"/>
          </p:nvPr>
        </p:nvSpPr>
        <p:spPr>
          <a:xfrm flipV="1">
            <a:off x="2099388" y="112902"/>
            <a:ext cx="8826759" cy="45719"/>
          </a:xfrm>
        </p:spPr>
        <p:txBody>
          <a:bodyPr>
            <a:normAutofit fontScale="90000"/>
          </a:bodyPr>
          <a:lstStyle/>
          <a:p>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7E782C3-2B2F-DA6E-F134-275F27CE47AD}"/>
              </a:ext>
            </a:extLst>
          </p:cNvPr>
          <p:cNvSpPr>
            <a:spLocks noGrp="1"/>
          </p:cNvSpPr>
          <p:nvPr>
            <p:ph type="subTitle" idx="1"/>
          </p:nvPr>
        </p:nvSpPr>
        <p:spPr>
          <a:xfrm>
            <a:off x="1334278" y="2528596"/>
            <a:ext cx="9442579" cy="3965510"/>
          </a:xfrm>
        </p:spPr>
        <p:txBody>
          <a:bodyPr>
            <a:normAutofit/>
          </a:bodyPr>
          <a:lstStyle/>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Discipline, Behavior and Disruptions were decreased to a minimum in the classrooms for all students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Academics: Grades increased from a high B to an A for one student. And a low C to a B for the other students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Communication, respect and team work was gained among the students during the group sessions.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Periodic classroom, cafeteria visits and evaluations showed positive effectiveness of techniques/strategies used in the group sessions.</a:t>
            </a:r>
          </a:p>
        </p:txBody>
      </p:sp>
      <p:pic>
        <p:nvPicPr>
          <p:cNvPr id="5" name="Picture 4" descr="A colorful text on a blue background&#10;&#10;AI-generated content may be incorrect.">
            <a:extLst>
              <a:ext uri="{FF2B5EF4-FFF2-40B4-BE49-F238E27FC236}">
                <a16:creationId xmlns:a16="http://schemas.microsoft.com/office/drawing/2014/main" id="{1C933BFB-275A-C389-F6B5-741493AE5D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1218" y="112902"/>
            <a:ext cx="6069564" cy="2264550"/>
          </a:xfrm>
          <a:prstGeom prst="rect">
            <a:avLst/>
          </a:prstGeom>
        </p:spPr>
      </p:pic>
      <p:pic>
        <p:nvPicPr>
          <p:cNvPr id="6" name="Picture 5" descr="A yellow emoji with two thumbs up&#10;&#10;AI-generated content may be incorrect.">
            <a:extLst>
              <a:ext uri="{FF2B5EF4-FFF2-40B4-BE49-F238E27FC236}">
                <a16:creationId xmlns:a16="http://schemas.microsoft.com/office/drawing/2014/main" id="{414402A8-0615-D40B-B709-84F1F2BEB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5130" y="112902"/>
            <a:ext cx="1698412" cy="2264550"/>
          </a:xfrm>
          <a:prstGeom prst="rect">
            <a:avLst/>
          </a:prstGeom>
        </p:spPr>
      </p:pic>
    </p:spTree>
    <p:extLst>
      <p:ext uri="{BB962C8B-B14F-4D97-AF65-F5344CB8AC3E}">
        <p14:creationId xmlns:p14="http://schemas.microsoft.com/office/powerpoint/2010/main" val="541323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3CFC-4C9B-3955-DF53-097A95BCECBA}"/>
              </a:ext>
            </a:extLst>
          </p:cNvPr>
          <p:cNvSpPr>
            <a:spLocks noGrp="1"/>
          </p:cNvSpPr>
          <p:nvPr>
            <p:ph type="ctrTitle"/>
          </p:nvPr>
        </p:nvSpPr>
        <p:spPr>
          <a:xfrm>
            <a:off x="1524000" y="83975"/>
            <a:ext cx="8599714" cy="1184987"/>
          </a:xfrm>
        </p:spPr>
        <p:txBody>
          <a:bodyPr>
            <a:normAutofit fontScale="90000"/>
          </a:bodyPr>
          <a:lstStyle/>
          <a:p>
            <a:r>
              <a:rPr lang="en-US" sz="4000" b="1" dirty="0">
                <a:latin typeface="Times New Roman" panose="02020603050405020304" pitchFamily="18" charset="0"/>
                <a:cs typeface="Times New Roman" panose="02020603050405020304" pitchFamily="18" charset="0"/>
              </a:rPr>
              <a:t>Things That I Would do differently or Modify</a:t>
            </a:r>
          </a:p>
        </p:txBody>
      </p:sp>
      <p:sp>
        <p:nvSpPr>
          <p:cNvPr id="3" name="Subtitle 2">
            <a:extLst>
              <a:ext uri="{FF2B5EF4-FFF2-40B4-BE49-F238E27FC236}">
                <a16:creationId xmlns:a16="http://schemas.microsoft.com/office/drawing/2014/main" id="{49F09C2F-3BE3-08A3-20B4-A2D2E308DB2F}"/>
              </a:ext>
            </a:extLst>
          </p:cNvPr>
          <p:cNvSpPr>
            <a:spLocks noGrp="1"/>
          </p:cNvSpPr>
          <p:nvPr>
            <p:ph type="subTitle" idx="1"/>
          </p:nvPr>
        </p:nvSpPr>
        <p:spPr>
          <a:xfrm>
            <a:off x="924507" y="2587939"/>
            <a:ext cx="10561477" cy="3635579"/>
          </a:xfrm>
        </p:spPr>
        <p:txBody>
          <a:bodyPr>
            <a:normAutofit/>
          </a:bodyPr>
          <a:lstStyle/>
          <a:p>
            <a:pPr marL="342900" indent="-342900" algn="l">
              <a:buFont typeface="Wingdings" panose="05000000000000000000" pitchFamily="2" charset="2"/>
              <a:buChar char="Ø"/>
            </a:pPr>
            <a:endParaRPr lang="en-US" dirty="0"/>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Be better prepared to redirect students that have behavioral issues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videos that are more attention catchers for the specific topic</a:t>
            </a:r>
          </a:p>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a small group of a higher grade level</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another topic for this particular grade level</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9" name="Picture 8" descr="A cartoon of a sad face giving a thumbs up&#10;&#10;AI-generated content may be incorrect.">
            <a:extLst>
              <a:ext uri="{FF2B5EF4-FFF2-40B4-BE49-F238E27FC236}">
                <a16:creationId xmlns:a16="http://schemas.microsoft.com/office/drawing/2014/main" id="{E2BC602F-BF8A-E905-5076-25A5416BE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3618" y="895739"/>
            <a:ext cx="1960945" cy="1374959"/>
          </a:xfrm>
          <a:prstGeom prst="rect">
            <a:avLst/>
          </a:prstGeom>
        </p:spPr>
      </p:pic>
    </p:spTree>
    <p:extLst>
      <p:ext uri="{BB962C8B-B14F-4D97-AF65-F5344CB8AC3E}">
        <p14:creationId xmlns:p14="http://schemas.microsoft.com/office/powerpoint/2010/main" val="310623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EDEA-EEB3-DA70-A476-0E946510FB1B}"/>
              </a:ext>
            </a:extLst>
          </p:cNvPr>
          <p:cNvSpPr>
            <a:spLocks noGrp="1"/>
          </p:cNvSpPr>
          <p:nvPr>
            <p:ph type="ctrTitle"/>
          </p:nvPr>
        </p:nvSpPr>
        <p:spPr>
          <a:xfrm>
            <a:off x="1449356" y="177282"/>
            <a:ext cx="8860972" cy="92373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p>
        </p:txBody>
      </p:sp>
      <p:sp>
        <p:nvSpPr>
          <p:cNvPr id="3" name="Subtitle 2">
            <a:extLst>
              <a:ext uri="{FF2B5EF4-FFF2-40B4-BE49-F238E27FC236}">
                <a16:creationId xmlns:a16="http://schemas.microsoft.com/office/drawing/2014/main" id="{20526A09-6DCE-5156-61E9-95B8D15BCFDF}"/>
              </a:ext>
            </a:extLst>
          </p:cNvPr>
          <p:cNvSpPr>
            <a:spLocks noGrp="1"/>
          </p:cNvSpPr>
          <p:nvPr>
            <p:ph type="subTitle" idx="1"/>
          </p:nvPr>
        </p:nvSpPr>
        <p:spPr>
          <a:xfrm>
            <a:off x="1449355" y="1698172"/>
            <a:ext cx="10167257" cy="4861248"/>
          </a:xfrm>
        </p:spPr>
        <p:txBody>
          <a:bodyPr>
            <a:normAutofit lnSpcReduction="10000"/>
          </a:bodyPr>
          <a:lstStyle/>
          <a:p>
            <a:pPr algn="l"/>
            <a:r>
              <a:rPr lang="en-US" sz="1900" dirty="0">
                <a:latin typeface="Times New Roman" panose="02020603050405020304" pitchFamily="18" charset="0"/>
                <a:cs typeface="Times New Roman" panose="02020603050405020304" pitchFamily="18" charset="0"/>
              </a:rPr>
              <a:t> Pre-AIA Specialty Standard(s)</a:t>
            </a: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Carter, G., Brown Wilson, C., &amp; Mitchell, G. (2021). The effectiveness of a digital game to improve public perception of dementia: A pretest-posttest evaluation. </a:t>
            </a:r>
            <a:r>
              <a:rPr lang="en-US" sz="1900" i="1" dirty="0">
                <a:latin typeface="Times New Roman" panose="02020603050405020304" pitchFamily="18" charset="0"/>
                <a:cs typeface="Times New Roman" panose="02020603050405020304" pitchFamily="18" charset="0"/>
              </a:rPr>
              <a:t>PloS One</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16</a:t>
            </a:r>
            <a:r>
              <a:rPr lang="en-US" sz="1900" dirty="0">
                <a:latin typeface="Times New Roman" panose="02020603050405020304" pitchFamily="18" charset="0"/>
                <a:cs typeface="Times New Roman" panose="02020603050405020304" pitchFamily="18" charset="0"/>
              </a:rPr>
              <a:t>(10), e0257337. </a:t>
            </a:r>
            <a:r>
              <a:rPr lang="en-US" sz="19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https://doi.org/10.1371/journal.pone.0257337</a:t>
            </a:r>
            <a:endParaRPr lang="en-US" sz="1900" dirty="0">
              <a:latin typeface="Times New Roman" panose="02020603050405020304" pitchFamily="18" charset="0"/>
              <a:cs typeface="Times New Roman" panose="02020603050405020304" pitchFamily="18" charset="0"/>
            </a:endParaRP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Fantini-</a:t>
            </a:r>
            <a:r>
              <a:rPr lang="en-US" sz="1900" dirty="0" err="1">
                <a:latin typeface="Times New Roman" panose="02020603050405020304" pitchFamily="18" charset="0"/>
                <a:cs typeface="Times New Roman" panose="02020603050405020304" pitchFamily="18" charset="0"/>
              </a:rPr>
              <a:t>Hauwel</a:t>
            </a:r>
            <a:r>
              <a:rPr lang="en-US" sz="1900" dirty="0">
                <a:latin typeface="Times New Roman" panose="02020603050405020304" pitchFamily="18" charset="0"/>
                <a:cs typeface="Times New Roman" panose="02020603050405020304" pitchFamily="18" charset="0"/>
              </a:rPr>
              <a:t>, C., Dovi, E., Bier, J.-C., &amp; Gély-Nargeot, M.-C. (2022). Difficultés et besoins non satisfaits des aidants de personnes âgées démentes : une analyse phénoménologique interprétative avant et après un groupe de psycho-</a:t>
            </a:r>
            <a:r>
              <a:rPr lang="en-US" sz="1900" dirty="0" err="1">
                <a:latin typeface="Times New Roman" panose="02020603050405020304" pitchFamily="18" charset="0"/>
                <a:cs typeface="Times New Roman" panose="02020603050405020304" pitchFamily="18" charset="0"/>
              </a:rPr>
              <a:t>éducation</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Geriatrie et Psychologie Neuropsychiatrie Du Vieillissement</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20</a:t>
            </a:r>
            <a:r>
              <a:rPr lang="en-US" sz="1900" dirty="0">
                <a:latin typeface="Times New Roman" panose="02020603050405020304" pitchFamily="18" charset="0"/>
                <a:cs typeface="Times New Roman" panose="02020603050405020304" pitchFamily="18" charset="0"/>
              </a:rPr>
              <a:t>(1), 131–141. </a:t>
            </a:r>
            <a:r>
              <a:rPr lang="en-US" sz="1900"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https://doi.org/10.1684/pnv.2022.1024</a:t>
            </a:r>
            <a:endParaRPr lang="en-US" sz="1900" dirty="0">
              <a:latin typeface="Times New Roman" panose="02020603050405020304" pitchFamily="18" charset="0"/>
              <a:cs typeface="Times New Roman" panose="02020603050405020304" pitchFamily="18" charset="0"/>
            </a:endParaRP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La Grutta, S., Epifanio, M. S., Piombo, M. A., Alfano, P., Maltese, A., Marcantonio, S., Ingoglia, S., Alesi, M., Lo Baido, R., Mancini, G., &amp; Andrei, F. (2022). Emotional Competence in Primary School Children: Examining the Effect of a Psycho-Educational Group Intervention: A Pilot Prospective Study. </a:t>
            </a:r>
            <a:r>
              <a:rPr lang="en-US" sz="1900" i="1" dirty="0">
                <a:latin typeface="Times New Roman" panose="02020603050405020304" pitchFamily="18" charset="0"/>
                <a:cs typeface="Times New Roman" panose="02020603050405020304" pitchFamily="18" charset="0"/>
              </a:rPr>
              <a:t>International Journal of Environmental Research and Public Health</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19</a:t>
            </a:r>
            <a:r>
              <a:rPr lang="en-US" sz="1900" dirty="0">
                <a:latin typeface="Times New Roman" panose="02020603050405020304" pitchFamily="18" charset="0"/>
                <a:cs typeface="Times New Roman" panose="02020603050405020304" pitchFamily="18" charset="0"/>
              </a:rPr>
              <a:t>(13). </a:t>
            </a:r>
            <a:r>
              <a:rPr lang="en-US" sz="1900"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https://doi.org/10.3390/ijerph19137628</a:t>
            </a:r>
            <a:endParaRPr lang="en-US" sz="1900" dirty="0">
              <a:latin typeface="Times New Roman" panose="02020603050405020304" pitchFamily="18" charset="0"/>
              <a:cs typeface="Times New Roman" panose="02020603050405020304" pitchFamily="18" charset="0"/>
            </a:endParaRP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8809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31BE6CC062AA46B28E4207E1EE3FC9" ma:contentTypeVersion="4" ma:contentTypeDescription="Create a new document." ma:contentTypeScope="" ma:versionID="b214a0c704ab91b0de9ff60d84bb9971">
  <xsd:schema xmlns:xsd="http://www.w3.org/2001/XMLSchema" xmlns:xs="http://www.w3.org/2001/XMLSchema" xmlns:p="http://schemas.microsoft.com/office/2006/metadata/properties" xmlns:ns2="50dcff20-035c-4c82-8671-96c13e48f6eb" targetNamespace="http://schemas.microsoft.com/office/2006/metadata/properties" ma:root="true" ma:fieldsID="da8c9ed80f0db55b54cf5ba69bca86c3" ns2:_="">
    <xsd:import namespace="50dcff20-035c-4c82-8671-96c13e48f6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cff20-035c-4c82-8671-96c13e48f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C0C6A0-B74E-4AA3-90BE-7D84E3CB013F}">
  <ds:schemaRefs>
    <ds:schemaRef ds:uri="http://schemas.microsoft.com/sharepoint/v3/contenttype/forms"/>
  </ds:schemaRefs>
</ds:datastoreItem>
</file>

<file path=customXml/itemProps2.xml><?xml version="1.0" encoding="utf-8"?>
<ds:datastoreItem xmlns:ds="http://schemas.openxmlformats.org/officeDocument/2006/customXml" ds:itemID="{57AD6AE1-9F52-4905-8419-C47C1FC3C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dcff20-035c-4c82-8671-96c13e48f6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30CEC-C67A-4B47-90EB-051CEA8A357E}">
  <ds:schemaRefs>
    <ds:schemaRef ds:uri="http://schemas.microsoft.com/office/2006/metadata/properties"/>
    <ds:schemaRef ds:uri="http://purl.org/dc/dcmitype/"/>
    <ds:schemaRef ds:uri="http://purl.org/dc/elements/1.1/"/>
    <ds:schemaRef ds:uri="http://www.w3.org/XML/1998/namespace"/>
    <ds:schemaRef ds:uri="50dcff20-035c-4c82-8671-96c13e48f6eb"/>
    <ds:schemaRef ds:uri="http://schemas.microsoft.com/office/infopath/2007/PartnerControls"/>
    <ds:schemaRef ds:uri="http://schemas.microsoft.com/office/2006/documentManagement/typ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3218</TotalTime>
  <Words>1072</Words>
  <Application>Microsoft Office PowerPoint</Application>
  <PresentationFormat>Widescreen</PresentationFormat>
  <Paragraphs>93</Paragraphs>
  <Slides>13</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Calibri</vt:lpstr>
      <vt:lpstr>Calibri Light</vt:lpstr>
      <vt:lpstr>Times New Roman</vt:lpstr>
      <vt:lpstr>Wingdings</vt:lpstr>
      <vt:lpstr>Office Theme</vt:lpstr>
      <vt:lpstr>Document</vt:lpstr>
      <vt:lpstr>Benchmark Culminating Project: Psycho-Educational Small Group Power Point Assignment</vt:lpstr>
      <vt:lpstr>     Psycho-Educational Small Group Topic :  </vt:lpstr>
      <vt:lpstr> Data Sources </vt:lpstr>
      <vt:lpstr> </vt:lpstr>
      <vt:lpstr>Screening Process</vt:lpstr>
      <vt:lpstr> Consent Form </vt:lpstr>
      <vt:lpstr>Pre/Post Test</vt:lpstr>
      <vt:lpstr>  Pre-AIA Specialty Standard(s) </vt:lpstr>
      <vt:lpstr>Sessions/Activities </vt:lpstr>
      <vt:lpstr>Culminating Project  Psycho-Educational Small Group</vt:lpstr>
      <vt:lpstr>PowerPoint Presentation</vt:lpstr>
      <vt:lpstr>Things That I Would do differently or Modify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Denise Daniel</dc:creator>
  <cp:lastModifiedBy>Carrie Wade</cp:lastModifiedBy>
  <cp:revision>299</cp:revision>
  <cp:lastPrinted>2024-10-05T18:23:27Z</cp:lastPrinted>
  <dcterms:created xsi:type="dcterms:W3CDTF">2021-08-23T17:41:39Z</dcterms:created>
  <dcterms:modified xsi:type="dcterms:W3CDTF">2026-02-28T01:39:15Z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0x0101001131BE6CC062AA46B28E4207E1EE3FC9</vt:lpwstr>
  </property>
</Properties>
</file>