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80" r:id="rId6"/>
    <p:sldId id="261" r:id="rId7"/>
    <p:sldId id="265" r:id="rId8"/>
    <p:sldId id="286" r:id="rId9"/>
    <p:sldId id="275" r:id="rId10"/>
    <p:sldId id="274" r:id="rId11"/>
    <p:sldId id="278" r:id="rId12"/>
    <p:sldId id="285" r:id="rId13"/>
    <p:sldId id="291" r:id="rId14"/>
    <p:sldId id="289" r:id="rId15"/>
    <p:sldId id="283" r:id="rId16"/>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17" autoAdjust="0"/>
    <p:restoredTop sz="58369" autoAdjust="0"/>
  </p:normalViewPr>
  <p:slideViewPr>
    <p:cSldViewPr snapToGrid="0">
      <p:cViewPr varScale="1">
        <p:scale>
          <a:sx n="82" d="100"/>
          <a:sy n="82" d="100"/>
        </p:scale>
        <p:origin x="6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80"/>
          </a:xfrm>
          <a:prstGeom prst="rect">
            <a:avLst/>
          </a:prstGeom>
        </p:spPr>
        <p:txBody>
          <a:bodyPr vert="horz" lIns="93936" tIns="46968" rIns="93936" bIns="46968" rtlCol="0"/>
          <a:lstStyle>
            <a:lvl1pPr algn="r">
              <a:defRPr sz="1200"/>
            </a:lvl1pPr>
          </a:lstStyle>
          <a:p>
            <a:fld id="{EBE76777-3AFA-4A06-8D21-66B804AE840D}" type="datetimeFigureOut">
              <a:rPr lang="en-US" smtClean="0"/>
              <a:t>4/19/2026</a:t>
            </a:fld>
            <a:endParaRPr lang="en-US" dirty="0"/>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3936" tIns="46968" rIns="93936" bIns="46968" rtlCol="0" anchor="ctr"/>
          <a:lstStyle/>
          <a:p>
            <a:endParaRPr lang="en-US" dirty="0"/>
          </a:p>
        </p:txBody>
      </p:sp>
      <p:sp>
        <p:nvSpPr>
          <p:cNvPr id="5" name="Notes Placeholder 4"/>
          <p:cNvSpPr>
            <a:spLocks noGrp="1"/>
          </p:cNvSpPr>
          <p:nvPr>
            <p:ph type="body" sz="quarter" idx="3"/>
          </p:nvPr>
        </p:nvSpPr>
        <p:spPr>
          <a:xfrm>
            <a:off x="707708" y="4505980"/>
            <a:ext cx="5661660" cy="3686711"/>
          </a:xfrm>
          <a:prstGeom prst="rect">
            <a:avLst/>
          </a:prstGeom>
        </p:spPr>
        <p:txBody>
          <a:bodyPr vert="horz" lIns="93936" tIns="46968" rIns="93936" bIns="469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9"/>
          </a:xfrm>
          <a:prstGeom prst="rect">
            <a:avLst/>
          </a:prstGeom>
        </p:spPr>
        <p:txBody>
          <a:bodyPr vert="horz" lIns="93936" tIns="46968" rIns="93936" bIns="46968" rtlCol="0" anchor="b"/>
          <a:lstStyle>
            <a:lvl1pPr algn="r">
              <a:defRPr sz="1200"/>
            </a:lvl1pPr>
          </a:lstStyle>
          <a:p>
            <a:fld id="{FBCD2618-DA33-4AFC-A74A-E17B4CC922E1}" type="slidenum">
              <a:rPr lang="en-US" smtClean="0"/>
              <a:t>‹#›</a:t>
            </a:fld>
            <a:endParaRPr lang="en-US" dirty="0"/>
          </a:p>
        </p:txBody>
      </p:sp>
    </p:spTree>
    <p:extLst>
      <p:ext uri="{BB962C8B-B14F-4D97-AF65-F5344CB8AC3E}">
        <p14:creationId xmlns:p14="http://schemas.microsoft.com/office/powerpoint/2010/main" val="33596058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1</a:t>
            </a:fld>
            <a:endParaRPr lang="en-US" dirty="0"/>
          </a:p>
        </p:txBody>
      </p:sp>
    </p:spTree>
    <p:extLst>
      <p:ext uri="{BB962C8B-B14F-4D97-AF65-F5344CB8AC3E}">
        <p14:creationId xmlns:p14="http://schemas.microsoft.com/office/powerpoint/2010/main" val="4233621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i="1" dirty="0"/>
          </a:p>
        </p:txBody>
      </p:sp>
      <p:sp>
        <p:nvSpPr>
          <p:cNvPr id="4" name="Slide Number Placeholder 3"/>
          <p:cNvSpPr>
            <a:spLocks noGrp="1"/>
          </p:cNvSpPr>
          <p:nvPr>
            <p:ph type="sldNum" sz="quarter" idx="5"/>
          </p:nvPr>
        </p:nvSpPr>
        <p:spPr/>
        <p:txBody>
          <a:bodyPr/>
          <a:lstStyle/>
          <a:p>
            <a:fld id="{FBCD2618-DA33-4AFC-A74A-E17B4CC922E1}" type="slidenum">
              <a:rPr lang="en-US" smtClean="0"/>
              <a:t>3</a:t>
            </a:fld>
            <a:endParaRPr lang="en-US"/>
          </a:p>
        </p:txBody>
      </p:sp>
    </p:spTree>
    <p:extLst>
      <p:ext uri="{BB962C8B-B14F-4D97-AF65-F5344CB8AC3E}">
        <p14:creationId xmlns:p14="http://schemas.microsoft.com/office/powerpoint/2010/main" val="2562705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CD2618-DA33-4AFC-A74A-E17B4CC922E1}" type="slidenum">
              <a:rPr lang="en-US" smtClean="0"/>
              <a:t>4</a:t>
            </a:fld>
            <a:endParaRPr lang="en-US" dirty="0"/>
          </a:p>
        </p:txBody>
      </p:sp>
    </p:spTree>
    <p:extLst>
      <p:ext uri="{BB962C8B-B14F-4D97-AF65-F5344CB8AC3E}">
        <p14:creationId xmlns:p14="http://schemas.microsoft.com/office/powerpoint/2010/main" val="3432824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AF715-0C24-4324-BC38-2B173EDDAF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3A9533-D7C4-4D62-A053-B23704FDC7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AAD76F4-3452-4721-8F0E-9A562A359471}"/>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5" name="Footer Placeholder 4">
            <a:extLst>
              <a:ext uri="{FF2B5EF4-FFF2-40B4-BE49-F238E27FC236}">
                <a16:creationId xmlns:a16="http://schemas.microsoft.com/office/drawing/2014/main" id="{9F1027A0-8969-4DE8-AE7B-98D252668A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CB2350-12CD-4879-8D8D-EBF5723E371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279871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F0C1-96BE-4F59-8102-797037332C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BF3120-64EE-4059-8A29-B53AD8EF01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B5946D-3272-4A58-BA07-3517769CE3BE}"/>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5" name="Footer Placeholder 4">
            <a:extLst>
              <a:ext uri="{FF2B5EF4-FFF2-40B4-BE49-F238E27FC236}">
                <a16:creationId xmlns:a16="http://schemas.microsoft.com/office/drawing/2014/main" id="{9F85C56D-F3C5-4227-BF91-381F8BC5616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22E3CE-3819-41E8-897E-207FC4B35195}"/>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52860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E5B8F-A891-4CA4-B9A3-BAD63B5E6A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560833-5CA1-42DA-954A-58896E394D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287BAA-E3FE-43AF-B9EC-976F0ADEC06A}"/>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5" name="Footer Placeholder 4">
            <a:extLst>
              <a:ext uri="{FF2B5EF4-FFF2-40B4-BE49-F238E27FC236}">
                <a16:creationId xmlns:a16="http://schemas.microsoft.com/office/drawing/2014/main" id="{C0E51F2F-E3CA-4AD6-B703-27B4D0D15E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D1B893-345B-466B-B45D-1517BBFE92C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51979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4A94B-35C2-4073-BFDA-687DC6AA1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DA8DC5-212B-49C2-8F55-FEFE40A001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3FF37D9-8CE7-47C5-8795-B229573F35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A53140-DDB3-49D3-9959-F7F035504831}"/>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6" name="Footer Placeholder 5">
            <a:extLst>
              <a:ext uri="{FF2B5EF4-FFF2-40B4-BE49-F238E27FC236}">
                <a16:creationId xmlns:a16="http://schemas.microsoft.com/office/drawing/2014/main" id="{1A1DCA85-9EA8-498B-B9B7-8781091990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B853EFE-425D-4ADB-9F4A-D613119538F6}"/>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11181462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9D1E-A810-4406-B7AD-5139D43FBE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B84FB8-AEBC-4F37-8F56-41B5FCC51C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7A0FEA-A7F5-4F3D-9979-978A778280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A6F5932-2956-4D18-A9CB-092810FD2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E2354F-B38F-4386-9833-3E2232E4560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293E41-8366-44DC-8EFA-6D326ADA5183}"/>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8" name="Footer Placeholder 7">
            <a:extLst>
              <a:ext uri="{FF2B5EF4-FFF2-40B4-BE49-F238E27FC236}">
                <a16:creationId xmlns:a16="http://schemas.microsoft.com/office/drawing/2014/main" id="{E80B1C71-779F-4773-9D11-1B3DBC3B5FA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C647998-EDFB-4996-89A0-15C1A5969400}"/>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264492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CBF2-CB8F-429D-9DD0-7CC38CC761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D60984-C27D-416F-B8F0-1840CD0AC5ED}"/>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4" name="Footer Placeholder 3">
            <a:extLst>
              <a:ext uri="{FF2B5EF4-FFF2-40B4-BE49-F238E27FC236}">
                <a16:creationId xmlns:a16="http://schemas.microsoft.com/office/drawing/2014/main" id="{DC311E56-8073-4436-AEFC-4CD0A256806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B92370-3EA7-46D4-9AA8-5C1BBC9BEDD3}"/>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771271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260B6E-28F0-4C7F-801B-CC0A73965863}"/>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3" name="Footer Placeholder 2">
            <a:extLst>
              <a:ext uri="{FF2B5EF4-FFF2-40B4-BE49-F238E27FC236}">
                <a16:creationId xmlns:a16="http://schemas.microsoft.com/office/drawing/2014/main" id="{1B251ED3-5D49-47ED-ACF9-6DEE75A0E3F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4D84C79-7E96-4279-904E-0E430A5BAF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68806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85E76-7EE3-4CCD-8E25-85AFF6072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7F1582-5654-454C-96D0-3FA283CB57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4FC8CB-C0EA-43B1-88E8-4133A2CC2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F51B9F-ACA2-4F7C-9D16-D63260FC3535}"/>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6" name="Footer Placeholder 5">
            <a:extLst>
              <a:ext uri="{FF2B5EF4-FFF2-40B4-BE49-F238E27FC236}">
                <a16:creationId xmlns:a16="http://schemas.microsoft.com/office/drawing/2014/main" id="{F77EAA8F-7903-4A67-ADDC-F337AC20C03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ABB95DD-17AB-445B-B762-594516D149A8}"/>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2707717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A9B8-C181-4112-8848-A986E72818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60C982-5163-4ACE-92BE-48DD87A950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030AC49-218E-4314-96D1-CC43102C2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1EBBE0-1B58-4666-9FA8-CA06D4377ABB}"/>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6" name="Footer Placeholder 5">
            <a:extLst>
              <a:ext uri="{FF2B5EF4-FFF2-40B4-BE49-F238E27FC236}">
                <a16:creationId xmlns:a16="http://schemas.microsoft.com/office/drawing/2014/main" id="{DD05564C-AC0F-4B3E-A479-78A15B618F2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6745A7A-29E8-4693-B3F4-10F6D61749D2}"/>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8727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38043-90F6-4A84-A848-86311EE8FD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353466B-6377-43C0-A469-EE62FAC125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5CAF25-9B73-4723-8AC8-8AF23D8B1DCA}"/>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5" name="Footer Placeholder 4">
            <a:extLst>
              <a:ext uri="{FF2B5EF4-FFF2-40B4-BE49-F238E27FC236}">
                <a16:creationId xmlns:a16="http://schemas.microsoft.com/office/drawing/2014/main" id="{2730A825-B01E-4A2D-9C7C-C9DEAC0CBD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4CC13D-6B92-4909-BBF0-1770C7930C2A}"/>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469753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8853D1-EF53-47E1-8C6A-1624FD1A2C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36D53-AEE8-4362-8CE3-565860DFA0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EB84DE-024A-4B73-B975-546E79FE8B13}"/>
              </a:ext>
            </a:extLst>
          </p:cNvPr>
          <p:cNvSpPr>
            <a:spLocks noGrp="1"/>
          </p:cNvSpPr>
          <p:nvPr>
            <p:ph type="dt" sz="half" idx="10"/>
          </p:nvPr>
        </p:nvSpPr>
        <p:spPr/>
        <p:txBody>
          <a:bodyPr/>
          <a:lstStyle/>
          <a:p>
            <a:fld id="{A6AD552F-B16C-4847-A198-FCC1D65A106B}" type="datetimeFigureOut">
              <a:rPr lang="en-US" smtClean="0"/>
              <a:t>4/19/2026</a:t>
            </a:fld>
            <a:endParaRPr lang="en-US" dirty="0"/>
          </a:p>
        </p:txBody>
      </p:sp>
      <p:sp>
        <p:nvSpPr>
          <p:cNvPr id="5" name="Footer Placeholder 4">
            <a:extLst>
              <a:ext uri="{FF2B5EF4-FFF2-40B4-BE49-F238E27FC236}">
                <a16:creationId xmlns:a16="http://schemas.microsoft.com/office/drawing/2014/main" id="{EE7DCF56-B167-4B10-9171-E5A31C59E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347E956-E5A2-4580-BFE1-DD9EED05AE69}"/>
              </a:ext>
            </a:extLst>
          </p:cNvPr>
          <p:cNvSpPr>
            <a:spLocks noGrp="1"/>
          </p:cNvSpPr>
          <p:nvPr>
            <p:ph type="sldNum" sz="quarter" idx="12"/>
          </p:nvPr>
        </p:nvSpPr>
        <p:spPr/>
        <p:txBody>
          <a:bodyPr/>
          <a:lstStyle/>
          <a:p>
            <a:fld id="{D7791C0B-CECA-4BBC-8FC3-920B3C0969BA}" type="slidenum">
              <a:rPr lang="en-US" smtClean="0"/>
              <a:t>‹#›</a:t>
            </a:fld>
            <a:endParaRPr lang="en-US" dirty="0"/>
          </a:p>
        </p:txBody>
      </p:sp>
    </p:spTree>
    <p:extLst>
      <p:ext uri="{BB962C8B-B14F-4D97-AF65-F5344CB8AC3E}">
        <p14:creationId xmlns:p14="http://schemas.microsoft.com/office/powerpoint/2010/main" val="3791534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9FBDE3-4340-4A51-9EC6-866DC0D221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E4F9FE-D30C-4C1D-B8F0-E693175566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660635-A9A4-4B24-BAC8-71A0CB758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AD552F-B16C-4847-A198-FCC1D65A106B}" type="datetimeFigureOut">
              <a:rPr lang="en-US" smtClean="0"/>
              <a:t>4/19/2026</a:t>
            </a:fld>
            <a:endParaRPr lang="en-US" dirty="0"/>
          </a:p>
        </p:txBody>
      </p:sp>
      <p:sp>
        <p:nvSpPr>
          <p:cNvPr id="5" name="Footer Placeholder 4">
            <a:extLst>
              <a:ext uri="{FF2B5EF4-FFF2-40B4-BE49-F238E27FC236}">
                <a16:creationId xmlns:a16="http://schemas.microsoft.com/office/drawing/2014/main" id="{E59628C6-0C8E-4EE7-B3CD-E59963ADA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0F77F9F-09B6-44DE-A401-0C40507E30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791C0B-CECA-4BBC-8FC3-920B3C0969BA}" type="slidenum">
              <a:rPr lang="en-US" smtClean="0"/>
              <a:t>‹#›</a:t>
            </a:fld>
            <a:endParaRPr lang="en-US" dirty="0"/>
          </a:p>
        </p:txBody>
      </p:sp>
    </p:spTree>
    <p:extLst>
      <p:ext uri="{BB962C8B-B14F-4D97-AF65-F5344CB8AC3E}">
        <p14:creationId xmlns:p14="http://schemas.microsoft.com/office/powerpoint/2010/main" val="2128128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3390/ijerph19137628" TargetMode="External"/><Relationship Id="rId2" Type="http://schemas.openxmlformats.org/officeDocument/2006/relationships/hyperlink" Target="https://doi.org/10.1684/pnv.2022.1024"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33E9-E30E-4208-807E-1984A61FEE73}"/>
              </a:ext>
            </a:extLst>
          </p:cNvPr>
          <p:cNvSpPr>
            <a:spLocks noGrp="1"/>
          </p:cNvSpPr>
          <p:nvPr>
            <p:ph type="ctrTitle"/>
          </p:nvPr>
        </p:nvSpPr>
        <p:spPr>
          <a:xfrm>
            <a:off x="1698171" y="139959"/>
            <a:ext cx="8882743" cy="2108719"/>
          </a:xfrm>
        </p:spPr>
        <p:txBody>
          <a:bodyPr>
            <a:noAutofit/>
          </a:bodyPr>
          <a:lstStyle/>
          <a:p>
            <a:r>
              <a:rPr lang="en-US" sz="4000" b="1" dirty="0">
                <a:latin typeface="Times New Roman" panose="02020603050405020304" pitchFamily="18" charset="0"/>
                <a:cs typeface="Times New Roman" panose="02020603050405020304" pitchFamily="18" charset="0"/>
              </a:rPr>
              <a:t>Internship Culminating Project</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Power Point Assignment</a:t>
            </a:r>
          </a:p>
        </p:txBody>
      </p:sp>
      <p:sp>
        <p:nvSpPr>
          <p:cNvPr id="3" name="Subtitle 2">
            <a:extLst>
              <a:ext uri="{FF2B5EF4-FFF2-40B4-BE49-F238E27FC236}">
                <a16:creationId xmlns:a16="http://schemas.microsoft.com/office/drawing/2014/main" id="{2F64C65A-FF4D-4796-9743-17BF99B1DC4C}"/>
              </a:ext>
            </a:extLst>
          </p:cNvPr>
          <p:cNvSpPr>
            <a:spLocks noGrp="1"/>
          </p:cNvSpPr>
          <p:nvPr>
            <p:ph type="subTitle" idx="1"/>
          </p:nvPr>
        </p:nvSpPr>
        <p:spPr>
          <a:xfrm>
            <a:off x="1502229" y="2631233"/>
            <a:ext cx="8882743" cy="797767"/>
          </a:xfrm>
        </p:spPr>
        <p:txBody>
          <a:bodyPr>
            <a:normAutofit/>
          </a:bodyPr>
          <a:lstStyle/>
          <a:p>
            <a:r>
              <a:rPr lang="en-US" sz="3200" dirty="0">
                <a:latin typeface="Times New Roman" panose="02020603050405020304" pitchFamily="18" charset="0"/>
                <a:cs typeface="Times New Roman" panose="02020603050405020304" pitchFamily="18" charset="0"/>
              </a:rPr>
              <a:t>Carrie Wade</a:t>
            </a:r>
          </a:p>
        </p:txBody>
      </p:sp>
      <p:pic>
        <p:nvPicPr>
          <p:cNvPr id="5" name="Picture 4">
            <a:extLst>
              <a:ext uri="{FF2B5EF4-FFF2-40B4-BE49-F238E27FC236}">
                <a16:creationId xmlns:a16="http://schemas.microsoft.com/office/drawing/2014/main" id="{4D0AB381-61B0-1A70-D262-7C28007890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6608" y="3191070"/>
            <a:ext cx="3757089" cy="3452326"/>
          </a:xfrm>
          <a:prstGeom prst="rect">
            <a:avLst/>
          </a:prstGeom>
        </p:spPr>
      </p:pic>
    </p:spTree>
    <p:extLst>
      <p:ext uri="{BB962C8B-B14F-4D97-AF65-F5344CB8AC3E}">
        <p14:creationId xmlns:p14="http://schemas.microsoft.com/office/powerpoint/2010/main" val="3679044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CF4A8-DB90-5CF9-A35C-403119C4E8B4}"/>
              </a:ext>
            </a:extLst>
          </p:cNvPr>
          <p:cNvSpPr>
            <a:spLocks noGrp="1"/>
          </p:cNvSpPr>
          <p:nvPr>
            <p:ph type="title"/>
          </p:nvPr>
        </p:nvSpPr>
        <p:spPr>
          <a:xfrm>
            <a:off x="838201" y="102637"/>
            <a:ext cx="9892003" cy="860590"/>
          </a:xfrm>
        </p:spPr>
        <p:txBody>
          <a:bodyPr>
            <a:normAutofit fontScale="90000"/>
          </a:bodyPr>
          <a:lstStyle/>
          <a:p>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Internship Project Topic: Social Skills</a:t>
            </a:r>
            <a:br>
              <a:rPr lang="en-US" sz="3600"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D8224BC-D1F6-0F22-853F-0B7E1E22BD63}"/>
              </a:ext>
            </a:extLst>
          </p:cNvPr>
          <p:cNvSpPr>
            <a:spLocks noGrp="1"/>
          </p:cNvSpPr>
          <p:nvPr>
            <p:ph idx="1"/>
          </p:nvPr>
        </p:nvSpPr>
        <p:spPr>
          <a:xfrm>
            <a:off x="177282" y="2771192"/>
            <a:ext cx="11572325" cy="3859945"/>
          </a:xfrm>
        </p:spPr>
        <p:txBody>
          <a:bodyPr>
            <a:normAutofit fontScale="77500" lnSpcReduction="20000"/>
          </a:bodyPr>
          <a:lstStyle/>
          <a:p>
            <a:pPr marL="0" indent="0">
              <a:lnSpc>
                <a:spcPct val="150000"/>
              </a:lnSpc>
              <a:buNone/>
            </a:pPr>
            <a:r>
              <a:rPr lang="en-US" b="1"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Level of Participation</a:t>
            </a:r>
          </a:p>
          <a:p>
            <a:pPr marL="0" indent="0">
              <a:lnSpc>
                <a:spcPct val="150000"/>
              </a:lnSpc>
              <a:buNone/>
            </a:pPr>
            <a:r>
              <a:rPr lang="en-US" sz="2000" b="1" dirty="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lnSpc>
                <a:spcPct val="150000"/>
              </a:lnSpc>
              <a:buNone/>
            </a:pPr>
            <a:r>
              <a:rPr lang="en-US" sz="2000" b="1" dirty="0">
                <a:latin typeface="Times New Roman" panose="02020603050405020304" pitchFamily="18" charset="0"/>
                <a:cs typeface="Times New Roman" panose="02020603050405020304" pitchFamily="18" charset="0"/>
              </a:rPr>
              <a:t>                                of Classroom Guidance Lesson</a:t>
            </a:r>
          </a:p>
          <a:p>
            <a:pPr marL="0" indent="0">
              <a:lnSpc>
                <a:spcPct val="150000"/>
              </a:lnSpc>
              <a:buNone/>
            </a:pPr>
            <a:endParaRPr lang="en-US" sz="2100" dirty="0">
              <a:latin typeface="Times New Roman" panose="02020603050405020304" pitchFamily="18" charset="0"/>
              <a:cs typeface="Times New Roman" panose="02020603050405020304" pitchFamily="18" charset="0"/>
            </a:endParaRPr>
          </a:p>
          <a:p>
            <a:pPr marL="0" indent="0">
              <a:lnSpc>
                <a:spcPct val="150000"/>
              </a:lnSpc>
              <a:buNone/>
            </a:pPr>
            <a:r>
              <a:rPr lang="en-US" sz="2100" dirty="0">
                <a:latin typeface="Times New Roman" panose="02020603050405020304" pitchFamily="18" charset="0"/>
                <a:cs typeface="Times New Roman" panose="02020603050405020304" pitchFamily="18" charset="0"/>
              </a:rPr>
              <a:t>For students to learn effective use the social skills strategies learned and use those skills daily. Also, for students to demonstrate improvement in areas od academics and social skills in the classroom as well as the home. To include, classroom manners, active listening, social norms, interpersonal abilities, and emotional intelligence.</a:t>
            </a:r>
          </a:p>
          <a:p>
            <a:pPr marL="0" indent="0">
              <a:lnSpc>
                <a:spcPct val="150000"/>
              </a:lnSpc>
              <a:buNone/>
            </a:pPr>
            <a:r>
              <a:rPr lang="en-US" sz="2100" b="1" dirty="0">
                <a:latin typeface="Times New Roman" panose="02020603050405020304" pitchFamily="18" charset="0"/>
                <a:cs typeface="Times New Roman" panose="02020603050405020304" pitchFamily="18" charset="0"/>
              </a:rPr>
              <a:t>NOTE</a:t>
            </a:r>
            <a:r>
              <a:rPr lang="en-US" sz="2100" dirty="0">
                <a:latin typeface="Times New Roman" panose="02020603050405020304" pitchFamily="18" charset="0"/>
                <a:cs typeface="Times New Roman" panose="02020603050405020304" pitchFamily="18" charset="0"/>
              </a:rPr>
              <a:t>: Students are periodically observed based on their social skills in their classroom setting.</a:t>
            </a:r>
          </a:p>
          <a:p>
            <a:pPr marL="0" indent="0">
              <a:lnSpc>
                <a:spcPct val="150000"/>
              </a:lnSpc>
              <a:buNone/>
            </a:pPr>
            <a:r>
              <a:rPr lang="en-US" sz="2100" dirty="0">
                <a:latin typeface="Times New Roman" panose="02020603050405020304" pitchFamily="18" charset="0"/>
                <a:cs typeface="Times New Roman" panose="02020603050405020304" pitchFamily="18" charset="0"/>
              </a:rPr>
              <a:t> of academics and social skills in the classroom as well as home. To include, Classroom manners, Active Listening, Social Norms, </a:t>
            </a:r>
          </a:p>
        </p:txBody>
      </p:sp>
      <p:pic>
        <p:nvPicPr>
          <p:cNvPr id="14" name="Picture 13">
            <a:extLst>
              <a:ext uri="{FF2B5EF4-FFF2-40B4-BE49-F238E27FC236}">
                <a16:creationId xmlns:a16="http://schemas.microsoft.com/office/drawing/2014/main" id="{AE1F9004-AF18-B633-9AA6-B2662D88E3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9536" y="771018"/>
            <a:ext cx="3216188" cy="1837822"/>
          </a:xfrm>
          <a:prstGeom prst="rect">
            <a:avLst/>
          </a:prstGeom>
        </p:spPr>
      </p:pic>
      <p:pic>
        <p:nvPicPr>
          <p:cNvPr id="5" name="Picture 4">
            <a:extLst>
              <a:ext uri="{FF2B5EF4-FFF2-40B4-BE49-F238E27FC236}">
                <a16:creationId xmlns:a16="http://schemas.microsoft.com/office/drawing/2014/main" id="{76768318-A279-48B4-2941-ED5359619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325" y="2852429"/>
            <a:ext cx="1009912" cy="747752"/>
          </a:xfrm>
          <a:prstGeom prst="rect">
            <a:avLst/>
          </a:prstGeom>
        </p:spPr>
      </p:pic>
      <p:pic>
        <p:nvPicPr>
          <p:cNvPr id="24" name="Picture 23">
            <a:extLst>
              <a:ext uri="{FF2B5EF4-FFF2-40B4-BE49-F238E27FC236}">
                <a16:creationId xmlns:a16="http://schemas.microsoft.com/office/drawing/2014/main" id="{D60E692D-CCAA-B19F-EAD8-71D74D4AB6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835" y="3681418"/>
            <a:ext cx="1482625" cy="863296"/>
          </a:xfrm>
          <a:prstGeom prst="rect">
            <a:avLst/>
          </a:prstGeom>
        </p:spPr>
      </p:pic>
    </p:spTree>
    <p:extLst>
      <p:ext uri="{BB962C8B-B14F-4D97-AF65-F5344CB8AC3E}">
        <p14:creationId xmlns:p14="http://schemas.microsoft.com/office/powerpoint/2010/main" val="1443523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0B32-7DF4-4F46-87B4-C384C7FF9625}"/>
              </a:ext>
            </a:extLst>
          </p:cNvPr>
          <p:cNvSpPr>
            <a:spLocks noGrp="1"/>
          </p:cNvSpPr>
          <p:nvPr>
            <p:ph type="title"/>
          </p:nvPr>
        </p:nvSpPr>
        <p:spPr>
          <a:xfrm>
            <a:off x="730624" y="365126"/>
            <a:ext cx="10354143" cy="931830"/>
          </a:xfrm>
        </p:spPr>
        <p:txBody>
          <a:bodyPr>
            <a:normAutofit/>
          </a:bodyPr>
          <a:lstStyle/>
          <a:p>
            <a:pPr algn="ctr"/>
            <a:r>
              <a:rPr lang="en-US" sz="4000" b="1" dirty="0">
                <a:latin typeface="Times New Roman" panose="02020603050405020304" pitchFamily="18" charset="0"/>
                <a:cs typeface="Times New Roman" panose="02020603050405020304" pitchFamily="18" charset="0"/>
              </a:rPr>
              <a:t> Data Sources </a:t>
            </a:r>
          </a:p>
        </p:txBody>
      </p:sp>
      <p:sp>
        <p:nvSpPr>
          <p:cNvPr id="3" name="Content Placeholder 2">
            <a:extLst>
              <a:ext uri="{FF2B5EF4-FFF2-40B4-BE49-F238E27FC236}">
                <a16:creationId xmlns:a16="http://schemas.microsoft.com/office/drawing/2014/main" id="{EC6A9A33-545A-4299-AF69-D4993FE565AA}"/>
              </a:ext>
            </a:extLst>
          </p:cNvPr>
          <p:cNvSpPr>
            <a:spLocks noGrp="1"/>
          </p:cNvSpPr>
          <p:nvPr>
            <p:ph idx="1"/>
          </p:nvPr>
        </p:nvSpPr>
        <p:spPr>
          <a:xfrm>
            <a:off x="270588" y="1184988"/>
            <a:ext cx="11579290" cy="5472486"/>
          </a:xfrm>
        </p:spPr>
        <p:txBody>
          <a:bodyPr>
            <a:noAutofit/>
          </a:bodyPr>
          <a:lstStyle/>
          <a:p>
            <a:pPr marL="0" indent="0">
              <a:lnSpc>
                <a:spcPct val="150000"/>
              </a:lnSpc>
              <a:buNone/>
            </a:pPr>
            <a:r>
              <a:rPr lang="en-US" sz="1800" dirty="0">
                <a:latin typeface="Times New Roman" panose="02020603050405020304" pitchFamily="18" charset="0"/>
                <a:cs typeface="Times New Roman" panose="02020603050405020304" pitchFamily="18" charset="0"/>
              </a:rPr>
              <a:t>(DCPS) Duval County Public Schools uses a system called FOCUS: A district platform used to track the information on all students enrolled. Basically, an educational communication system. Parents/Guardians also have access to their child’s important student information.</a:t>
            </a:r>
          </a:p>
          <a:p>
            <a:pPr marL="0" indent="0">
              <a:lnSpc>
                <a:spcPct val="150000"/>
              </a:lnSpc>
              <a:buNone/>
            </a:pPr>
            <a:r>
              <a:rPr lang="en-US" sz="1800" dirty="0">
                <a:latin typeface="Times New Roman" panose="02020603050405020304" pitchFamily="18" charset="0"/>
                <a:cs typeface="Times New Roman" panose="02020603050405020304" pitchFamily="18" charset="0"/>
              </a:rPr>
              <a:t>      </a:t>
            </a: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r>
              <a:rPr lang="en-US" sz="1800" dirty="0">
                <a:latin typeface="Times New Roman" panose="02020603050405020304" pitchFamily="18" charset="0"/>
                <a:cs typeface="Times New Roman" panose="02020603050405020304" pitchFamily="18" charset="0"/>
              </a:rPr>
              <a:t>This particular data was a collaborative effort in justifying why the intervention is useful in addressing emotional issues for the students with academic and social skills issue</a:t>
            </a:r>
            <a:r>
              <a:rPr lang="en-US" sz="2400" dirty="0">
                <a:latin typeface="Times New Roman" panose="02020603050405020304" pitchFamily="18" charset="0"/>
                <a:cs typeface="Times New Roman" panose="02020603050405020304" pitchFamily="18" charset="0"/>
              </a:rPr>
              <a:t>.</a:t>
            </a:r>
          </a:p>
          <a:p>
            <a:pPr marL="0" indent="0">
              <a:lnSpc>
                <a:spcPct val="150000"/>
              </a:lnSpc>
              <a:buNone/>
            </a:pPr>
            <a:r>
              <a:rPr lang="en-US" sz="1800" b="1" dirty="0">
                <a:latin typeface="Times New Roman" panose="02020603050405020304" pitchFamily="18" charset="0"/>
                <a:cs typeface="Times New Roman" panose="02020603050405020304" pitchFamily="18" charset="0"/>
              </a:rPr>
              <a:t>NOTE: </a:t>
            </a:r>
            <a:r>
              <a:rPr lang="en-US" sz="1800" dirty="0">
                <a:latin typeface="Times New Roman" panose="02020603050405020304" pitchFamily="18" charset="0"/>
                <a:cs typeface="Times New Roman" panose="02020603050405020304" pitchFamily="18" charset="0"/>
              </a:rPr>
              <a:t>FOCUS tracks and stores information of all students assigned to their particular school setting. </a:t>
            </a: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endParaRPr lang="en-US" sz="2400" b="1" dirty="0">
              <a:latin typeface="Times New Roman" panose="02020603050405020304" pitchFamily="18" charset="0"/>
              <a:cs typeface="Times New Roman" panose="02020603050405020304" pitchFamily="18" charset="0"/>
            </a:endParaRPr>
          </a:p>
          <a:p>
            <a:pPr marL="0" indent="0">
              <a:lnSpc>
                <a:spcPct val="150000"/>
              </a:lnSpc>
              <a:buNone/>
            </a:pPr>
            <a:r>
              <a:rPr lang="en-US" sz="2400" b="1" dirty="0">
                <a:latin typeface="Times New Roman" panose="02020603050405020304" pitchFamily="18" charset="0"/>
                <a:cs typeface="Times New Roman" panose="02020603050405020304" pitchFamily="18" charset="0"/>
              </a:rPr>
              <a:t>NOTE: </a:t>
            </a:r>
            <a:r>
              <a:rPr lang="en-US" sz="2400" dirty="0">
                <a:latin typeface="Times New Roman" panose="02020603050405020304" pitchFamily="18" charset="0"/>
                <a:cs typeface="Times New Roman" panose="02020603050405020304" pitchFamily="18" charset="0"/>
              </a:rPr>
              <a:t>To identify and support the need for this group at this practicum site</a:t>
            </a:r>
          </a:p>
          <a:p>
            <a:pPr>
              <a:lnSpc>
                <a:spcPct val="150000"/>
              </a:lnSpc>
            </a:pPr>
            <a:endParaRPr lang="en-US" sz="2400" dirty="0">
              <a:latin typeface="Times New Roman" panose="02020603050405020304" pitchFamily="18" charset="0"/>
              <a:cs typeface="Times New Roman" panose="02020603050405020304" pitchFamily="18" charset="0"/>
            </a:endParaRPr>
          </a:p>
          <a:p>
            <a:pPr>
              <a:lnSpc>
                <a:spcPct val="150000"/>
              </a:lnSpc>
            </a:pPr>
            <a:endParaRPr lang="en-US" sz="2400" dirty="0">
              <a:latin typeface="Times New Roman" panose="02020603050405020304" pitchFamily="18" charset="0"/>
              <a:cs typeface="Times New Roman" panose="02020603050405020304" pitchFamily="18" charset="0"/>
            </a:endParaRPr>
          </a:p>
          <a:p>
            <a:pPr marL="0" indent="0">
              <a:lnSpc>
                <a:spcPct val="150000"/>
              </a:lnSpc>
              <a:buNone/>
            </a:pPr>
            <a:endParaRPr lang="en-US"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E544E122-E992-93D2-9CBC-4B8ACA357A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520276"/>
            <a:ext cx="2286474" cy="2286474"/>
          </a:xfrm>
          <a:prstGeom prst="rect">
            <a:avLst/>
          </a:prstGeom>
        </p:spPr>
      </p:pic>
      <p:pic>
        <p:nvPicPr>
          <p:cNvPr id="5" name="Picture 4">
            <a:extLst>
              <a:ext uri="{FF2B5EF4-FFF2-40B4-BE49-F238E27FC236}">
                <a16:creationId xmlns:a16="http://schemas.microsoft.com/office/drawing/2014/main" id="{541C0E8C-9AC9-5A23-6E0E-4C1D45C7F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2489" y="2654321"/>
            <a:ext cx="2118049" cy="2118049"/>
          </a:xfrm>
          <a:prstGeom prst="rect">
            <a:avLst/>
          </a:prstGeom>
        </p:spPr>
      </p:pic>
    </p:spTree>
    <p:extLst>
      <p:ext uri="{BB962C8B-B14F-4D97-AF65-F5344CB8AC3E}">
        <p14:creationId xmlns:p14="http://schemas.microsoft.com/office/powerpoint/2010/main" val="1252847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18C81-D6FA-4D2D-8D3E-3350D2689478}"/>
              </a:ext>
            </a:extLst>
          </p:cNvPr>
          <p:cNvSpPr>
            <a:spLocks noGrp="1"/>
          </p:cNvSpPr>
          <p:nvPr>
            <p:ph type="title"/>
          </p:nvPr>
        </p:nvSpPr>
        <p:spPr>
          <a:xfrm flipV="1">
            <a:off x="1091683" y="-2"/>
            <a:ext cx="10347648" cy="45719"/>
          </a:xfrm>
        </p:spPr>
        <p:txBody>
          <a:bodyPr>
            <a:noAutofit/>
          </a:bodyPr>
          <a:lstStyle/>
          <a:p>
            <a:pPr algn="ctr"/>
            <a:r>
              <a:rPr lang="en-US" sz="4000" b="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A6DB2FDC-7978-456D-9713-2F3784972E58}"/>
              </a:ext>
            </a:extLst>
          </p:cNvPr>
          <p:cNvSpPr>
            <a:spLocks noGrp="1"/>
          </p:cNvSpPr>
          <p:nvPr>
            <p:ph idx="1"/>
          </p:nvPr>
        </p:nvSpPr>
        <p:spPr>
          <a:xfrm>
            <a:off x="457200" y="2793855"/>
            <a:ext cx="10815665" cy="3802888"/>
          </a:xfrm>
        </p:spPr>
        <p:txBody>
          <a:bodyPr>
            <a:normAutofit fontScale="92500" lnSpcReduction="20000"/>
          </a:bodyPr>
          <a:lstStyle/>
          <a:p>
            <a:pPr>
              <a:lnSpc>
                <a:spcPct val="150000"/>
              </a:lnSpc>
              <a:buFont typeface="Wingdings" panose="05000000000000000000" pitchFamily="2" charset="2"/>
              <a:buChar char="Ø"/>
            </a:pPr>
            <a:r>
              <a:rPr lang="en-US" sz="1900" b="1" dirty="0">
                <a:latin typeface="Times New Roman" panose="02020603050405020304" pitchFamily="18" charset="0"/>
                <a:cs typeface="Times New Roman" panose="02020603050405020304" pitchFamily="18" charset="0"/>
              </a:rPr>
              <a:t>Administrators:</a:t>
            </a:r>
            <a:r>
              <a:rPr lang="en-US" sz="1900" dirty="0">
                <a:latin typeface="Times New Roman" panose="02020603050405020304" pitchFamily="18" charset="0"/>
                <a:cs typeface="Times New Roman" panose="02020603050405020304" pitchFamily="18" charset="0"/>
              </a:rPr>
              <a:t> Principal, Assistant Principal, and School Counselor provided administrative insights on each student.</a:t>
            </a:r>
          </a:p>
          <a:p>
            <a:pPr>
              <a:lnSpc>
                <a:spcPct val="150000"/>
              </a:lnSpc>
              <a:buFont typeface="Wingdings" panose="05000000000000000000" pitchFamily="2" charset="2"/>
              <a:buChar char="Ø"/>
            </a:pPr>
            <a:r>
              <a:rPr lang="en-US" sz="1900" b="1" dirty="0">
                <a:latin typeface="Times New Roman" panose="02020603050405020304" pitchFamily="18" charset="0"/>
                <a:cs typeface="Times New Roman" panose="02020603050405020304" pitchFamily="18" charset="0"/>
              </a:rPr>
              <a:t>The Parents:</a:t>
            </a:r>
            <a:r>
              <a:rPr lang="en-US" sz="1900" dirty="0">
                <a:latin typeface="Times New Roman" panose="02020603050405020304" pitchFamily="18" charset="0"/>
                <a:cs typeface="Times New Roman" panose="02020603050405020304" pitchFamily="18" charset="0"/>
              </a:rPr>
              <a:t> counselor, </a:t>
            </a:r>
            <a:r>
              <a:rPr lang="en-US" sz="1800" dirty="0">
                <a:latin typeface="Times New Roman" panose="02020603050405020304" pitchFamily="18" charset="0"/>
                <a:cs typeface="Times New Roman" panose="02020603050405020304" pitchFamily="18" charset="0"/>
              </a:rPr>
              <a:t>parent contact provided great viewpoints of their child’s strengths and challenges in hopes for improvement and positive development in the area of social skills.</a:t>
            </a:r>
          </a:p>
          <a:p>
            <a:pPr>
              <a:lnSpc>
                <a:spcPct val="150000"/>
              </a:lnSpc>
              <a:buFont typeface="Wingdings" panose="05000000000000000000" pitchFamily="2" charset="2"/>
              <a:buChar char="Ø"/>
            </a:pPr>
            <a:r>
              <a:rPr lang="en-US" sz="1800" b="1" dirty="0">
                <a:latin typeface="Times New Roman" panose="02020603050405020304" pitchFamily="18" charset="0"/>
                <a:cs typeface="Times New Roman" panose="02020603050405020304" pitchFamily="18" charset="0"/>
              </a:rPr>
              <a:t>School Staff:</a:t>
            </a:r>
            <a:r>
              <a:rPr lang="en-US" sz="1800" dirty="0">
                <a:latin typeface="Times New Roman" panose="02020603050405020304" pitchFamily="18" charset="0"/>
                <a:cs typeface="Times New Roman" panose="02020603050405020304" pitchFamily="18" charset="0"/>
              </a:rPr>
              <a:t> Office Administrators, Food Service (Cafeteria) Workers, Teachers, ESE Teachers, and Paraprofessionals provided data and insights from observations and their experiences with the students. This allows the counselor to assess the students before and after the student’s participation in the classroom guidance sessions </a:t>
            </a:r>
            <a:r>
              <a:rPr lang="en-US" sz="1800" b="1" dirty="0">
                <a:latin typeface="Times New Roman" panose="02020603050405020304" pitchFamily="18" charset="0"/>
                <a:cs typeface="Times New Roman" panose="02020603050405020304" pitchFamily="18" charset="0"/>
              </a:rPr>
              <a:t>(Fanin-Hauwel, 2022).</a:t>
            </a:r>
          </a:p>
          <a:p>
            <a:pPr marL="0" indent="0">
              <a:lnSpc>
                <a:spcPct val="150000"/>
              </a:lnSpc>
              <a:buNone/>
            </a:pPr>
            <a:r>
              <a:rPr lang="en-US" sz="1800" b="1" dirty="0">
                <a:latin typeface="Times New Roman" panose="02020603050405020304" pitchFamily="18" charset="0"/>
                <a:cs typeface="Times New Roman" panose="02020603050405020304" pitchFamily="18" charset="0"/>
              </a:rPr>
              <a:t>NOTE: </a:t>
            </a:r>
            <a:r>
              <a:rPr lang="en-US" sz="1900" dirty="0">
                <a:latin typeface="Times New Roman" panose="02020603050405020304" pitchFamily="18" charset="0"/>
                <a:cs typeface="Times New Roman" panose="02020603050405020304" pitchFamily="18" charset="0"/>
              </a:rPr>
              <a:t>The assessment was a collaborative effort to support the students’ needs based on their social skills</a:t>
            </a:r>
          </a:p>
          <a:p>
            <a:pPr>
              <a:lnSpc>
                <a:spcPct val="150000"/>
              </a:lnSpc>
              <a:buFont typeface="Wingdings" panose="05000000000000000000" pitchFamily="2" charset="2"/>
              <a:buChar char="Ø"/>
            </a:pPr>
            <a:endParaRPr lang="en-US" sz="19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endParaRPr lang="en-US" sz="1900" b="1"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endParaRPr lang="en-US" b="1" dirty="0">
              <a:latin typeface="Times New Roman" panose="02020603050405020304" pitchFamily="18" charset="0"/>
              <a:cs typeface="Times New Roman" panose="02020603050405020304" pitchFamily="18" charset="0"/>
            </a:endParaRPr>
          </a:p>
          <a:p>
            <a:pPr marL="0" indent="0">
              <a:lnSpc>
                <a:spcPct val="150000"/>
              </a:lnSpc>
              <a:buNone/>
            </a:pPr>
            <a:endParaRPr lang="en-US" dirty="0">
              <a:latin typeface="Times New Roman" panose="02020603050405020304" pitchFamily="18" charset="0"/>
              <a:cs typeface="Times New Roman" panose="02020603050405020304" pitchFamily="18" charset="0"/>
            </a:endParaRPr>
          </a:p>
          <a:p>
            <a:endParaRPr lang="en-US" dirty="0"/>
          </a:p>
          <a:p>
            <a:pPr marL="0" indent="0">
              <a:buNone/>
            </a:pPr>
            <a:endParaRPr lang="en-US" dirty="0"/>
          </a:p>
        </p:txBody>
      </p:sp>
      <p:pic>
        <p:nvPicPr>
          <p:cNvPr id="5" name="Picture 4">
            <a:extLst>
              <a:ext uri="{FF2B5EF4-FFF2-40B4-BE49-F238E27FC236}">
                <a16:creationId xmlns:a16="http://schemas.microsoft.com/office/drawing/2014/main" id="{9ABB09EF-01CA-B389-6EDB-EE533D6D8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1121" y="148354"/>
            <a:ext cx="2542863" cy="2542863"/>
          </a:xfrm>
          <a:prstGeom prst="rect">
            <a:avLst/>
          </a:prstGeom>
        </p:spPr>
      </p:pic>
    </p:spTree>
    <p:extLst>
      <p:ext uri="{BB962C8B-B14F-4D97-AF65-F5344CB8AC3E}">
        <p14:creationId xmlns:p14="http://schemas.microsoft.com/office/powerpoint/2010/main" val="2618176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BBC7-BA82-02B5-FFE1-ECD9DFB99D7E}"/>
              </a:ext>
            </a:extLst>
          </p:cNvPr>
          <p:cNvSpPr>
            <a:spLocks noGrp="1"/>
          </p:cNvSpPr>
          <p:nvPr>
            <p:ph type="ctrTitle"/>
          </p:nvPr>
        </p:nvSpPr>
        <p:spPr>
          <a:xfrm>
            <a:off x="1763486" y="289250"/>
            <a:ext cx="8257592" cy="821094"/>
          </a:xfrm>
        </p:spPr>
        <p:txBody>
          <a:bodyPr>
            <a:normAutofit/>
          </a:bodyPr>
          <a:lstStyle/>
          <a:p>
            <a:r>
              <a:rPr lang="en-US" sz="4000" b="1" dirty="0">
                <a:latin typeface="Times New Roman" panose="02020603050405020304" pitchFamily="18" charset="0"/>
                <a:cs typeface="Times New Roman" panose="02020603050405020304" pitchFamily="18" charset="0"/>
              </a:rPr>
              <a:t>Screening Process</a:t>
            </a:r>
          </a:p>
        </p:txBody>
      </p:sp>
      <p:sp>
        <p:nvSpPr>
          <p:cNvPr id="3" name="Subtitle 2">
            <a:extLst>
              <a:ext uri="{FF2B5EF4-FFF2-40B4-BE49-F238E27FC236}">
                <a16:creationId xmlns:a16="http://schemas.microsoft.com/office/drawing/2014/main" id="{87E190B9-E1B3-1AE0-C8FB-DD1E2612C77F}"/>
              </a:ext>
            </a:extLst>
          </p:cNvPr>
          <p:cNvSpPr>
            <a:spLocks noGrp="1"/>
          </p:cNvSpPr>
          <p:nvPr>
            <p:ph type="subTitle" idx="1"/>
          </p:nvPr>
        </p:nvSpPr>
        <p:spPr>
          <a:xfrm>
            <a:off x="1352940" y="3116424"/>
            <a:ext cx="9293290" cy="3303036"/>
          </a:xfrm>
        </p:spPr>
        <p:txBody>
          <a:bodyPr>
            <a:normAutofit/>
          </a:bodyPr>
          <a:lstStyle/>
          <a:p>
            <a:pPr marL="342900" indent="-342900" algn="l">
              <a:buFont typeface="Wingdings" panose="05000000000000000000" pitchFamily="2" charset="2"/>
              <a:buChar char="Ø"/>
            </a:pPr>
            <a:endParaRPr lang="en-US" dirty="0"/>
          </a:p>
          <a:p>
            <a:pPr algn="l">
              <a:lnSpc>
                <a:spcPct val="200000"/>
              </a:lnSpc>
            </a:pPr>
            <a:r>
              <a:rPr lang="en-US" sz="1800" dirty="0">
                <a:latin typeface="Times New Roman" panose="02020603050405020304" pitchFamily="18" charset="0"/>
                <a:cs typeface="Times New Roman" panose="02020603050405020304" pitchFamily="18" charset="0"/>
              </a:rPr>
              <a:t>The need and selection of the students were identified and referred by the Teachers, Parents, and School Counselor based on their need for social skills and academics in the classroom as well as in the home</a:t>
            </a: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algn="l"/>
            <a:r>
              <a:rPr lang="en-US" sz="1800" b="1" dirty="0">
                <a:latin typeface="Times New Roman" panose="02020603050405020304" pitchFamily="18" charset="0"/>
                <a:cs typeface="Times New Roman" panose="02020603050405020304" pitchFamily="18" charset="0"/>
              </a:rPr>
              <a:t>NOTE:</a:t>
            </a:r>
            <a:r>
              <a:rPr lang="en-US" sz="1800" dirty="0">
                <a:latin typeface="Times New Roman" panose="02020603050405020304" pitchFamily="18" charset="0"/>
                <a:cs typeface="Times New Roman" panose="02020603050405020304" pitchFamily="18" charset="0"/>
              </a:rPr>
              <a:t> The screening process was based on classroom observations of each student.</a:t>
            </a:r>
          </a:p>
          <a:p>
            <a:pPr algn="l"/>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C501473-D92D-EDFD-8BA8-752D63B2C7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2991" y="1297822"/>
            <a:ext cx="3196144" cy="2131178"/>
          </a:xfrm>
          <a:prstGeom prst="rect">
            <a:avLst/>
          </a:prstGeom>
        </p:spPr>
      </p:pic>
    </p:spTree>
    <p:extLst>
      <p:ext uri="{BB962C8B-B14F-4D97-AF65-F5344CB8AC3E}">
        <p14:creationId xmlns:p14="http://schemas.microsoft.com/office/powerpoint/2010/main" val="36825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2AC1-EF4B-AC66-CD38-74BBF4F9C42A}"/>
              </a:ext>
            </a:extLst>
          </p:cNvPr>
          <p:cNvSpPr>
            <a:spLocks noGrp="1"/>
          </p:cNvSpPr>
          <p:nvPr>
            <p:ph type="title"/>
          </p:nvPr>
        </p:nvSpPr>
        <p:spPr>
          <a:xfrm>
            <a:off x="1716833" y="205273"/>
            <a:ext cx="7819053" cy="681135"/>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 Consent Form </a:t>
            </a:r>
          </a:p>
        </p:txBody>
      </p:sp>
      <p:sp>
        <p:nvSpPr>
          <p:cNvPr id="3" name="Content Placeholder 2">
            <a:extLst>
              <a:ext uri="{FF2B5EF4-FFF2-40B4-BE49-F238E27FC236}">
                <a16:creationId xmlns:a16="http://schemas.microsoft.com/office/drawing/2014/main" id="{7A24E04C-3568-7EC4-E8CF-F03F5786D747}"/>
              </a:ext>
            </a:extLst>
          </p:cNvPr>
          <p:cNvSpPr>
            <a:spLocks noGrp="1"/>
          </p:cNvSpPr>
          <p:nvPr>
            <p:ph idx="1"/>
          </p:nvPr>
        </p:nvSpPr>
        <p:spPr>
          <a:xfrm>
            <a:off x="3489649" y="1700019"/>
            <a:ext cx="5738326" cy="5058071"/>
          </a:xfrm>
        </p:spPr>
        <p:txBody>
          <a:bodyPr>
            <a:normAutofit/>
          </a:bodyPr>
          <a:lstStyle/>
          <a:p>
            <a:pPr marL="0" indent="0">
              <a:buNone/>
            </a:pPr>
            <a:endParaRPr lang="en-US" dirty="0">
              <a:latin typeface="Times New Roman" panose="02020603050405020304" pitchFamily="18" charset="0"/>
              <a:cs typeface="Times New Roman" panose="02020603050405020304" pitchFamily="18" charset="0"/>
            </a:endParaRPr>
          </a:p>
          <a:p>
            <a:endParaRPr lang="en-US" dirty="0"/>
          </a:p>
        </p:txBody>
      </p:sp>
      <p:graphicFrame>
        <p:nvGraphicFramePr>
          <p:cNvPr id="4" name="Object 3">
            <a:extLst>
              <a:ext uri="{FF2B5EF4-FFF2-40B4-BE49-F238E27FC236}">
                <a16:creationId xmlns:a16="http://schemas.microsoft.com/office/drawing/2014/main" id="{A7EDEFA6-FF3C-01E4-3784-680B5A0DECFD}"/>
              </a:ext>
            </a:extLst>
          </p:cNvPr>
          <p:cNvGraphicFramePr>
            <a:graphicFrameLocks noChangeAspect="1"/>
          </p:cNvGraphicFramePr>
          <p:nvPr>
            <p:extLst>
              <p:ext uri="{D42A27DB-BD31-4B8C-83A1-F6EECF244321}">
                <p14:modId xmlns:p14="http://schemas.microsoft.com/office/powerpoint/2010/main" val="899598268"/>
              </p:ext>
            </p:extLst>
          </p:nvPr>
        </p:nvGraphicFramePr>
        <p:xfrm>
          <a:off x="4091797" y="1101012"/>
          <a:ext cx="3773909" cy="5136029"/>
        </p:xfrm>
        <a:graphic>
          <a:graphicData uri="http://schemas.openxmlformats.org/presentationml/2006/ole">
            <mc:AlternateContent xmlns:mc="http://schemas.openxmlformats.org/markup-compatibility/2006">
              <mc:Choice xmlns:v="urn:schemas-microsoft-com:vml" Requires="v">
                <p:oleObj name="Document" r:id="rId2" imgW="6081801" imgH="8069126" progId="Word.Document.12">
                  <p:embed/>
                </p:oleObj>
              </mc:Choice>
              <mc:Fallback>
                <p:oleObj name="Document" r:id="rId2" imgW="6081801" imgH="8069126" progId="Word.Document.12">
                  <p:embed/>
                  <p:pic>
                    <p:nvPicPr>
                      <p:cNvPr id="0" name=""/>
                      <p:cNvPicPr/>
                      <p:nvPr/>
                    </p:nvPicPr>
                    <p:blipFill>
                      <a:blip r:embed="rId3"/>
                      <a:stretch>
                        <a:fillRect/>
                      </a:stretch>
                    </p:blipFill>
                    <p:spPr>
                      <a:xfrm>
                        <a:off x="4091797" y="1101012"/>
                        <a:ext cx="3773909" cy="5136029"/>
                      </a:xfrm>
                      <a:prstGeom prst="rect">
                        <a:avLst/>
                      </a:prstGeom>
                    </p:spPr>
                  </p:pic>
                </p:oleObj>
              </mc:Fallback>
            </mc:AlternateContent>
          </a:graphicData>
        </a:graphic>
      </p:graphicFrame>
    </p:spTree>
    <p:extLst>
      <p:ext uri="{BB962C8B-B14F-4D97-AF65-F5344CB8AC3E}">
        <p14:creationId xmlns:p14="http://schemas.microsoft.com/office/powerpoint/2010/main" val="147496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31F3E-D647-5304-7759-2555A253BF77}"/>
              </a:ext>
            </a:extLst>
          </p:cNvPr>
          <p:cNvSpPr>
            <a:spLocks noGrp="1"/>
          </p:cNvSpPr>
          <p:nvPr>
            <p:ph type="title"/>
          </p:nvPr>
        </p:nvSpPr>
        <p:spPr>
          <a:xfrm>
            <a:off x="838200" y="242595"/>
            <a:ext cx="10022633" cy="886409"/>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AIA Specialty Standard(s)</a:t>
            </a:r>
            <a:br>
              <a:rPr lang="en-US" sz="3600" b="1" dirty="0">
                <a:latin typeface="Times New Roman" panose="02020603050405020304" pitchFamily="18" charset="0"/>
                <a:cs typeface="Times New Roman" panose="02020603050405020304" pitchFamily="18" charset="0"/>
              </a:rPr>
            </a:br>
            <a:endParaRPr lang="en-US"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4739105-1594-2433-A7E3-D38D177A3920}"/>
              </a:ext>
            </a:extLst>
          </p:cNvPr>
          <p:cNvSpPr>
            <a:spLocks noGrp="1"/>
          </p:cNvSpPr>
          <p:nvPr>
            <p:ph idx="1"/>
          </p:nvPr>
        </p:nvSpPr>
        <p:spPr>
          <a:xfrm>
            <a:off x="634482" y="1934113"/>
            <a:ext cx="10719318" cy="4681291"/>
          </a:xfrm>
        </p:spPr>
        <p:txBody>
          <a:bodyPr>
            <a:normAutofit/>
          </a:bodyPr>
          <a:lstStyle/>
          <a:p>
            <a:pPr>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Counseling and Intervention (A1.1d,f)</a:t>
            </a:r>
          </a:p>
          <a:p>
            <a:pPr>
              <a:buFontTx/>
              <a:buChar char="-"/>
            </a:pPr>
            <a:r>
              <a:rPr lang="en-US" sz="1800" dirty="0">
                <a:latin typeface="Times New Roman" panose="02020603050405020304" pitchFamily="18" charset="0"/>
                <a:cs typeface="Times New Roman" panose="02020603050405020304" pitchFamily="18" charset="0"/>
              </a:rPr>
              <a:t>Intern independently applies self-evaluation and reflection to improve counseling skills.</a:t>
            </a:r>
          </a:p>
          <a:p>
            <a:pPr>
              <a:buFontTx/>
              <a:buChar char="-"/>
            </a:pPr>
            <a:r>
              <a:rPr lang="en-US" sz="1800" dirty="0">
                <a:latin typeface="Times New Roman" panose="02020603050405020304" pitchFamily="18" charset="0"/>
                <a:cs typeface="Times New Roman" panose="02020603050405020304" pitchFamily="18" charset="0"/>
              </a:rPr>
              <a:t>Demonstrates self-awareness, sensitivity to others, and the skills needed to diverse individuals, groups, and classrooms.</a:t>
            </a:r>
          </a:p>
          <a:p>
            <a:pPr>
              <a:buFontTx/>
              <a:buChar char="-"/>
            </a:pPr>
            <a:r>
              <a:rPr lang="en-US" sz="1800" dirty="0">
                <a:latin typeface="Times New Roman" panose="02020603050405020304" pitchFamily="18" charset="0"/>
                <a:cs typeface="Times New Roman" panose="02020603050405020304" pitchFamily="18" charset="0"/>
              </a:rPr>
              <a:t>Provides individual and group counseling and classroom guidance to promote the academic, career, and social/emotional development of students. </a:t>
            </a:r>
          </a:p>
          <a:p>
            <a:pPr marL="0" indent="0">
              <a:buNone/>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b="1" dirty="0">
                <a:latin typeface="Times New Roman" panose="02020603050405020304" pitchFamily="18" charset="0"/>
                <a:cs typeface="Times New Roman" panose="02020603050405020304" pitchFamily="18" charset="0"/>
              </a:rPr>
              <a:t>Academic Development (A1.a.d,e,f))</a:t>
            </a:r>
          </a:p>
          <a:p>
            <a:pPr>
              <a:buFontTx/>
              <a:buChar char="-"/>
            </a:pPr>
            <a:r>
              <a:rPr lang="en-US" sz="1800" dirty="0">
                <a:latin typeface="Times New Roman" panose="02020603050405020304" pitchFamily="18" charset="0"/>
                <a:cs typeface="Times New Roman" panose="02020603050405020304" pitchFamily="18" charset="0"/>
              </a:rPr>
              <a:t>Intern evaluates existing programs/services/strategies making suggestions that result in improved differential instructions, student achievement, and/or postsecondary opportunities/options.</a:t>
            </a:r>
          </a:p>
          <a:p>
            <a:pPr>
              <a:buFontTx/>
              <a:buChar char="-"/>
            </a:pPr>
            <a:r>
              <a:rPr lang="en-US" sz="1800" dirty="0">
                <a:latin typeface="Times New Roman" panose="02020603050405020304" pitchFamily="18" charset="0"/>
                <a:cs typeface="Times New Roman" panose="02020603050405020304" pitchFamily="18" charset="0"/>
              </a:rPr>
              <a:t>Conducts programs designed to enhance student academic development.</a:t>
            </a:r>
          </a:p>
          <a:p>
            <a:pPr>
              <a:buFontTx/>
              <a:buChar char="-"/>
            </a:pPr>
            <a:r>
              <a:rPr lang="en-US" sz="1800" dirty="0">
                <a:latin typeface="Times New Roman" panose="02020603050405020304" pitchFamily="18" charset="0"/>
                <a:cs typeface="Times New Roman" panose="02020603050405020304" pitchFamily="18" charset="0"/>
              </a:rPr>
              <a:t>Implement strategies and activities to prepare students for a full range of postsecondary options and opportunities.</a:t>
            </a:r>
          </a:p>
          <a:p>
            <a:pPr>
              <a:buFontTx/>
              <a:buChar char="-"/>
            </a:pPr>
            <a:endParaRPr lang="en-US" sz="2400"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987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8930-5CA8-0ED6-2206-66BC898EFBCE}"/>
              </a:ext>
            </a:extLst>
          </p:cNvPr>
          <p:cNvSpPr>
            <a:spLocks noGrp="1"/>
          </p:cNvSpPr>
          <p:nvPr>
            <p:ph type="title"/>
          </p:nvPr>
        </p:nvSpPr>
        <p:spPr>
          <a:xfrm>
            <a:off x="772886" y="299811"/>
            <a:ext cx="10515600" cy="1230409"/>
          </a:xfrm>
        </p:spPr>
        <p:txBody>
          <a:bodyPr>
            <a:normAutofit/>
          </a:bodyPr>
          <a:lstStyle/>
          <a:p>
            <a:pPr algn="ctr"/>
            <a:r>
              <a:rPr lang="en-US" b="1" dirty="0">
                <a:latin typeface="Times New Roman" panose="02020603050405020304" pitchFamily="18" charset="0"/>
                <a:cs typeface="Times New Roman" panose="02020603050405020304" pitchFamily="18" charset="0"/>
              </a:rPr>
              <a:t>Cultural </a:t>
            </a:r>
            <a:r>
              <a:rPr lang="en-US" sz="4000" b="1" dirty="0">
                <a:latin typeface="Times New Roman" panose="02020603050405020304" pitchFamily="18" charset="0"/>
                <a:cs typeface="Times New Roman" panose="02020603050405020304" pitchFamily="18" charset="0"/>
              </a:rPr>
              <a:t>Sensitivity</a:t>
            </a:r>
          </a:p>
        </p:txBody>
      </p:sp>
      <p:sp>
        <p:nvSpPr>
          <p:cNvPr id="12" name="Content Placeholder 11">
            <a:extLst>
              <a:ext uri="{FF2B5EF4-FFF2-40B4-BE49-F238E27FC236}">
                <a16:creationId xmlns:a16="http://schemas.microsoft.com/office/drawing/2014/main" id="{0343A4C4-90EE-309B-537C-DE62CE0114F4}"/>
              </a:ext>
            </a:extLst>
          </p:cNvPr>
          <p:cNvSpPr>
            <a:spLocks noGrp="1"/>
          </p:cNvSpPr>
          <p:nvPr>
            <p:ph idx="1"/>
          </p:nvPr>
        </p:nvSpPr>
        <p:spPr>
          <a:xfrm>
            <a:off x="772886" y="1825625"/>
            <a:ext cx="10580914" cy="4732564"/>
          </a:xfrm>
        </p:spPr>
        <p:txBody>
          <a:bodyPr>
            <a:normAutofit/>
          </a:bodyPr>
          <a:lstStyle/>
          <a:p>
            <a:pPr>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Complete awareness of different religions, race, ethnic groups and ensuring that beliefs or religion were not invaded or forced on others. Also increased emotional intelligence and built self-confidence in students and adaptation. </a:t>
            </a:r>
          </a:p>
          <a:p>
            <a:pPr>
              <a:buFont typeface="Wingdings" panose="05000000000000000000" pitchFamily="2" charset="2"/>
              <a:buChar char="Ø"/>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Settled norms for the group, respecting others’ opinions, stayed focused on the material pertaining to the topic, avoided topics of religion, ethnicity, beliefs, and would table conversations that may arise and cause any conflict as it relates to differences.</a:t>
            </a:r>
          </a:p>
          <a:p>
            <a:pPr marL="0" indent="0">
              <a:buNone/>
            </a:pPr>
            <a:endParaRPr lang="en-US" sz="18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 safe and comfortable environment was established, set rules, establish rapport and trust for the group to speak and open up, recognized big and small accomplishments and set clear expectations. Also group members had the ability and/or opportunity to recognize and empathize with group member’s emotions (LaGrutta, et., al., 2025)</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745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2ED9F-5E85-B059-605B-CA4C2F85C788}"/>
              </a:ext>
            </a:extLst>
          </p:cNvPr>
          <p:cNvSpPr>
            <a:spLocks noGrp="1"/>
          </p:cNvSpPr>
          <p:nvPr>
            <p:ph type="title"/>
          </p:nvPr>
        </p:nvSpPr>
        <p:spPr>
          <a:xfrm>
            <a:off x="1017036" y="365125"/>
            <a:ext cx="10336763" cy="647489"/>
          </a:xfrm>
        </p:spPr>
        <p:txBody>
          <a:bodyPr>
            <a:normAutofit/>
          </a:bodyPr>
          <a:lstStyle/>
          <a:p>
            <a:pPr algn="ctr"/>
            <a:r>
              <a:rPr lang="en-US" sz="4000" b="1" dirty="0">
                <a:latin typeface="Times New Roman" panose="02020603050405020304" pitchFamily="18" charset="0"/>
                <a:cs typeface="Times New Roman" panose="02020603050405020304" pitchFamily="18" charset="0"/>
              </a:rPr>
              <a:t>Classroom Guidance Lessons </a:t>
            </a:r>
          </a:p>
        </p:txBody>
      </p:sp>
      <p:sp>
        <p:nvSpPr>
          <p:cNvPr id="3" name="Content Placeholder 2">
            <a:extLst>
              <a:ext uri="{FF2B5EF4-FFF2-40B4-BE49-F238E27FC236}">
                <a16:creationId xmlns:a16="http://schemas.microsoft.com/office/drawing/2014/main" id="{04788EA1-44E8-FDCD-AEEF-997575CEF5CD}"/>
              </a:ext>
            </a:extLst>
          </p:cNvPr>
          <p:cNvSpPr>
            <a:spLocks noGrp="1"/>
          </p:cNvSpPr>
          <p:nvPr>
            <p:ph idx="1"/>
          </p:nvPr>
        </p:nvSpPr>
        <p:spPr>
          <a:xfrm>
            <a:off x="433716" y="1222311"/>
            <a:ext cx="11574782" cy="5305126"/>
          </a:xfrm>
        </p:spPr>
        <p:txBody>
          <a:bodyPr>
            <a:norm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(1) Effective Communication (verbal &amp; non-verbal), </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(2) Listening Attentively, </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(3) Engaging in conversation (Active Listening) </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(4) Saying it kindly </a:t>
            </a:r>
          </a:p>
          <a:p>
            <a:pPr marL="0" indent="0">
              <a:buNone/>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p:txBody>
      </p:sp>
      <p:pic>
        <p:nvPicPr>
          <p:cNvPr id="23" name="Picture 22">
            <a:extLst>
              <a:ext uri="{FF2B5EF4-FFF2-40B4-BE49-F238E27FC236}">
                <a16:creationId xmlns:a16="http://schemas.microsoft.com/office/drawing/2014/main" id="{306C4801-AF5A-E600-894F-E3004C823D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1624" y="4367289"/>
            <a:ext cx="2172484" cy="2172484"/>
          </a:xfrm>
          <a:prstGeom prst="rect">
            <a:avLst/>
          </a:prstGeom>
        </p:spPr>
      </p:pic>
      <p:pic>
        <p:nvPicPr>
          <p:cNvPr id="27" name="Picture 26">
            <a:extLst>
              <a:ext uri="{FF2B5EF4-FFF2-40B4-BE49-F238E27FC236}">
                <a16:creationId xmlns:a16="http://schemas.microsoft.com/office/drawing/2014/main" id="{612AD688-EB64-16C0-477F-4635A7B18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8800" y="3677852"/>
            <a:ext cx="2311127" cy="3183893"/>
          </a:xfrm>
          <a:prstGeom prst="rect">
            <a:avLst/>
          </a:prstGeom>
        </p:spPr>
      </p:pic>
      <p:pic>
        <p:nvPicPr>
          <p:cNvPr id="29" name="Picture 28">
            <a:extLst>
              <a:ext uri="{FF2B5EF4-FFF2-40B4-BE49-F238E27FC236}">
                <a16:creationId xmlns:a16="http://schemas.microsoft.com/office/drawing/2014/main" id="{1F73390B-59EF-8F73-A854-08164A4263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832" y="4712327"/>
            <a:ext cx="2594399" cy="1980391"/>
          </a:xfrm>
          <a:prstGeom prst="rect">
            <a:avLst/>
          </a:prstGeom>
        </p:spPr>
      </p:pic>
    </p:spTree>
    <p:extLst>
      <p:ext uri="{BB962C8B-B14F-4D97-AF65-F5344CB8AC3E}">
        <p14:creationId xmlns:p14="http://schemas.microsoft.com/office/powerpoint/2010/main" val="328151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DF2D-14A2-0684-B0C0-299BC9BA2ECC}"/>
              </a:ext>
            </a:extLst>
          </p:cNvPr>
          <p:cNvSpPr>
            <a:spLocks noGrp="1"/>
          </p:cNvSpPr>
          <p:nvPr>
            <p:ph type="title"/>
          </p:nvPr>
        </p:nvSpPr>
        <p:spPr>
          <a:xfrm>
            <a:off x="838200" y="365125"/>
            <a:ext cx="10515600" cy="1150394"/>
          </a:xfrm>
        </p:spPr>
        <p:txBody>
          <a:bodyPr>
            <a:normAutofit/>
          </a:bodyPr>
          <a:lstStyle/>
          <a:p>
            <a:pPr algn="ctr"/>
            <a:r>
              <a:rPr lang="en-US" sz="4000" dirty="0">
                <a:latin typeface="Times New Roman" panose="02020603050405020304" pitchFamily="18" charset="0"/>
                <a:cs typeface="Times New Roman" panose="02020603050405020304" pitchFamily="18" charset="0"/>
              </a:rPr>
              <a:t>Activities</a:t>
            </a:r>
          </a:p>
        </p:txBody>
      </p:sp>
      <p:pic>
        <p:nvPicPr>
          <p:cNvPr id="7" name="Picture 6">
            <a:extLst>
              <a:ext uri="{FF2B5EF4-FFF2-40B4-BE49-F238E27FC236}">
                <a16:creationId xmlns:a16="http://schemas.microsoft.com/office/drawing/2014/main" id="{47259193-70E4-B502-9D32-E76506F1AB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7222" y="1382286"/>
            <a:ext cx="1550792" cy="1550792"/>
          </a:xfrm>
          <a:prstGeom prst="rect">
            <a:avLst/>
          </a:prstGeom>
        </p:spPr>
      </p:pic>
      <p:pic>
        <p:nvPicPr>
          <p:cNvPr id="11" name="Content Placeholder 10">
            <a:extLst>
              <a:ext uri="{FF2B5EF4-FFF2-40B4-BE49-F238E27FC236}">
                <a16:creationId xmlns:a16="http://schemas.microsoft.com/office/drawing/2014/main" id="{509C0290-08D4-4801-587A-3208DC7087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793253" y="3926466"/>
            <a:ext cx="2391553" cy="1851745"/>
          </a:xfrm>
          <a:prstGeom prst="rect">
            <a:avLst/>
          </a:prstGeom>
        </p:spPr>
      </p:pic>
      <p:pic>
        <p:nvPicPr>
          <p:cNvPr id="13" name="Picture 12">
            <a:extLst>
              <a:ext uri="{FF2B5EF4-FFF2-40B4-BE49-F238E27FC236}">
                <a16:creationId xmlns:a16="http://schemas.microsoft.com/office/drawing/2014/main" id="{AC30D99D-E624-D67E-5147-0C0E8DA9D2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6395" y="1783691"/>
            <a:ext cx="1959864" cy="1097280"/>
          </a:xfrm>
          <a:prstGeom prst="rect">
            <a:avLst/>
          </a:prstGeom>
        </p:spPr>
      </p:pic>
      <p:pic>
        <p:nvPicPr>
          <p:cNvPr id="15" name="Picture 14">
            <a:extLst>
              <a:ext uri="{FF2B5EF4-FFF2-40B4-BE49-F238E27FC236}">
                <a16:creationId xmlns:a16="http://schemas.microsoft.com/office/drawing/2014/main" id="{32C5D49B-6D58-E0EE-6D9A-E02D120A70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3747" y="3765794"/>
            <a:ext cx="1319081" cy="1709920"/>
          </a:xfrm>
          <a:prstGeom prst="rect">
            <a:avLst/>
          </a:prstGeom>
        </p:spPr>
      </p:pic>
      <p:pic>
        <p:nvPicPr>
          <p:cNvPr id="17" name="Picture 16">
            <a:extLst>
              <a:ext uri="{FF2B5EF4-FFF2-40B4-BE49-F238E27FC236}">
                <a16:creationId xmlns:a16="http://schemas.microsoft.com/office/drawing/2014/main" id="{49D99298-7E91-2E06-AFB2-FE55F1B926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43269" y="4021816"/>
            <a:ext cx="1661043" cy="1661043"/>
          </a:xfrm>
          <a:prstGeom prst="rect">
            <a:avLst/>
          </a:prstGeom>
        </p:spPr>
      </p:pic>
      <p:pic>
        <p:nvPicPr>
          <p:cNvPr id="19" name="Picture 18">
            <a:extLst>
              <a:ext uri="{FF2B5EF4-FFF2-40B4-BE49-F238E27FC236}">
                <a16:creationId xmlns:a16="http://schemas.microsoft.com/office/drawing/2014/main" id="{5DC8093D-6FD8-79F2-7767-D2B5F81187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40283" y="1802869"/>
            <a:ext cx="2280326" cy="1279677"/>
          </a:xfrm>
          <a:prstGeom prst="rect">
            <a:avLst/>
          </a:prstGeom>
        </p:spPr>
      </p:pic>
    </p:spTree>
    <p:extLst>
      <p:ext uri="{BB962C8B-B14F-4D97-AF65-F5344CB8AC3E}">
        <p14:creationId xmlns:p14="http://schemas.microsoft.com/office/powerpoint/2010/main" val="384826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D3CA-D47B-9F52-00F8-D9D200363E77}"/>
              </a:ext>
            </a:extLst>
          </p:cNvPr>
          <p:cNvSpPr>
            <a:spLocks noGrp="1"/>
          </p:cNvSpPr>
          <p:nvPr>
            <p:ph type="ctrTitle"/>
          </p:nvPr>
        </p:nvSpPr>
        <p:spPr>
          <a:xfrm>
            <a:off x="2099388" y="158620"/>
            <a:ext cx="8864081" cy="541175"/>
          </a:xfrm>
        </p:spPr>
        <p:txBody>
          <a:bodyPr>
            <a:noAutofit/>
          </a:bodyPr>
          <a:lstStyle/>
          <a:p>
            <a:r>
              <a:rPr lang="en-US" sz="4000" dirty="0">
                <a:latin typeface="Times New Roman" panose="02020603050405020304" pitchFamily="18" charset="0"/>
                <a:cs typeface="Times New Roman" panose="02020603050405020304" pitchFamily="18" charset="0"/>
              </a:rPr>
              <a:t>Evaluation</a:t>
            </a:r>
          </a:p>
        </p:txBody>
      </p:sp>
      <p:sp>
        <p:nvSpPr>
          <p:cNvPr id="3" name="Subtitle 2">
            <a:extLst>
              <a:ext uri="{FF2B5EF4-FFF2-40B4-BE49-F238E27FC236}">
                <a16:creationId xmlns:a16="http://schemas.microsoft.com/office/drawing/2014/main" id="{E7E782C3-2B2F-DA6E-F134-275F27CE47AD}"/>
              </a:ext>
            </a:extLst>
          </p:cNvPr>
          <p:cNvSpPr>
            <a:spLocks noGrp="1"/>
          </p:cNvSpPr>
          <p:nvPr>
            <p:ph type="subTitle" idx="1"/>
          </p:nvPr>
        </p:nvSpPr>
        <p:spPr>
          <a:xfrm>
            <a:off x="1156996" y="2909546"/>
            <a:ext cx="10049069" cy="3835552"/>
          </a:xfrm>
        </p:spPr>
        <p:txBody>
          <a:bodyPr>
            <a:normAutofit fontScale="92500" lnSpcReduction="10000"/>
          </a:bodyPr>
          <a:lstStyle/>
          <a:p>
            <a:pPr algn="l"/>
            <a:endParaRPr lang="en-US" sz="18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Academics: Grades increased from a high B to an A for several student. And from a C to a B for the other students</a:t>
            </a:r>
          </a:p>
          <a:p>
            <a:pPr marL="342900" indent="-342900" algn="l">
              <a:buFont typeface="Wingdings" panose="05000000000000000000" pitchFamily="2" charset="2"/>
              <a:buChar char="Ø"/>
            </a:pPr>
            <a:endParaRPr lang="en-US" sz="19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Communication, interpersonal abilities, social norms, and emotional intelligence was gained among the students during the group sessions.</a:t>
            </a:r>
          </a:p>
          <a:p>
            <a:pPr marL="342900" indent="-342900" algn="l">
              <a:buFont typeface="Wingdings" panose="05000000000000000000" pitchFamily="2" charset="2"/>
              <a:buChar char="Ø"/>
            </a:pPr>
            <a:endParaRPr lang="en-US" sz="1900" dirty="0">
              <a:latin typeface="Times New Roman" panose="02020603050405020304" pitchFamily="18" charset="0"/>
              <a:cs typeface="Times New Roman" panose="02020603050405020304" pitchFamily="18" charset="0"/>
            </a:endParaRPr>
          </a:p>
          <a:p>
            <a:pPr marL="342900" indent="-342900" algn="l">
              <a:buFont typeface="Wingdings" panose="05000000000000000000" pitchFamily="2" charset="2"/>
              <a:buChar char="Ø"/>
            </a:pPr>
            <a:r>
              <a:rPr lang="en-US" sz="1900" dirty="0">
                <a:latin typeface="Times New Roman" panose="02020603050405020304" pitchFamily="18" charset="0"/>
                <a:cs typeface="Times New Roman" panose="02020603050405020304" pitchFamily="18" charset="0"/>
              </a:rPr>
              <a:t>Cafeteria visits, periodic classroom, and evaluations showed positive effectiveness of techniques/strategies used in the group lessons.</a:t>
            </a:r>
          </a:p>
          <a:p>
            <a:pPr marL="342900" indent="-342900" algn="l">
              <a:buFont typeface="Wingdings" panose="05000000000000000000" pitchFamily="2" charset="2"/>
              <a:buChar char="Ø"/>
            </a:pPr>
            <a:endParaRPr lang="en-US" sz="1900" dirty="0">
              <a:latin typeface="Times New Roman" panose="02020603050405020304" pitchFamily="18" charset="0"/>
              <a:cs typeface="Times New Roman" panose="02020603050405020304" pitchFamily="18" charset="0"/>
            </a:endParaRPr>
          </a:p>
          <a:p>
            <a:pPr algn="l"/>
            <a:r>
              <a:rPr lang="en-US" sz="1900" b="1" dirty="0">
                <a:latin typeface="Times New Roman" panose="02020603050405020304" pitchFamily="18" charset="0"/>
                <a:cs typeface="Times New Roman" panose="02020603050405020304" pitchFamily="18" charset="0"/>
              </a:rPr>
              <a:t>NOTE: </a:t>
            </a:r>
            <a:r>
              <a:rPr lang="en-US" sz="1900" dirty="0">
                <a:latin typeface="Times New Roman" panose="02020603050405020304" pitchFamily="18" charset="0"/>
                <a:cs typeface="Times New Roman" panose="02020603050405020304" pitchFamily="18" charset="0"/>
              </a:rPr>
              <a:t>Academics (Grades) can be viewed to show any success and/or improvements in FOCUS and social skills can be determined by classroom observations</a:t>
            </a:r>
            <a:r>
              <a:rPr lang="en-US" sz="2600" dirty="0">
                <a:latin typeface="Times New Roman" panose="02020603050405020304" pitchFamily="18" charset="0"/>
                <a:cs typeface="Times New Roman" panose="02020603050405020304" pitchFamily="18" charset="0"/>
              </a:rPr>
              <a:t>.</a:t>
            </a:r>
          </a:p>
        </p:txBody>
      </p:sp>
      <p:pic>
        <p:nvPicPr>
          <p:cNvPr id="6" name="Picture 5" descr="A yellow emoji with two thumbs up&#10;&#10;AI-generated content may be incorrect.">
            <a:extLst>
              <a:ext uri="{FF2B5EF4-FFF2-40B4-BE49-F238E27FC236}">
                <a16:creationId xmlns:a16="http://schemas.microsoft.com/office/drawing/2014/main" id="{414402A8-0615-D40B-B709-84F1F2BEBB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5130" y="112902"/>
            <a:ext cx="1698412" cy="2264550"/>
          </a:xfrm>
          <a:prstGeom prst="rect">
            <a:avLst/>
          </a:prstGeom>
        </p:spPr>
      </p:pic>
      <p:pic>
        <p:nvPicPr>
          <p:cNvPr id="7" name="Picture 6">
            <a:extLst>
              <a:ext uri="{FF2B5EF4-FFF2-40B4-BE49-F238E27FC236}">
                <a16:creationId xmlns:a16="http://schemas.microsoft.com/office/drawing/2014/main" id="{F59F729F-A737-FC7F-4161-FC1662FE63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0173" y="745513"/>
            <a:ext cx="3144416" cy="1744687"/>
          </a:xfrm>
          <a:prstGeom prst="rect">
            <a:avLst/>
          </a:prstGeom>
        </p:spPr>
      </p:pic>
    </p:spTree>
    <p:extLst>
      <p:ext uri="{BB962C8B-B14F-4D97-AF65-F5344CB8AC3E}">
        <p14:creationId xmlns:p14="http://schemas.microsoft.com/office/powerpoint/2010/main" val="541323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EDEA-EEB3-DA70-A476-0E946510FB1B}"/>
              </a:ext>
            </a:extLst>
          </p:cNvPr>
          <p:cNvSpPr>
            <a:spLocks noGrp="1"/>
          </p:cNvSpPr>
          <p:nvPr>
            <p:ph type="ctrTitle"/>
          </p:nvPr>
        </p:nvSpPr>
        <p:spPr>
          <a:xfrm>
            <a:off x="1449356" y="177282"/>
            <a:ext cx="8860972" cy="923730"/>
          </a:xfrm>
        </p:spPr>
        <p:txBody>
          <a:bodyPr>
            <a:normAutofit/>
          </a:bodyPr>
          <a:lstStyle/>
          <a:p>
            <a:r>
              <a:rPr lang="en-US" sz="4000" b="1" dirty="0">
                <a:latin typeface="Times New Roman" panose="02020603050405020304" pitchFamily="18" charset="0"/>
                <a:cs typeface="Times New Roman" panose="02020603050405020304" pitchFamily="18" charset="0"/>
              </a:rPr>
              <a:t>References</a:t>
            </a:r>
          </a:p>
        </p:txBody>
      </p:sp>
      <p:sp>
        <p:nvSpPr>
          <p:cNvPr id="3" name="Subtitle 2">
            <a:extLst>
              <a:ext uri="{FF2B5EF4-FFF2-40B4-BE49-F238E27FC236}">
                <a16:creationId xmlns:a16="http://schemas.microsoft.com/office/drawing/2014/main" id="{20526A09-6DCE-5156-61E9-95B8D15BCFDF}"/>
              </a:ext>
            </a:extLst>
          </p:cNvPr>
          <p:cNvSpPr>
            <a:spLocks noGrp="1"/>
          </p:cNvSpPr>
          <p:nvPr>
            <p:ph type="subTitle" idx="1"/>
          </p:nvPr>
        </p:nvSpPr>
        <p:spPr>
          <a:xfrm>
            <a:off x="1449355" y="1698172"/>
            <a:ext cx="10167257" cy="4861248"/>
          </a:xfrm>
        </p:spPr>
        <p:txBody>
          <a:bodyPr>
            <a:normAutofit/>
          </a:bodyPr>
          <a:lstStyle/>
          <a:p>
            <a:pPr algn="l"/>
            <a:r>
              <a:rPr lang="en-US" sz="1900" dirty="0">
                <a:latin typeface="Times New Roman" panose="02020603050405020304" pitchFamily="18" charset="0"/>
                <a:cs typeface="Times New Roman" panose="02020603050405020304" pitchFamily="18" charset="0"/>
              </a:rPr>
              <a:t> AIA Specialty Standard(s)</a:t>
            </a:r>
          </a:p>
          <a:p>
            <a:pPr algn="l"/>
            <a:r>
              <a:rPr lang="en-US" sz="1900" dirty="0">
                <a:latin typeface="Times New Roman" panose="02020603050405020304" pitchFamily="18" charset="0"/>
                <a:cs typeface="Times New Roman" panose="02020603050405020304" pitchFamily="18" charset="0"/>
              </a:rPr>
              <a:t>Fantini-Hauwel, C., Dovi, E., Bier, J.-C., &amp; Gély-Nargeot, M.-C. (2022). Difficultés et besoins non satisfaits des aidants de personnes âgées démentes : une analyse phénoménologique interprétative avant et après un groupe de psycho-</a:t>
            </a:r>
            <a:r>
              <a:rPr lang="en-US" sz="1900" dirty="0" err="1">
                <a:latin typeface="Times New Roman" panose="02020603050405020304" pitchFamily="18" charset="0"/>
                <a:cs typeface="Times New Roman" panose="02020603050405020304" pitchFamily="18" charset="0"/>
              </a:rPr>
              <a:t>éducation</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Geriatrie et Psychologie Neuropsychiatrie Du Vieillissement</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20</a:t>
            </a:r>
            <a:r>
              <a:rPr lang="en-US" sz="1900" dirty="0">
                <a:latin typeface="Times New Roman" panose="02020603050405020304" pitchFamily="18" charset="0"/>
                <a:cs typeface="Times New Roman" panose="02020603050405020304" pitchFamily="18" charset="0"/>
              </a:rPr>
              <a:t>(1), 131–141. </a:t>
            </a:r>
            <a:r>
              <a:rPr lang="en-US" sz="1900" u="sng" dirty="0">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https://doi.org/10.1684/pnv.2022.1024</a:t>
            </a:r>
            <a:endParaRPr lang="en-US" sz="1900" dirty="0">
              <a:latin typeface="Times New Roman" panose="02020603050405020304" pitchFamily="18" charset="0"/>
              <a:cs typeface="Times New Roman" panose="02020603050405020304" pitchFamily="18" charset="0"/>
            </a:endParaRPr>
          </a:p>
          <a:p>
            <a:pPr algn="l"/>
            <a:endParaRPr lang="en-US" sz="1900" dirty="0">
              <a:latin typeface="Times New Roman" panose="02020603050405020304" pitchFamily="18" charset="0"/>
              <a:cs typeface="Times New Roman" panose="02020603050405020304" pitchFamily="18" charset="0"/>
            </a:endParaRPr>
          </a:p>
          <a:p>
            <a:pPr algn="l"/>
            <a:r>
              <a:rPr lang="en-US" sz="1900" dirty="0">
                <a:latin typeface="Times New Roman" panose="02020603050405020304" pitchFamily="18" charset="0"/>
                <a:cs typeface="Times New Roman" panose="02020603050405020304" pitchFamily="18" charset="0"/>
              </a:rPr>
              <a:t>La Grutta, S., Epifanio, M. S., Piombo, M. A., Alfano, P., Maltese, A., Marcantonio, S., Ingoglia, S., Alesi, M., Lo Baido, R., Mancini, G., &amp; Andrei, F. (2022). Emotional Competence in Primary School Children: Examining the Effect of a Psycho-Educational Group Intervention: A Pilot Prospective Study. </a:t>
            </a:r>
            <a:r>
              <a:rPr lang="en-US" sz="1900" i="1" dirty="0">
                <a:latin typeface="Times New Roman" panose="02020603050405020304" pitchFamily="18" charset="0"/>
                <a:cs typeface="Times New Roman" panose="02020603050405020304" pitchFamily="18" charset="0"/>
              </a:rPr>
              <a:t>International Journal of Environmental Research and Public Health</a:t>
            </a:r>
            <a:r>
              <a:rPr lang="en-US" sz="1900" dirty="0">
                <a:latin typeface="Times New Roman" panose="02020603050405020304" pitchFamily="18" charset="0"/>
                <a:cs typeface="Times New Roman" panose="02020603050405020304" pitchFamily="18" charset="0"/>
              </a:rPr>
              <a:t>, </a:t>
            </a:r>
            <a:r>
              <a:rPr lang="en-US" sz="1900" i="1" dirty="0">
                <a:latin typeface="Times New Roman" panose="02020603050405020304" pitchFamily="18" charset="0"/>
                <a:cs typeface="Times New Roman" panose="02020603050405020304" pitchFamily="18" charset="0"/>
              </a:rPr>
              <a:t>19</a:t>
            </a:r>
            <a:r>
              <a:rPr lang="en-US" sz="1900" dirty="0">
                <a:latin typeface="Times New Roman" panose="02020603050405020304" pitchFamily="18" charset="0"/>
                <a:cs typeface="Times New Roman" panose="02020603050405020304" pitchFamily="18" charset="0"/>
              </a:rPr>
              <a:t>(13). </a:t>
            </a:r>
            <a:r>
              <a:rPr lang="en-US" sz="1900" u="sng"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https://doi.org/10.3390/ijerph19137628</a:t>
            </a:r>
            <a:endParaRPr lang="en-US" sz="1900" dirty="0">
              <a:latin typeface="Times New Roman" panose="02020603050405020304" pitchFamily="18" charset="0"/>
              <a:cs typeface="Times New Roman" panose="02020603050405020304" pitchFamily="18" charset="0"/>
            </a:endParaRPr>
          </a:p>
          <a:p>
            <a:pPr algn="l"/>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88096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31BE6CC062AA46B28E4207E1EE3FC9" ma:contentTypeVersion="4" ma:contentTypeDescription="Create a new document." ma:contentTypeScope="" ma:versionID="b214a0c704ab91b0de9ff60d84bb9971">
  <xsd:schema xmlns:xsd="http://www.w3.org/2001/XMLSchema" xmlns:xs="http://www.w3.org/2001/XMLSchema" xmlns:p="http://schemas.microsoft.com/office/2006/metadata/properties" xmlns:ns2="50dcff20-035c-4c82-8671-96c13e48f6eb" targetNamespace="http://schemas.microsoft.com/office/2006/metadata/properties" ma:root="true" ma:fieldsID="da8c9ed80f0db55b54cf5ba69bca86c3" ns2:_="">
    <xsd:import namespace="50dcff20-035c-4c82-8671-96c13e48f6e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dcff20-035c-4c82-8671-96c13e48f6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BC0C6A0-B74E-4AA3-90BE-7D84E3CB013F}">
  <ds:schemaRefs>
    <ds:schemaRef ds:uri="http://schemas.microsoft.com/sharepoint/v3/contenttype/forms"/>
  </ds:schemaRefs>
</ds:datastoreItem>
</file>

<file path=customXml/itemProps2.xml><?xml version="1.0" encoding="utf-8"?>
<ds:datastoreItem xmlns:ds="http://schemas.openxmlformats.org/officeDocument/2006/customXml" ds:itemID="{57AD6AE1-9F52-4905-8419-C47C1FC3C6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dcff20-035c-4c82-8671-96c13e48f6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B30CEC-C67A-4B47-90EB-051CEA8A357E}">
  <ds:schemaRefs>
    <ds:schemaRef ds:uri="http://purl.org/dc/elements/1.1/"/>
    <ds:schemaRef ds:uri="http://purl.org/dc/terms/"/>
    <ds:schemaRef ds:uri="http://schemas.microsoft.com/office/infopath/2007/PartnerControls"/>
    <ds:schemaRef ds:uri="http://www.w3.org/XML/1998/namespace"/>
    <ds:schemaRef ds:uri="50dcff20-035c-4c82-8671-96c13e48f6eb"/>
    <ds:schemaRef ds:uri="http://schemas.microsoft.com/office/2006/metadata/properties"/>
    <ds:schemaRef ds:uri="http://schemas.microsoft.com/office/2006/documentManagement/types"/>
    <ds:schemaRef ds:uri="http://purl.org/dc/dcmityp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3881</TotalTime>
  <Words>1014</Words>
  <Application>Microsoft Office PowerPoint</Application>
  <PresentationFormat>Widescreen</PresentationFormat>
  <Paragraphs>88</Paragraphs>
  <Slides>12</Slides>
  <Notes>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9" baseType="lpstr">
      <vt:lpstr>Arial</vt:lpstr>
      <vt:lpstr>Calibri</vt:lpstr>
      <vt:lpstr>Calibri Light</vt:lpstr>
      <vt:lpstr>Times New Roman</vt:lpstr>
      <vt:lpstr>Wingdings</vt:lpstr>
      <vt:lpstr>Office Theme</vt:lpstr>
      <vt:lpstr>Microsoft Word Document</vt:lpstr>
      <vt:lpstr>Internship Culminating Project Power Point Assignment</vt:lpstr>
      <vt:lpstr>     Internship Project Topic: Social Skills </vt:lpstr>
      <vt:lpstr> Data Sources </vt:lpstr>
      <vt:lpstr> </vt:lpstr>
      <vt:lpstr>Screening Process</vt:lpstr>
      <vt:lpstr> Consent Form </vt:lpstr>
      <vt:lpstr>  AIA Specialty Standard(s) </vt:lpstr>
      <vt:lpstr>Cultural Sensitivity</vt:lpstr>
      <vt:lpstr>Classroom Guidance Lessons </vt:lpstr>
      <vt:lpstr>Activities</vt:lpstr>
      <vt:lpstr>Evaluation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Denise Daniel</dc:creator>
  <cp:lastModifiedBy>Carrie Wade</cp:lastModifiedBy>
  <cp:revision>355</cp:revision>
  <cp:lastPrinted>2026-04-17T12:23:07Z</cp:lastPrinted>
  <dcterms:created xsi:type="dcterms:W3CDTF">2021-08-23T17:41:39Z</dcterms:created>
  <dcterms:modified xsi:type="dcterms:W3CDTF">2026-04-19T23:13:15Z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0x0101001131BE6CC062AA46B28E4207E1EE3FC9</vt:lpwstr>
  </property>
</Properties>
</file>