
<file path=[Content_Types].xml><?xml version="1.0" encoding="utf-8"?>
<Types xmlns="http://schemas.openxmlformats.org/package/2006/content-types">
  <Default Extension="jpeg" ContentType="image/jpeg"/>
  <Default Extension="jpg" ContentType="image/jpeg"/>
  <Default Extension="pdf" ContentType="image/unknown"/>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handoutMasterIdLst>
    <p:handoutMasterId r:id="rId24"/>
  </p:handoutMasterIdLst>
  <p:sldIdLst>
    <p:sldId id="256" r:id="rId5"/>
    <p:sldId id="257" r:id="rId6"/>
    <p:sldId id="286" r:id="rId7"/>
    <p:sldId id="299" r:id="rId8"/>
    <p:sldId id="288" r:id="rId9"/>
    <p:sldId id="300" r:id="rId10"/>
    <p:sldId id="301" r:id="rId11"/>
    <p:sldId id="302" r:id="rId12"/>
    <p:sldId id="303" r:id="rId13"/>
    <p:sldId id="289" r:id="rId14"/>
    <p:sldId id="304" r:id="rId15"/>
    <p:sldId id="297" r:id="rId16"/>
    <p:sldId id="290" r:id="rId17"/>
    <p:sldId id="291" r:id="rId18"/>
    <p:sldId id="292" r:id="rId19"/>
    <p:sldId id="294" r:id="rId20"/>
    <p:sldId id="298" r:id="rId21"/>
    <p:sldId id="2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42E6C91-4EF3-42AD-89F3-64BB05492E11}">
          <p14:sldIdLst>
            <p14:sldId id="256"/>
            <p14:sldId id="257"/>
            <p14:sldId id="286"/>
            <p14:sldId id="299"/>
            <p14:sldId id="288"/>
            <p14:sldId id="300"/>
            <p14:sldId id="301"/>
            <p14:sldId id="302"/>
            <p14:sldId id="303"/>
            <p14:sldId id="289"/>
            <p14:sldId id="304"/>
            <p14:sldId id="297"/>
            <p14:sldId id="290"/>
          </p14:sldIdLst>
        </p14:section>
        <p14:section name="Untitled Section" id="{18116451-6954-4BAE-B0A6-C33EE18EDEC6}">
          <p14:sldIdLst>
            <p14:sldId id="291"/>
            <p14:sldId id="292"/>
            <p14:sldId id="294"/>
            <p14:sldId id="298"/>
            <p14:sldId id="29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3566D2-230E-484D-A8A9-6C157810BCD5}" v="1" dt="2025-04-09T15:31:50.862"/>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406" autoAdjust="0"/>
    <p:restoredTop sz="95646" autoAdjust="0"/>
  </p:normalViewPr>
  <p:slideViewPr>
    <p:cSldViewPr snapToGrid="0">
      <p:cViewPr varScale="1">
        <p:scale>
          <a:sx n="70" d="100"/>
          <a:sy n="70" d="100"/>
        </p:scale>
        <p:origin x="691" y="278"/>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dra zaremba" userId="ec8620ad570b0468" providerId="LiveId" clId="{D33566D2-230E-484D-A8A9-6C157810BCD5}"/>
    <pc:docChg chg="custSel delSld modSld modSection">
      <pc:chgData name="kendra zaremba" userId="ec8620ad570b0468" providerId="LiveId" clId="{D33566D2-230E-484D-A8A9-6C157810BCD5}" dt="2025-04-09T15:31:59.085" v="744" actId="313"/>
      <pc:docMkLst>
        <pc:docMk/>
      </pc:docMkLst>
      <pc:sldChg chg="modSp mod">
        <pc:chgData name="kendra zaremba" userId="ec8620ad570b0468" providerId="LiveId" clId="{D33566D2-230E-484D-A8A9-6C157810BCD5}" dt="2025-04-09T14:32:52.871" v="113" actId="5793"/>
        <pc:sldMkLst>
          <pc:docMk/>
          <pc:sldMk cId="3662677160" sldId="286"/>
        </pc:sldMkLst>
        <pc:spChg chg="mod">
          <ac:chgData name="kendra zaremba" userId="ec8620ad570b0468" providerId="LiveId" clId="{D33566D2-230E-484D-A8A9-6C157810BCD5}" dt="2025-04-09T14:32:52.871" v="113" actId="5793"/>
          <ac:spMkLst>
            <pc:docMk/>
            <pc:sldMk cId="3662677160" sldId="286"/>
            <ac:spMk id="4" creationId="{DB0D13B3-1D1F-5120-D439-4D6A75C69D63}"/>
          </ac:spMkLst>
        </pc:spChg>
      </pc:sldChg>
      <pc:sldChg chg="delSp mod">
        <pc:chgData name="kendra zaremba" userId="ec8620ad570b0468" providerId="LiveId" clId="{D33566D2-230E-484D-A8A9-6C157810BCD5}" dt="2025-04-09T14:41:22.941" v="117" actId="21"/>
        <pc:sldMkLst>
          <pc:docMk/>
          <pc:sldMk cId="362649583" sldId="292"/>
        </pc:sldMkLst>
        <pc:spChg chg="del">
          <ac:chgData name="kendra zaremba" userId="ec8620ad570b0468" providerId="LiveId" clId="{D33566D2-230E-484D-A8A9-6C157810BCD5}" dt="2025-04-09T14:41:22.941" v="117" actId="21"/>
          <ac:spMkLst>
            <pc:docMk/>
            <pc:sldMk cId="362649583" sldId="292"/>
            <ac:spMk id="11" creationId="{FFA31533-3ECE-305F-5451-75F0C7869FC3}"/>
          </ac:spMkLst>
        </pc:spChg>
      </pc:sldChg>
      <pc:sldChg chg="modSp mod">
        <pc:chgData name="kendra zaremba" userId="ec8620ad570b0468" providerId="LiveId" clId="{D33566D2-230E-484D-A8A9-6C157810BCD5}" dt="2025-04-09T14:42:32.081" v="119" actId="20577"/>
        <pc:sldMkLst>
          <pc:docMk/>
          <pc:sldMk cId="853261029" sldId="294"/>
        </pc:sldMkLst>
        <pc:spChg chg="mod">
          <ac:chgData name="kendra zaremba" userId="ec8620ad570b0468" providerId="LiveId" clId="{D33566D2-230E-484D-A8A9-6C157810BCD5}" dt="2025-04-09T14:42:32.081" v="119" actId="20577"/>
          <ac:spMkLst>
            <pc:docMk/>
            <pc:sldMk cId="853261029" sldId="294"/>
            <ac:spMk id="4" creationId="{DE5C7B5A-A5C3-15D4-DF71-B692D28942FC}"/>
          </ac:spMkLst>
        </pc:spChg>
      </pc:sldChg>
      <pc:sldChg chg="del">
        <pc:chgData name="kendra zaremba" userId="ec8620ad570b0468" providerId="LiveId" clId="{D33566D2-230E-484D-A8A9-6C157810BCD5}" dt="2025-04-09T15:30:51.243" v="729" actId="2696"/>
        <pc:sldMkLst>
          <pc:docMk/>
          <pc:sldMk cId="907915534" sldId="295"/>
        </pc:sldMkLst>
      </pc:sldChg>
      <pc:sldChg chg="modSp mod">
        <pc:chgData name="kendra zaremba" userId="ec8620ad570b0468" providerId="LiveId" clId="{D33566D2-230E-484D-A8A9-6C157810BCD5}" dt="2025-04-09T15:31:36.226" v="740" actId="2"/>
        <pc:sldMkLst>
          <pc:docMk/>
          <pc:sldMk cId="1609673525" sldId="296"/>
        </pc:sldMkLst>
        <pc:spChg chg="mod">
          <ac:chgData name="kendra zaremba" userId="ec8620ad570b0468" providerId="LiveId" clId="{D33566D2-230E-484D-A8A9-6C157810BCD5}" dt="2025-04-09T15:31:36.226" v="740" actId="2"/>
          <ac:spMkLst>
            <pc:docMk/>
            <pc:sldMk cId="1609673525" sldId="296"/>
            <ac:spMk id="5" creationId="{67BB04B7-47A4-741B-59E0-F0E6F2126E8F}"/>
          </ac:spMkLst>
        </pc:spChg>
      </pc:sldChg>
      <pc:sldChg chg="modSp mod">
        <pc:chgData name="kendra zaremba" userId="ec8620ad570b0468" providerId="LiveId" clId="{D33566D2-230E-484D-A8A9-6C157810BCD5}" dt="2025-04-09T15:25:50.438" v="728" actId="20577"/>
        <pc:sldMkLst>
          <pc:docMk/>
          <pc:sldMk cId="1678163377" sldId="298"/>
        </pc:sldMkLst>
        <pc:spChg chg="mod">
          <ac:chgData name="kendra zaremba" userId="ec8620ad570b0468" providerId="LiveId" clId="{D33566D2-230E-484D-A8A9-6C157810BCD5}" dt="2025-04-09T15:25:50.438" v="728" actId="20577"/>
          <ac:spMkLst>
            <pc:docMk/>
            <pc:sldMk cId="1678163377" sldId="298"/>
            <ac:spMk id="8" creationId="{0F709FE1-528B-ADA0-33C7-677F169BDFE6}"/>
          </ac:spMkLst>
        </pc:spChg>
      </pc:sldChg>
      <pc:sldChg chg="modSp mod">
        <pc:chgData name="kendra zaremba" userId="ec8620ad570b0468" providerId="LiveId" clId="{D33566D2-230E-484D-A8A9-6C157810BCD5}" dt="2025-04-09T14:29:47.272" v="17" actId="20577"/>
        <pc:sldMkLst>
          <pc:docMk/>
          <pc:sldMk cId="3538779178" sldId="299"/>
        </pc:sldMkLst>
        <pc:spChg chg="mod">
          <ac:chgData name="kendra zaremba" userId="ec8620ad570b0468" providerId="LiveId" clId="{D33566D2-230E-484D-A8A9-6C157810BCD5}" dt="2025-04-09T14:29:47.272" v="17" actId="20577"/>
          <ac:spMkLst>
            <pc:docMk/>
            <pc:sldMk cId="3538779178" sldId="299"/>
            <ac:spMk id="2" creationId="{A9D292EB-6D83-25A4-F90C-B483E098D508}"/>
          </ac:spMkLst>
        </pc:spChg>
      </pc:sldChg>
      <pc:sldChg chg="modSp mod">
        <pc:chgData name="kendra zaremba" userId="ec8620ad570b0468" providerId="LiveId" clId="{D33566D2-230E-484D-A8A9-6C157810BCD5}" dt="2025-04-09T15:31:43.236" v="741" actId="313"/>
        <pc:sldMkLst>
          <pc:docMk/>
          <pc:sldMk cId="4175628528" sldId="300"/>
        </pc:sldMkLst>
        <pc:spChg chg="mod">
          <ac:chgData name="kendra zaremba" userId="ec8620ad570b0468" providerId="LiveId" clId="{D33566D2-230E-484D-A8A9-6C157810BCD5}" dt="2025-04-09T15:31:43.236" v="741" actId="313"/>
          <ac:spMkLst>
            <pc:docMk/>
            <pc:sldMk cId="4175628528" sldId="300"/>
            <ac:spMk id="3" creationId="{F6E00F0F-5EE8-8415-DE0C-4F03444CA8DE}"/>
          </ac:spMkLst>
        </pc:spChg>
      </pc:sldChg>
      <pc:sldChg chg="modSp mod">
        <pc:chgData name="kendra zaremba" userId="ec8620ad570b0468" providerId="LiveId" clId="{D33566D2-230E-484D-A8A9-6C157810BCD5}" dt="2025-04-09T15:31:47.313" v="742" actId="2"/>
        <pc:sldMkLst>
          <pc:docMk/>
          <pc:sldMk cId="4283432318" sldId="301"/>
        </pc:sldMkLst>
        <pc:spChg chg="mod">
          <ac:chgData name="kendra zaremba" userId="ec8620ad570b0468" providerId="LiveId" clId="{D33566D2-230E-484D-A8A9-6C157810BCD5}" dt="2025-04-09T15:31:47.313" v="742" actId="2"/>
          <ac:spMkLst>
            <pc:docMk/>
            <pc:sldMk cId="4283432318" sldId="301"/>
            <ac:spMk id="3" creationId="{EF09A9B9-CBB6-925E-3630-32EAAE48483B}"/>
          </ac:spMkLst>
        </pc:spChg>
      </pc:sldChg>
      <pc:sldChg chg="modSp mod">
        <pc:chgData name="kendra zaremba" userId="ec8620ad570b0468" providerId="LiveId" clId="{D33566D2-230E-484D-A8A9-6C157810BCD5}" dt="2025-04-09T14:37:17.706" v="116" actId="27636"/>
        <pc:sldMkLst>
          <pc:docMk/>
          <pc:sldMk cId="40037669" sldId="302"/>
        </pc:sldMkLst>
        <pc:spChg chg="mod">
          <ac:chgData name="kendra zaremba" userId="ec8620ad570b0468" providerId="LiveId" clId="{D33566D2-230E-484D-A8A9-6C157810BCD5}" dt="2025-04-09T14:37:17.706" v="116" actId="27636"/>
          <ac:spMkLst>
            <pc:docMk/>
            <pc:sldMk cId="40037669" sldId="302"/>
            <ac:spMk id="3" creationId="{3AA04067-F613-324E-F069-132DA358CB60}"/>
          </ac:spMkLst>
        </pc:spChg>
      </pc:sldChg>
      <pc:sldChg chg="modSp mod">
        <pc:chgData name="kendra zaremba" userId="ec8620ad570b0468" providerId="LiveId" clId="{D33566D2-230E-484D-A8A9-6C157810BCD5}" dt="2025-04-09T15:31:51.003" v="743" actId="27636"/>
        <pc:sldMkLst>
          <pc:docMk/>
          <pc:sldMk cId="1622854512" sldId="303"/>
        </pc:sldMkLst>
        <pc:spChg chg="mod">
          <ac:chgData name="kendra zaremba" userId="ec8620ad570b0468" providerId="LiveId" clId="{D33566D2-230E-484D-A8A9-6C157810BCD5}" dt="2025-04-09T15:31:51.003" v="743" actId="27636"/>
          <ac:spMkLst>
            <pc:docMk/>
            <pc:sldMk cId="1622854512" sldId="303"/>
            <ac:spMk id="3" creationId="{E7D81F58-B0F0-5D0D-EBBA-7ED931F969FF}"/>
          </ac:spMkLst>
        </pc:spChg>
      </pc:sldChg>
      <pc:sldChg chg="modSp mod">
        <pc:chgData name="kendra zaremba" userId="ec8620ad570b0468" providerId="LiveId" clId="{D33566D2-230E-484D-A8A9-6C157810BCD5}" dt="2025-04-09T15:31:59.085" v="744" actId="313"/>
        <pc:sldMkLst>
          <pc:docMk/>
          <pc:sldMk cId="857429002" sldId="304"/>
        </pc:sldMkLst>
        <pc:spChg chg="mod">
          <ac:chgData name="kendra zaremba" userId="ec8620ad570b0468" providerId="LiveId" clId="{D33566D2-230E-484D-A8A9-6C157810BCD5}" dt="2025-04-09T15:31:59.085" v="744" actId="313"/>
          <ac:spMkLst>
            <pc:docMk/>
            <pc:sldMk cId="857429002" sldId="304"/>
            <ac:spMk id="3" creationId="{88661444-E5CE-F02C-8D87-95B2785B3BE8}"/>
          </ac:spMkLst>
        </pc:spChg>
      </pc:sldChg>
      <pc:sldMasterChg chg="delSldLayout">
        <pc:chgData name="kendra zaremba" userId="ec8620ad570b0468" providerId="LiveId" clId="{D33566D2-230E-484D-A8A9-6C157810BCD5}" dt="2025-04-09T15:30:51.243" v="729" actId="2696"/>
        <pc:sldMasterMkLst>
          <pc:docMk/>
          <pc:sldMasterMk cId="1788353970" sldId="2147483648"/>
        </pc:sldMasterMkLst>
        <pc:sldLayoutChg chg="del">
          <pc:chgData name="kendra zaremba" userId="ec8620ad570b0468" providerId="LiveId" clId="{D33566D2-230E-484D-A8A9-6C157810BCD5}" dt="2025-04-09T15:30:51.243" v="729" actId="2696"/>
          <pc:sldLayoutMkLst>
            <pc:docMk/>
            <pc:sldMasterMk cId="1788353970" sldId="2147483648"/>
            <pc:sldLayoutMk cId="1827098551" sldId="214748367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4/9/2025</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4/9/2025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216938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91524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1938948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8DC35-1866-1257-3CB1-5404F5D3F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E56E8-DC6D-C367-BF9D-97F43B90AE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668D9-6384-7E73-34E8-1E454E69DC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677C90-9CE4-191D-475F-E49ACB8079FB}"/>
              </a:ext>
            </a:extLst>
          </p:cNvPr>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1554271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3862743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C6CB6-E83B-5B10-B139-802F3EBAB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43806-B0C7-1710-8F32-D04BDC479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4CFD42-E4A1-8FB0-BBC8-CC68AF871A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B4E91F-CDAC-0243-0467-87167CEF8315}"/>
              </a:ext>
            </a:extLst>
          </p:cNvPr>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2589621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7816-8547-E094-4886-627209F7D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0CEFE-CE6F-B636-0249-E7E6FC9E3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61785-826A-52FA-5068-D2B9502D46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EFE23A-EAB6-3CCA-2461-6AE79238DA61}"/>
              </a:ext>
            </a:extLst>
          </p:cNvPr>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46860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1E3C7-98EF-D04D-A435-75B705FAE8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C1ED6D-7BCE-9ADA-2E68-0C1CD544D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944B5-C0A1-2D89-1416-C422E89D8C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0158D9-4D19-4782-1C35-9E520AE1E549}"/>
              </a:ext>
            </a:extLst>
          </p:cNvPr>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364349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BC75D-8C26-82E0-85BF-B97B27ECD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AA3A4-075C-E7D3-D41C-096DEF2B2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B571A-1F51-1E6D-91DC-6556745022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592F70-D377-330F-1EAB-58C5155BA8BB}"/>
              </a:ext>
            </a:extLst>
          </p:cNvPr>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2193227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4194793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92CF7-42CB-5820-45D7-946F30889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1C2EF-D469-12F8-11C4-29E3C7AF76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255BED-6749-441F-39D5-4A1B3A7393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121256-E231-8745-AACF-DC90A45BEF07}"/>
              </a:ext>
            </a:extLst>
          </p:cNvPr>
          <p:cNvSpPr>
            <a:spLocks noGrp="1"/>
          </p:cNvSpPr>
          <p:nvPr>
            <p:ph type="sldNum" sz="quarter" idx="5"/>
          </p:nvPr>
        </p:nvSpPr>
        <p:spPr/>
        <p:txBody>
          <a:bodyPr/>
          <a:lstStyle/>
          <a:p>
            <a:fld id="{F97DC217-DF71-1A49-B3EA-559F1F43B0FF}" type="slidenum">
              <a:rPr lang="en-US" smtClean="0"/>
              <a:t>11</a:t>
            </a:fld>
            <a:endParaRPr lang="en-US" dirty="0"/>
          </a:p>
        </p:txBody>
      </p:sp>
    </p:spTree>
    <p:extLst>
      <p:ext uri="{BB962C8B-B14F-4D97-AF65-F5344CB8AC3E}">
        <p14:creationId xmlns:p14="http://schemas.microsoft.com/office/powerpoint/2010/main" val="417584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12</a:t>
            </a:fld>
            <a:endParaRPr lang="en-US" dirty="0"/>
          </a:p>
        </p:txBody>
      </p:sp>
    </p:spTree>
    <p:extLst>
      <p:ext uri="{BB962C8B-B14F-4D97-AF65-F5344CB8AC3E}">
        <p14:creationId xmlns:p14="http://schemas.microsoft.com/office/powerpoint/2010/main" val="1425159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13</a:t>
            </a:fld>
            <a:endParaRPr lang="en-US" dirty="0"/>
          </a:p>
        </p:txBody>
      </p:sp>
    </p:spTree>
    <p:extLst>
      <p:ext uri="{BB962C8B-B14F-4D97-AF65-F5344CB8AC3E}">
        <p14:creationId xmlns:p14="http://schemas.microsoft.com/office/powerpoint/2010/main" val="1639086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14</a:t>
            </a:fld>
            <a:endParaRPr lang="en-US" dirty="0"/>
          </a:p>
        </p:txBody>
      </p:sp>
    </p:spTree>
    <p:extLst>
      <p:ext uri="{BB962C8B-B14F-4D97-AF65-F5344CB8AC3E}">
        <p14:creationId xmlns:p14="http://schemas.microsoft.com/office/powerpoint/2010/main" val="964844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dirty="0"/>
          </a:p>
        </p:txBody>
      </p:sp>
    </p:spTree>
    <p:extLst>
      <p:ext uri="{BB962C8B-B14F-4D97-AF65-F5344CB8AC3E}">
        <p14:creationId xmlns:p14="http://schemas.microsoft.com/office/powerpoint/2010/main" val="1616857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16</a:t>
            </a:fld>
            <a:endParaRPr lang="en-US" dirty="0"/>
          </a:p>
        </p:txBody>
      </p:sp>
    </p:spTree>
    <p:extLst>
      <p:ext uri="{BB962C8B-B14F-4D97-AF65-F5344CB8AC3E}">
        <p14:creationId xmlns:p14="http://schemas.microsoft.com/office/powerpoint/2010/main" val="3319086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17</a:t>
            </a:fld>
            <a:endParaRPr lang="en-US" dirty="0"/>
          </a:p>
        </p:txBody>
      </p:sp>
    </p:spTree>
    <p:extLst>
      <p:ext uri="{BB962C8B-B14F-4D97-AF65-F5344CB8AC3E}">
        <p14:creationId xmlns:p14="http://schemas.microsoft.com/office/powerpoint/2010/main" val="965845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18</a:t>
            </a:fld>
            <a:endParaRPr lang="en-US" dirty="0"/>
          </a:p>
        </p:txBody>
      </p:sp>
    </p:spTree>
    <p:extLst>
      <p:ext uri="{BB962C8B-B14F-4D97-AF65-F5344CB8AC3E}">
        <p14:creationId xmlns:p14="http://schemas.microsoft.com/office/powerpoint/2010/main" val="399008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58864" y="102021"/>
            <a:ext cx="9779183" cy="174441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58865" y="2017467"/>
            <a:ext cx="9779182" cy="3366815"/>
          </a:xfrm>
        </p:spPr>
        <p:txBody>
          <a:bodyPr>
            <a:norm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Righ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flipH="1">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71600"/>
            <a:ext cx="5486400" cy="4114800"/>
          </a:xfrm>
        </p:spPr>
        <p:txBody>
          <a:bodyPr anchor="ctr" anchorCtr="0">
            <a:noAutofit/>
          </a:bodyPr>
          <a:lstStyle>
            <a:lvl1pPr>
              <a:defRPr sz="6000" b="1">
                <a:latin typeface="+mj-lt"/>
              </a:defRPr>
            </a:lvl1pPr>
          </a:lstStyle>
          <a:p>
            <a:r>
              <a:rPr lang="en-US" dirty="0"/>
              <a:t>Click to add title</a:t>
            </a:r>
          </a:p>
        </p:txBody>
      </p:sp>
      <p:sp>
        <p:nvSpPr>
          <p:cNvPr id="15" name="Picture Placeholder 14">
            <a:extLst>
              <a:ext uri="{FF2B5EF4-FFF2-40B4-BE49-F238E27FC236}">
                <a16:creationId xmlns:a16="http://schemas.microsoft.com/office/drawing/2014/main" id="{3124234B-E1C4-2616-9993-A23142AA69B2}"/>
              </a:ext>
            </a:extLst>
          </p:cNvPr>
          <p:cNvSpPr>
            <a:spLocks noGrp="1"/>
          </p:cNvSpPr>
          <p:nvPr>
            <p:ph type="pic" sz="quarter" idx="10"/>
          </p:nvPr>
        </p:nvSpPr>
        <p:spPr>
          <a:xfrm>
            <a:off x="7183438" y="1168400"/>
            <a:ext cx="4500562" cy="4521200"/>
          </a:xfrm>
          <a:prstGeom prst="ellipse">
            <a:avLst/>
          </a:prstGeom>
          <a:solidFill>
            <a:schemeClr val="accent2"/>
          </a:solidFill>
        </p:spPr>
        <p:txBody>
          <a:bodyPr/>
          <a:lstStyle>
            <a:lvl1pPr marL="0" indent="0" algn="ctr">
              <a:buNone/>
              <a:defRPr sz="2000"/>
            </a:lvl1pPr>
          </a:lstStyle>
          <a:p>
            <a:r>
              <a:rPr lang="en-US" dirty="0"/>
              <a:t>Click icon to add picture</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91266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Lef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943600" y="457200"/>
            <a:ext cx="5120640" cy="3200400"/>
          </a:xfrm>
        </p:spPr>
        <p:txBody>
          <a:bodyPr anchor="b" anchorCtr="0">
            <a:noAutofit/>
          </a:bodyPr>
          <a:lstStyle>
            <a:lvl1pPr>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8763DBBF-E63D-81E5-E7CE-32F6F2C2F935}"/>
              </a:ext>
            </a:extLst>
          </p:cNvPr>
          <p:cNvSpPr>
            <a:spLocks noGrp="1"/>
          </p:cNvSpPr>
          <p:nvPr>
            <p:ph type="subTitle" idx="1" hasCustomPrompt="1"/>
          </p:nvPr>
        </p:nvSpPr>
        <p:spPr>
          <a:xfrm>
            <a:off x="5943598" y="3657600"/>
            <a:ext cx="5120640" cy="1828800"/>
          </a:xfrm>
        </p:spPr>
        <p:txBody>
          <a:bodyPr anchor="t" anchorCtr="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5" name="Picture Placeholder 14">
            <a:extLst>
              <a:ext uri="{FF2B5EF4-FFF2-40B4-BE49-F238E27FC236}">
                <a16:creationId xmlns:a16="http://schemas.microsoft.com/office/drawing/2014/main" id="{64033732-ADA1-C540-7276-3FF5CDEF2C5E}"/>
              </a:ext>
            </a:extLst>
          </p:cNvPr>
          <p:cNvSpPr>
            <a:spLocks noGrp="1"/>
          </p:cNvSpPr>
          <p:nvPr>
            <p:ph type="pic" sz="quarter" idx="10"/>
          </p:nvPr>
        </p:nvSpPr>
        <p:spPr>
          <a:xfrm>
            <a:off x="904238" y="1157224"/>
            <a:ext cx="4500562" cy="4521200"/>
          </a:xfrm>
          <a:prstGeom prst="ellipse">
            <a:avLst/>
          </a:prstGeom>
          <a:solidFill>
            <a:schemeClr val="accent2"/>
          </a:solidFill>
        </p:spPr>
        <p:txBody>
          <a:bodyPr/>
          <a:lstStyle>
            <a:lvl1pPr marL="0" indent="0" algn="ctr">
              <a:buNone/>
              <a:defRPr sz="2000"/>
            </a:lvl1pPr>
          </a:lstStyle>
          <a:p>
            <a:r>
              <a:rPr lang="en-US" dirty="0"/>
              <a:t>Click icon to add picture</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82385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1"/>
            <a:ext cx="12208822" cy="6858003"/>
            <a:chOff x="0" y="-1"/>
            <a:chExt cx="12208822" cy="6858003"/>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CA1EED44-783E-8705-4119-D7E9F7D4F2B4}"/>
              </a:ext>
            </a:extLst>
          </p:cNvPr>
          <p:cNvSpPr>
            <a:spLocks noGrp="1"/>
          </p:cNvSpPr>
          <p:nvPr>
            <p:ph idx="14" hasCustomPrompt="1"/>
          </p:nvPr>
        </p:nvSpPr>
        <p:spPr>
          <a:xfrm>
            <a:off x="1166087" y="2652713"/>
            <a:ext cx="9780587" cy="3436936"/>
          </a:xfrm>
        </p:spPr>
        <p:txBody>
          <a:bodyPr>
            <a:normAutofit/>
          </a:bodyPr>
          <a:lstStyle>
            <a:lvl1pPr marL="342900" indent="-283464">
              <a:spcBef>
                <a:spcPts val="1000"/>
              </a:spcBef>
              <a:buFont typeface="Arial" panose="020B0604020202020204" pitchFamily="34" charset="0"/>
              <a:buChar char="•"/>
              <a:defRPr sz="2000">
                <a:solidFill>
                  <a:schemeClr val="bg1"/>
                </a:solidFill>
                <a:latin typeface="+mn-lt"/>
              </a:defRPr>
            </a:lvl1pPr>
            <a:lvl2pPr marL="566928" indent="-283464">
              <a:spcBef>
                <a:spcPts val="1000"/>
              </a:spcBef>
              <a:buFont typeface="Arial" panose="020B0604020202020204" pitchFamily="34" charset="0"/>
              <a:buChar char="•"/>
              <a:defRPr sz="2000">
                <a:solidFill>
                  <a:schemeClr val="bg1"/>
                </a:solidFill>
                <a:latin typeface="+mn-lt"/>
              </a:defRPr>
            </a:lvl2pPr>
            <a:lvl3pPr marL="850392" indent="-283464">
              <a:spcBef>
                <a:spcPts val="1000"/>
              </a:spcBef>
              <a:buFont typeface="Arial" panose="020B0604020202020204" pitchFamily="34" charset="0"/>
              <a:buChar char="•"/>
              <a:defRPr sz="2000">
                <a:solidFill>
                  <a:schemeClr val="bg1"/>
                </a:solidFill>
                <a:latin typeface="+mn-lt"/>
              </a:defRPr>
            </a:lvl3pPr>
            <a:lvl4pPr marL="1097280" indent="-283464">
              <a:spcBef>
                <a:spcPts val="1000"/>
              </a:spcBef>
              <a:buFont typeface="Arial" panose="020B0604020202020204" pitchFamily="34" charset="0"/>
              <a:buChar char="•"/>
              <a:defRPr sz="2000">
                <a:solidFill>
                  <a:schemeClr val="bg1"/>
                </a:solidFill>
                <a:latin typeface="+mn-lt"/>
              </a:defRPr>
            </a:lvl4pPr>
            <a:lvl5pPr marL="1371600"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8317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bIns="0" anchor="b">
            <a:noAutofit/>
          </a:bodyPr>
          <a:lstStyle>
            <a:lvl1pPr algn="l">
              <a:defRPr sz="6000" b="1">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98652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67843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p:bg>
      <p:bgPr>
        <a:solidFill>
          <a:schemeClr val="accent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69008"/>
            <a:ext cx="9779183" cy="1706563"/>
          </a:xfrm>
        </p:spPr>
        <p:txBody>
          <a:bodyPr anchor="b">
            <a:noAutofit/>
          </a:bodyPr>
          <a:lstStyle>
            <a:lvl1pPr>
              <a:defRPr sz="4200" b="1">
                <a:solidFill>
                  <a:schemeClr val="bg1"/>
                </a:solidFill>
                <a:latin typeface="+mj-lt"/>
              </a:defRPr>
            </a:lvl1pPr>
          </a:lstStyle>
          <a:p>
            <a:r>
              <a:rPr lang="en-US" dirty="0"/>
              <a:t>Click to add title</a:t>
            </a:r>
          </a:p>
        </p:txBody>
      </p:sp>
      <p:sp>
        <p:nvSpPr>
          <p:cNvPr id="14" name="Content Placeholder 2">
            <a:extLst>
              <a:ext uri="{FF2B5EF4-FFF2-40B4-BE49-F238E27FC236}">
                <a16:creationId xmlns:a16="http://schemas.microsoft.com/office/drawing/2014/main" id="{926B296A-EB6A-9BE9-E813-B15C46524F4D}"/>
              </a:ext>
            </a:extLst>
          </p:cNvPr>
          <p:cNvSpPr>
            <a:spLocks noGrp="1"/>
          </p:cNvSpPr>
          <p:nvPr>
            <p:ph idx="12" hasCustomPrompt="1"/>
          </p:nvPr>
        </p:nvSpPr>
        <p:spPr>
          <a:xfrm>
            <a:off x="1167493" y="2023984"/>
            <a:ext cx="4663440" cy="3332832"/>
          </a:xfrm>
        </p:spPr>
        <p:txBody>
          <a:bodyPr>
            <a:normAutofit/>
          </a:bodyPr>
          <a:lstStyle>
            <a:lvl1pPr marL="530352" indent="-530352">
              <a:spcBef>
                <a:spcPts val="1000"/>
              </a:spcBef>
              <a:buFont typeface="+mj-lt"/>
              <a:buAutoNum type="arabicPeriod"/>
              <a:defRPr sz="2000">
                <a:solidFill>
                  <a:schemeClr val="bg1"/>
                </a:solidFill>
                <a:latin typeface="+mn-lt"/>
              </a:defRPr>
            </a:lvl1pPr>
            <a:lvl2pPr marL="1097280" indent="-530352">
              <a:spcBef>
                <a:spcPts val="1000"/>
              </a:spcBef>
              <a:buFont typeface="+mj-lt"/>
              <a:buAutoNum type="alphaLcPeriod"/>
              <a:defRPr sz="2000">
                <a:solidFill>
                  <a:schemeClr val="bg1"/>
                </a:solidFill>
                <a:latin typeface="+mn-lt"/>
              </a:defRPr>
            </a:lvl2pPr>
            <a:lvl3pPr marL="1645920" indent="-530352">
              <a:spcBef>
                <a:spcPts val="1000"/>
              </a:spcBef>
              <a:buFont typeface="+mj-lt"/>
              <a:buAutoNum type="arabicParenR"/>
              <a:defRPr sz="2000">
                <a:solidFill>
                  <a:schemeClr val="bg1"/>
                </a:solidFill>
                <a:latin typeface="+mn-lt"/>
              </a:defRPr>
            </a:lvl3pPr>
            <a:lvl4pPr marL="1920240" indent="-530352">
              <a:spcBef>
                <a:spcPts val="1000"/>
              </a:spcBef>
              <a:buFont typeface="+mj-lt"/>
              <a:buAutoNum type="alphaLcParenR"/>
              <a:defRPr sz="2000">
                <a:solidFill>
                  <a:schemeClr val="bg1"/>
                </a:solidFill>
                <a:latin typeface="+mn-lt"/>
              </a:defRPr>
            </a:lvl4pPr>
            <a:lvl5pPr marL="2560320" indent="-514350">
              <a:spcBef>
                <a:spcPts val="1000"/>
              </a:spcBef>
              <a:buFont typeface="+mj-lt"/>
              <a:buAutoNum type="romanLcPeriod"/>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435B7D5-E7F8-1267-8942-3C97BE836B98}"/>
              </a:ext>
            </a:extLst>
          </p:cNvPr>
          <p:cNvSpPr>
            <a:spLocks noGrp="1"/>
          </p:cNvSpPr>
          <p:nvPr>
            <p:ph idx="11"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20426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and Image 1">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0"/>
            <a:ext cx="12208822" cy="6858002"/>
            <a:chOff x="0" y="0"/>
            <a:chExt cx="12208822" cy="6858002"/>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7200"/>
            <a:ext cx="10643508" cy="1371600"/>
          </a:xfrm>
        </p:spPr>
        <p:txBody>
          <a:bodyPr anchor="b">
            <a:noAutofit/>
          </a:bodyPr>
          <a:lstStyle>
            <a:lvl1pPr>
              <a:defRPr sz="4200" b="1">
                <a:latin typeface="+mj-lt"/>
              </a:defRPr>
            </a:lvl1pPr>
          </a:lstStyle>
          <a:p>
            <a:r>
              <a:rPr lang="en-US" dirty="0"/>
              <a:t>Click to add title</a:t>
            </a:r>
          </a:p>
        </p:txBody>
      </p:sp>
      <p:sp>
        <p:nvSpPr>
          <p:cNvPr id="10" name="Content Placeholder 2">
            <a:extLst>
              <a:ext uri="{FF2B5EF4-FFF2-40B4-BE49-F238E27FC236}">
                <a16:creationId xmlns:a16="http://schemas.microsoft.com/office/drawing/2014/main" id="{B07A1CF7-9B3B-E43E-830E-DAB65B608249}"/>
              </a:ext>
            </a:extLst>
          </p:cNvPr>
          <p:cNvSpPr>
            <a:spLocks noGrp="1"/>
          </p:cNvSpPr>
          <p:nvPr>
            <p:ph idx="15" hasCustomPrompt="1"/>
          </p:nvPr>
        </p:nvSpPr>
        <p:spPr>
          <a:xfrm>
            <a:off x="1166088" y="2652713"/>
            <a:ext cx="5394959" cy="3436936"/>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4">
            <a:extLst>
              <a:ext uri="{FF2B5EF4-FFF2-40B4-BE49-F238E27FC236}">
                <a16:creationId xmlns:a16="http://schemas.microsoft.com/office/drawing/2014/main" id="{D976D8D6-3BDC-1908-3425-FEE3EEF51A26}"/>
              </a:ext>
            </a:extLst>
          </p:cNvPr>
          <p:cNvSpPr>
            <a:spLocks noGrp="1"/>
          </p:cNvSpPr>
          <p:nvPr>
            <p:ph type="pic" sz="quarter" idx="14"/>
          </p:nvPr>
        </p:nvSpPr>
        <p:spPr>
          <a:xfrm>
            <a:off x="7317920" y="1447800"/>
            <a:ext cx="4214010" cy="4214010"/>
          </a:xfrm>
          <a:prstGeom prst="ellipse">
            <a:avLst/>
          </a:prstGeom>
          <a:solidFill>
            <a:schemeClr val="accent2"/>
          </a:solidFill>
        </p:spPr>
        <p:txBody>
          <a:bodyPr/>
          <a:lstStyle>
            <a:lvl1pPr marL="0" indent="0" algn="ctr">
              <a:buNone/>
              <a:defRPr sz="2000"/>
            </a:lvl1pPr>
          </a:lstStyle>
          <a:p>
            <a:r>
              <a:rPr lang="en-US" dirty="0"/>
              <a:t>Click icon to add picture</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9303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and Image 2">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9F46B00-4AE8-52A2-6926-FC2F5DD1FAD4}"/>
              </a:ext>
              <a:ext uri="{C183D7F6-B498-43B3-948B-1728B52AA6E4}">
                <adec:decorative xmlns:adec="http://schemas.microsoft.com/office/drawing/2017/decorative" val="1"/>
              </a:ext>
            </a:extLst>
          </p:cNvPr>
          <p:cNvGrpSpPr/>
          <p:nvPr userDrawn="1"/>
        </p:nvGrpSpPr>
        <p:grpSpPr>
          <a:xfrm>
            <a:off x="-2364" y="0"/>
            <a:ext cx="12194364" cy="6858000"/>
            <a:chOff x="-2364" y="0"/>
            <a:chExt cx="12194364"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549489" y="457199"/>
            <a:ext cx="5943599" cy="1920240"/>
          </a:xfrm>
        </p:spPr>
        <p:txBody>
          <a:bodyPr anchor="b">
            <a:noAutofit/>
          </a:bodyPr>
          <a:lstStyle>
            <a:lvl1pPr>
              <a:defRPr sz="4200" b="1">
                <a:latin typeface="+mj-lt"/>
              </a:defRPr>
            </a:lvl1pPr>
          </a:lstStyle>
          <a:p>
            <a:r>
              <a:rPr lang="en-US" dirty="0"/>
              <a:t>Click to add title</a:t>
            </a:r>
          </a:p>
        </p:txBody>
      </p:sp>
      <p:sp>
        <p:nvSpPr>
          <p:cNvPr id="15" name="Content Placeholder 2">
            <a:extLst>
              <a:ext uri="{FF2B5EF4-FFF2-40B4-BE49-F238E27FC236}">
                <a16:creationId xmlns:a16="http://schemas.microsoft.com/office/drawing/2014/main" id="{6BBDFA0C-B372-969D-6C8A-F664A4BF8D41}"/>
              </a:ext>
            </a:extLst>
          </p:cNvPr>
          <p:cNvSpPr>
            <a:spLocks noGrp="1" noChangeAspect="1"/>
          </p:cNvSpPr>
          <p:nvPr>
            <p:ph idx="17" hasCustomPrompt="1"/>
          </p:nvPr>
        </p:nvSpPr>
        <p:spPr>
          <a:xfrm>
            <a:off x="823108" y="640080"/>
            <a:ext cx="4297680" cy="4297680"/>
          </a:xfrm>
          <a:prstGeom prst="ellipse">
            <a:avLst/>
          </a:prstGeom>
          <a:solidFill>
            <a:schemeClr val="accent2"/>
          </a:solidFill>
        </p:spPr>
        <p:txBody>
          <a:bodyPr anchor="ctr" anchorCtr="0">
            <a:noAutofit/>
          </a:bodyPr>
          <a:lstStyle>
            <a:lvl1pPr marL="0" indent="0" algn="ctr">
              <a:buFont typeface="Arial" panose="020B0604020202020204" pitchFamily="34" charset="0"/>
              <a:buNone/>
              <a:defRPr sz="2000">
                <a:latin typeface="+mn-lt"/>
              </a:defRPr>
            </a:lvl1pPr>
            <a:lvl2pPr marL="347663" indent="0" algn="ctr">
              <a:buFont typeface="Arial" panose="020B0604020202020204" pitchFamily="34" charset="0"/>
              <a:buNone/>
              <a:defRPr sz="2000">
                <a:latin typeface="+mn-lt"/>
              </a:defRPr>
            </a:lvl2pPr>
            <a:lvl3pPr marL="685800" indent="0" algn="ctr">
              <a:buFont typeface="Arial" panose="020B0604020202020204" pitchFamily="34" charset="0"/>
              <a:buNone/>
              <a:defRPr sz="2000">
                <a:latin typeface="+mn-lt"/>
              </a:defRPr>
            </a:lvl3pPr>
            <a:lvl4pPr marL="914400" indent="0" algn="ctr">
              <a:buFont typeface="Arial" panose="020B0604020202020204" pitchFamily="34" charset="0"/>
              <a:buNone/>
              <a:defRPr sz="2000">
                <a:latin typeface="+mn-lt"/>
              </a:defRPr>
            </a:lvl4pPr>
            <a:lvl5pPr marL="1143000" indent="0" algn="ctr">
              <a:buFont typeface="Arial" panose="020B0604020202020204" pitchFamily="34" charset="0"/>
              <a:buNone/>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
        <p:nvSpPr>
          <p:cNvPr id="3" name="Content Placeholder 2">
            <a:extLst>
              <a:ext uri="{FF2B5EF4-FFF2-40B4-BE49-F238E27FC236}">
                <a16:creationId xmlns:a16="http://schemas.microsoft.com/office/drawing/2014/main" id="{99A8D2CC-EE75-85FA-1577-88C0BEC7B10C}"/>
              </a:ext>
            </a:extLst>
          </p:cNvPr>
          <p:cNvSpPr>
            <a:spLocks noGrp="1"/>
          </p:cNvSpPr>
          <p:nvPr>
            <p:ph idx="15" hasCustomPrompt="1"/>
          </p:nvPr>
        </p:nvSpPr>
        <p:spPr>
          <a:xfrm>
            <a:off x="5549490" y="2706369"/>
            <a:ext cx="5943600" cy="3383279"/>
          </a:xfrm>
        </p:spPr>
        <p:txBody>
          <a:bodyPr>
            <a:normAutofit/>
          </a:bodyPr>
          <a:lstStyle>
            <a:lvl1pPr marL="283464" indent="-283464">
              <a:spcBef>
                <a:spcPts val="1000"/>
              </a:spcBef>
              <a:buFont typeface="Arial" panose="020B0604020202020204" pitchFamily="34" charset="0"/>
              <a:buChar char="•"/>
              <a:defRPr sz="2000">
                <a:solidFill>
                  <a:schemeClr val="tx1"/>
                </a:solidFill>
                <a:latin typeface="+mn-lt"/>
              </a:defRPr>
            </a:lvl1pPr>
            <a:lvl2pPr marL="566928" indent="-283464">
              <a:spcBef>
                <a:spcPts val="1000"/>
              </a:spcBef>
              <a:buFont typeface="Arial" panose="020B0604020202020204" pitchFamily="34" charset="0"/>
              <a:buChar char="•"/>
              <a:defRPr sz="2000">
                <a:solidFill>
                  <a:schemeClr val="tx1"/>
                </a:solidFill>
                <a:latin typeface="+mn-lt"/>
              </a:defRPr>
            </a:lvl2pPr>
            <a:lvl3pPr marL="850392" indent="-283464">
              <a:spcBef>
                <a:spcPts val="1000"/>
              </a:spcBef>
              <a:buFont typeface="Arial" panose="020B0604020202020204" pitchFamily="34" charset="0"/>
              <a:buChar char="•"/>
              <a:defRPr sz="2000">
                <a:solidFill>
                  <a:schemeClr val="tx1"/>
                </a:solidFill>
                <a:latin typeface="+mn-lt"/>
              </a:defRPr>
            </a:lvl3pPr>
            <a:lvl4pPr marL="1133856" indent="-283464">
              <a:spcBef>
                <a:spcPts val="1000"/>
              </a:spcBef>
              <a:buFont typeface="Arial" panose="020B0604020202020204" pitchFamily="34" charset="0"/>
              <a:buChar char="•"/>
              <a:defRPr sz="2000">
                <a:solidFill>
                  <a:schemeClr val="tx1"/>
                </a:solidFill>
                <a:latin typeface="+mn-lt"/>
              </a:defRPr>
            </a:lvl4pPr>
            <a:lvl5pPr marL="1463040" indent="-283464">
              <a:spcBef>
                <a:spcPts val="1000"/>
              </a:spcBef>
              <a:buFont typeface="Arial" panose="020B0604020202020204" pitchFamily="34" charset="0"/>
              <a:buChar char="•"/>
              <a:defRPr sz="2000">
                <a:solidFill>
                  <a:schemeClr val="tx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5656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hart ">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AD52EA-B01E-8D38-D87A-BF7EB5B58A82}"/>
              </a:ext>
              <a:ext uri="{C183D7F6-B498-43B3-948B-1728B52AA6E4}">
                <adec:decorative xmlns:adec="http://schemas.microsoft.com/office/drawing/2017/decorative" val="1"/>
              </a:ext>
            </a:extLst>
          </p:cNvPr>
          <p:cNvGrpSpPr/>
          <p:nvPr userDrawn="1"/>
        </p:nvGrpSpPr>
        <p:grpSpPr>
          <a:xfrm>
            <a:off x="0" y="-1"/>
            <a:ext cx="12192001" cy="6864796"/>
            <a:chOff x="0" y="-1"/>
            <a:chExt cx="12192001" cy="6864796"/>
          </a:xfrm>
        </p:grpSpPr>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52549"/>
            <a:ext cx="6220278" cy="3262811"/>
          </a:xfrm>
        </p:spPr>
        <p:txBody>
          <a:bodyPr anchor="b">
            <a:noAutofit/>
          </a:bodyPr>
          <a:lstStyle>
            <a:lvl1pPr algn="l">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2919512"/>
          </a:xfrm>
        </p:spPr>
        <p:txBody>
          <a:bodyPr anchor="t" anchorCtr="0">
            <a:norm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74" r:id="rId4"/>
    <p:sldLayoutId id="2147483671" r:id="rId5"/>
    <p:sldLayoutId id="2147483659" r:id="rId6"/>
    <p:sldLayoutId id="2147483668" r:id="rId7"/>
    <p:sldLayoutId id="2147483669" r:id="rId8"/>
    <p:sldLayoutId id="2147483675" r:id="rId9"/>
    <p:sldLayoutId id="2147483676" r:id="rId10"/>
    <p:sldLayoutId id="2147483661" r:id="rId11"/>
    <p:sldLayoutId id="2147483666" r:id="rId12"/>
  </p:sldLayoutIdLst>
  <p:hf sldNum="0" hdr="0" ftr="0" dt="0"/>
  <p:txStyles>
    <p:titleStyle>
      <a:lvl1pPr algn="l" defTabSz="914400" rtl="0" eaLnBrk="1" latinLnBrk="0" hangingPunct="1">
        <a:lnSpc>
          <a:spcPct val="8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df"/></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80/11356405.2023.2200590"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https://doi.org/10.1037/stl00002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570382"/>
            <a:ext cx="7096933" cy="8428382"/>
          </a:xfrm>
        </p:spPr>
        <p:txBody>
          <a:bodyPr/>
          <a:lstStyle/>
          <a:p>
            <a:pPr marL="0" indent="0" algn="l" rtl="0" eaLnBrk="1" latinLnBrk="0" hangingPunct="1">
              <a:lnSpc>
                <a:spcPct val="80000"/>
              </a:lnSpc>
              <a:buNone/>
            </a:pPr>
            <a:r>
              <a:rPr lang="en-US" sz="4000" b="1" dirty="0">
                <a:solidFill>
                  <a:srgbClr val="000000"/>
                </a:solidFill>
                <a:effectLst/>
                <a:latin typeface="Tenorite" panose="00000500000000000000" pitchFamily="2" charset="0"/>
              </a:rPr>
              <a:t>Internship Culminating Project PowerPoint Presentation: Junior Postgraduate      Presentations</a:t>
            </a:r>
            <a:br>
              <a:rPr lang="en-US" sz="4000" b="1" dirty="0">
                <a:solidFill>
                  <a:srgbClr val="000000"/>
                </a:solidFill>
                <a:effectLst/>
                <a:latin typeface="Tenorite" panose="00000500000000000000" pitchFamily="2" charset="0"/>
              </a:rPr>
            </a:br>
            <a:br>
              <a:rPr lang="en-US" sz="4000" dirty="0">
                <a:solidFill>
                  <a:srgbClr val="000000"/>
                </a:solidFill>
                <a:effectLst/>
                <a:latin typeface="Tenorite" panose="00000500000000000000" pitchFamily="2" charset="0"/>
              </a:rPr>
            </a:br>
            <a:r>
              <a:rPr lang="en-US" sz="4000" dirty="0">
                <a:solidFill>
                  <a:srgbClr val="000000"/>
                </a:solidFill>
                <a:effectLst/>
                <a:latin typeface="Tenorite" panose="00000500000000000000" pitchFamily="2" charset="0"/>
              </a:rPr>
              <a:t>Kendra Zaremba</a:t>
            </a:r>
            <a:br>
              <a:rPr lang="en-US" sz="4000" dirty="0">
                <a:solidFill>
                  <a:srgbClr val="000000"/>
                </a:solidFill>
                <a:effectLst/>
                <a:latin typeface="Tenorite" panose="00000500000000000000" pitchFamily="2" charset="0"/>
              </a:rPr>
            </a:br>
            <a:r>
              <a:rPr lang="en-US" sz="4000" dirty="0">
                <a:solidFill>
                  <a:srgbClr val="000000"/>
                </a:solidFill>
                <a:effectLst/>
                <a:latin typeface="Tenorite" panose="00000500000000000000" pitchFamily="2" charset="0"/>
              </a:rPr>
              <a:t>Liberty University</a:t>
            </a:r>
            <a:br>
              <a:rPr lang="en-US" sz="4000" dirty="0">
                <a:solidFill>
                  <a:srgbClr val="000000"/>
                </a:solidFill>
                <a:effectLst/>
                <a:latin typeface="Tenorite" panose="00000500000000000000" pitchFamily="2" charset="0"/>
              </a:rPr>
            </a:br>
            <a:endParaRPr lang="en-US" sz="4000" dirty="0">
              <a:solidFill>
                <a:srgbClr val="000000"/>
              </a:solidFill>
              <a:effectLst/>
              <a:latin typeface="Tenorite" panose="00000500000000000000" pitchFamily="2" charset="0"/>
            </a:endParaRPr>
          </a:p>
          <a:p>
            <a:pPr marL="0" indent="0" algn="ctr" rtl="0" eaLnBrk="1" latinLnBrk="0" hangingPunct="1">
              <a:lnSpc>
                <a:spcPct val="80000"/>
              </a:lnSpc>
              <a:buNone/>
            </a:pPr>
            <a:br>
              <a:rPr lang="en-US" sz="4000" b="1" dirty="0">
                <a:solidFill>
                  <a:srgbClr val="000000"/>
                </a:solidFill>
                <a:effectLst/>
                <a:latin typeface="Tenorite" panose="00000500000000000000" pitchFamily="2" charset="0"/>
              </a:rPr>
            </a:br>
            <a:br>
              <a:rPr lang="en-US" sz="4000" b="1" dirty="0">
                <a:solidFill>
                  <a:srgbClr val="000000"/>
                </a:solidFill>
                <a:effectLst/>
                <a:latin typeface="Tenorite" panose="00000500000000000000" pitchFamily="2" charset="0"/>
              </a:rPr>
            </a:br>
            <a:endParaRPr lang="en-US" dirty="0"/>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58864" y="102021"/>
            <a:ext cx="9779183" cy="991283"/>
          </a:xfrm>
        </p:spPr>
        <p:txBody>
          <a:bodyPr/>
          <a:lstStyle/>
          <a:p>
            <a:r>
              <a:rPr lang="en-US" dirty="0"/>
              <a:t>Existing Data Sources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0" y="1093305"/>
            <a:ext cx="10938047" cy="5662674"/>
          </a:xfrm>
        </p:spPr>
        <p:txBody>
          <a:bodyPr vert="horz" lIns="91440" tIns="45720" rIns="91440" bIns="45720" rtlCol="0" anchor="t">
            <a:normAutofit/>
          </a:bodyPr>
          <a:lstStyle/>
          <a:p>
            <a:pPr marL="457200" indent="-457200" algn="just">
              <a:buFont typeface="Arial" panose="020B0604020202020204" pitchFamily="34" charset="0"/>
              <a:buChar char="•"/>
            </a:pPr>
            <a:r>
              <a:rPr lang="en-US" dirty="0"/>
              <a:t>Counselor feedback was of high importance in determining the need for these classroom guidance lessons. </a:t>
            </a:r>
            <a:r>
              <a:rPr lang="en-US" dirty="0">
                <a:effectLst/>
                <a:latin typeface="Tenorite" panose="00000500000000000000" pitchFamily="2" charset="0"/>
                <a:ea typeface="Calibri" panose="020F0502020204030204" pitchFamily="34" charset="0"/>
              </a:rPr>
              <a:t>According to Morgan et al. 2014, “School Counselors are expected to offer comprehensive, developmental, and empirically-based programs that emphasize the social, emotional, academic, and vocational education for all students” (Paolini, 2020, p.5). High school students’ achievement and correlating post graduate transitioning is under the umbrella of school counselor responsibility. </a:t>
            </a:r>
            <a:endParaRPr lang="en-US" dirty="0">
              <a:latin typeface="Tenorite" panose="00000500000000000000" pitchFamily="2" charset="0"/>
              <a:ea typeface="Calibri" panose="020F0502020204030204" pitchFamily="34" charset="0"/>
            </a:endParaRPr>
          </a:p>
          <a:p>
            <a:pPr marL="457200" indent="-457200" algn="just">
              <a:buFont typeface="Arial" panose="020B0604020202020204" pitchFamily="34" charset="0"/>
              <a:buChar char="•"/>
            </a:pPr>
            <a:r>
              <a:rPr lang="en-US" dirty="0">
                <a:effectLst/>
                <a:latin typeface="+mj-lt"/>
                <a:ea typeface="Calibri" panose="020F0502020204030204" pitchFamily="34" charset="0"/>
                <a:cs typeface="Times New Roman" panose="02020603050405020304" pitchFamily="18" charset="0"/>
              </a:rPr>
              <a:t>School attendance is key for successful transition and is directly related to grades, ability to obtain important lessons and instructions and overall learning. </a:t>
            </a:r>
            <a:r>
              <a:rPr lang="en-US" dirty="0">
                <a:latin typeface="+mj-lt"/>
                <a:ea typeface="Calibri" panose="020F0502020204030204" pitchFamily="34" charset="0"/>
                <a:cs typeface="Times New Roman" panose="02020603050405020304" pitchFamily="18" charset="0"/>
              </a:rPr>
              <a:t>School attendance data revealed that students who attended school regularly held better grades and went on to college, military and technical trade schools.</a:t>
            </a:r>
            <a:endParaRPr lang="en-US" dirty="0">
              <a:effectLst/>
              <a:latin typeface="+mj-lt"/>
              <a:ea typeface="Calibri" panose="020F0502020204030204" pitchFamily="34" charset="0"/>
              <a:cs typeface="Times New Roman" panose="02020603050405020304" pitchFamily="18" charset="0"/>
            </a:endParaRPr>
          </a:p>
          <a:p>
            <a:endParaRPr lang="en-US" dirty="0">
              <a:latin typeface="Tenorite" panose="00000500000000000000" pitchFamily="2" charset="0"/>
            </a:endParaRPr>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8DD4-4828-CE87-0C5C-42BE175E8DA5}"/>
              </a:ext>
            </a:extLst>
          </p:cNvPr>
          <p:cNvSpPr>
            <a:spLocks noGrp="1"/>
          </p:cNvSpPr>
          <p:nvPr>
            <p:ph type="title"/>
          </p:nvPr>
        </p:nvSpPr>
        <p:spPr>
          <a:xfrm>
            <a:off x="1158864" y="102021"/>
            <a:ext cx="9779183" cy="832257"/>
          </a:xfrm>
        </p:spPr>
        <p:txBody>
          <a:bodyPr/>
          <a:lstStyle/>
          <a:p>
            <a:r>
              <a:rPr lang="en-US" dirty="0"/>
              <a:t>Needs Assessment</a:t>
            </a:r>
          </a:p>
        </p:txBody>
      </p:sp>
      <p:sp>
        <p:nvSpPr>
          <p:cNvPr id="4" name="Content Placeholder 3">
            <a:extLst>
              <a:ext uri="{FF2B5EF4-FFF2-40B4-BE49-F238E27FC236}">
                <a16:creationId xmlns:a16="http://schemas.microsoft.com/office/drawing/2014/main" id="{DB0D13B3-1D1F-5120-D439-4D6A75C69D63}"/>
              </a:ext>
            </a:extLst>
          </p:cNvPr>
          <p:cNvSpPr>
            <a:spLocks noGrp="1"/>
          </p:cNvSpPr>
          <p:nvPr>
            <p:ph idx="1"/>
          </p:nvPr>
        </p:nvSpPr>
        <p:spPr>
          <a:xfrm>
            <a:off x="278296" y="934278"/>
            <a:ext cx="10659751" cy="4731025"/>
          </a:xfrm>
        </p:spPr>
        <p:txBody>
          <a:bodyPr>
            <a:normAutofit lnSpcReduction="10000"/>
          </a:bodyPr>
          <a:lstStyle/>
          <a:p>
            <a:pPr marL="457200" indent="-457200" algn="just">
              <a:buFont typeface="Arial" panose="020B0604020202020204" pitchFamily="34" charset="0"/>
              <a:buChar char="•"/>
            </a:pPr>
            <a:r>
              <a:rPr lang="en-US" dirty="0"/>
              <a:t>Counselors: The counseling team was consulted to support the need for Junior level postgraduate planning. It has been a topic on their “to do” list for some time now but due to time constraints and over ratio limitations it was never initiated. Counselors were all in agreeance that Juniors are in a prime position to start receiving information about how to begin gearing senior year transition options. Counselors also agreed attendance needs to be encouraged to gain valuable information.</a:t>
            </a:r>
          </a:p>
          <a:p>
            <a:pPr marL="457200" indent="-457200" algn="just">
              <a:buFont typeface="Arial" panose="020B0604020202020204" pitchFamily="34" charset="0"/>
              <a:buChar char="•"/>
            </a:pPr>
            <a:r>
              <a:rPr lang="en-US" dirty="0"/>
              <a:t>Students: Various opportunities allowed myself to ask Junior students what areas they deemed assistance could be provided to become more successful and many stated graduation, college and employment. </a:t>
            </a:r>
          </a:p>
        </p:txBody>
      </p:sp>
    </p:spTree>
    <p:extLst>
      <p:ext uri="{BB962C8B-B14F-4D97-AF65-F5344CB8AC3E}">
        <p14:creationId xmlns:p14="http://schemas.microsoft.com/office/powerpoint/2010/main" val="3662677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150C8-E5D9-5124-F650-57195B1E4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292EB-6D83-25A4-F90C-B483E098D508}"/>
              </a:ext>
            </a:extLst>
          </p:cNvPr>
          <p:cNvSpPr>
            <a:spLocks noGrp="1"/>
          </p:cNvSpPr>
          <p:nvPr>
            <p:ph type="title"/>
          </p:nvPr>
        </p:nvSpPr>
        <p:spPr>
          <a:xfrm>
            <a:off x="1167492" y="136527"/>
            <a:ext cx="9601200" cy="715730"/>
          </a:xfrm>
        </p:spPr>
        <p:txBody>
          <a:bodyPr/>
          <a:lstStyle/>
          <a:p>
            <a:r>
              <a:rPr lang="en-US" dirty="0"/>
              <a:t>Needs Assessment-Research </a:t>
            </a:r>
          </a:p>
        </p:txBody>
      </p:sp>
      <p:sp>
        <p:nvSpPr>
          <p:cNvPr id="4" name="Content Placeholder 3">
            <a:extLst>
              <a:ext uri="{FF2B5EF4-FFF2-40B4-BE49-F238E27FC236}">
                <a16:creationId xmlns:a16="http://schemas.microsoft.com/office/drawing/2014/main" id="{DC865F38-F4DD-31BE-42B8-3858A53B3AA1}"/>
              </a:ext>
            </a:extLst>
          </p:cNvPr>
          <p:cNvSpPr>
            <a:spLocks noGrp="1"/>
          </p:cNvSpPr>
          <p:nvPr>
            <p:ph idx="1"/>
          </p:nvPr>
        </p:nvSpPr>
        <p:spPr>
          <a:xfrm>
            <a:off x="328474" y="1056443"/>
            <a:ext cx="5502459" cy="5362112"/>
          </a:xfrm>
        </p:spPr>
        <p:txBody>
          <a:bodyPr>
            <a:normAutofit/>
          </a:bodyPr>
          <a:lstStyle/>
          <a:p>
            <a:pPr marL="457200" indent="-457200">
              <a:buFont typeface="Arial" panose="020B0604020202020204" pitchFamily="34" charset="0"/>
              <a:buChar char="•"/>
            </a:pPr>
            <a:r>
              <a:rPr lang="en-US" dirty="0"/>
              <a:t>Poor Attendance</a:t>
            </a:r>
          </a:p>
          <a:p>
            <a:r>
              <a:rPr lang="en-US" dirty="0"/>
              <a:t>					</a:t>
            </a:r>
          </a:p>
        </p:txBody>
      </p:sp>
      <p:sp>
        <p:nvSpPr>
          <p:cNvPr id="3" name="Content Placeholder 2"/>
          <p:cNvSpPr>
            <a:spLocks noGrp="1"/>
          </p:cNvSpPr>
          <p:nvPr>
            <p:ph idx="10"/>
          </p:nvPr>
        </p:nvSpPr>
        <p:spPr>
          <a:xfrm>
            <a:off x="6283234" y="1056443"/>
            <a:ext cx="5541821" cy="5362112"/>
          </a:xfrm>
        </p:spPr>
        <p:txBody>
          <a:bodyPr/>
          <a:lstStyle/>
          <a:p>
            <a:pPr marL="342900" indent="-342900">
              <a:buFont typeface="Arial" panose="020B0604020202020204" pitchFamily="34" charset="0"/>
              <a:buChar char="•"/>
            </a:pPr>
            <a:r>
              <a:rPr lang="en-US" dirty="0"/>
              <a:t>Good Attendance</a:t>
            </a:r>
          </a:p>
        </p:txBody>
      </p:sp>
      <p:graphicFrame>
        <p:nvGraphicFramePr>
          <p:cNvPr id="5" name="Table 4"/>
          <p:cNvGraphicFramePr>
            <a:graphicFrameLocks noGrp="1"/>
          </p:cNvGraphicFramePr>
          <p:nvPr>
            <p:extLst>
              <p:ext uri="{D42A27DB-BD31-4B8C-83A1-F6EECF244321}">
                <p14:modId xmlns:p14="http://schemas.microsoft.com/office/powerpoint/2010/main" val="302131829"/>
              </p:ext>
            </p:extLst>
          </p:nvPr>
        </p:nvGraphicFramePr>
        <p:xfrm>
          <a:off x="408372" y="1384913"/>
          <a:ext cx="5131294" cy="5402950"/>
        </p:xfrm>
        <a:graphic>
          <a:graphicData uri="http://schemas.openxmlformats.org/drawingml/2006/table">
            <a:tbl>
              <a:tblPr firstRow="1" bandRow="1">
                <a:tableStyleId>{69012ECD-51FC-41F1-AA8D-1B2483CD663E}</a:tableStyleId>
              </a:tblPr>
              <a:tblGrid>
                <a:gridCol w="2610036">
                  <a:extLst>
                    <a:ext uri="{9D8B030D-6E8A-4147-A177-3AD203B41FA5}">
                      <a16:colId xmlns:a16="http://schemas.microsoft.com/office/drawing/2014/main" val="20000"/>
                    </a:ext>
                  </a:extLst>
                </a:gridCol>
                <a:gridCol w="2521258">
                  <a:extLst>
                    <a:ext uri="{9D8B030D-6E8A-4147-A177-3AD203B41FA5}">
                      <a16:colId xmlns:a16="http://schemas.microsoft.com/office/drawing/2014/main" val="20001"/>
                    </a:ext>
                  </a:extLst>
                </a:gridCol>
              </a:tblGrid>
              <a:tr h="634756">
                <a:tc>
                  <a:txBody>
                    <a:bodyPr/>
                    <a:lstStyle/>
                    <a:p>
                      <a:pPr algn="ctr"/>
                      <a:r>
                        <a:rPr lang="en-US" dirty="0"/>
                        <a:t>Number of Absences</a:t>
                      </a:r>
                    </a:p>
                  </a:txBody>
                  <a:tcPr/>
                </a:tc>
                <a:tc>
                  <a:txBody>
                    <a:bodyPr/>
                    <a:lstStyle/>
                    <a:p>
                      <a:pPr algn="ctr"/>
                      <a:r>
                        <a:rPr lang="en-US" dirty="0"/>
                        <a:t>Number</a:t>
                      </a:r>
                      <a:r>
                        <a:rPr lang="en-US" baseline="0" dirty="0"/>
                        <a:t> of Failing Classes</a:t>
                      </a:r>
                      <a:endParaRPr lang="en-US" dirty="0"/>
                    </a:p>
                  </a:txBody>
                  <a:tcPr/>
                </a:tc>
                <a:extLst>
                  <a:ext uri="{0D108BD9-81ED-4DB2-BD59-A6C34878D82A}">
                    <a16:rowId xmlns:a16="http://schemas.microsoft.com/office/drawing/2014/main" val="10000"/>
                  </a:ext>
                </a:extLst>
              </a:tr>
              <a:tr h="476287">
                <a:tc>
                  <a:txBody>
                    <a:bodyPr/>
                    <a:lstStyle/>
                    <a:p>
                      <a:pPr algn="ctr"/>
                      <a:r>
                        <a:rPr lang="en-US" dirty="0"/>
                        <a:t>44</a:t>
                      </a:r>
                    </a:p>
                  </a:txBody>
                  <a:tcPr/>
                </a:tc>
                <a:tc>
                  <a:txBody>
                    <a:bodyPr/>
                    <a:lstStyle/>
                    <a:p>
                      <a:pPr algn="ctr"/>
                      <a:r>
                        <a:rPr lang="en-US" baseline="0" dirty="0"/>
                        <a:t>4 </a:t>
                      </a:r>
                      <a:endParaRPr lang="en-US" dirty="0"/>
                    </a:p>
                  </a:txBody>
                  <a:tcPr/>
                </a:tc>
                <a:extLst>
                  <a:ext uri="{0D108BD9-81ED-4DB2-BD59-A6C34878D82A}">
                    <a16:rowId xmlns:a16="http://schemas.microsoft.com/office/drawing/2014/main" val="10001"/>
                  </a:ext>
                </a:extLst>
              </a:tr>
              <a:tr h="476287">
                <a:tc>
                  <a:txBody>
                    <a:bodyPr/>
                    <a:lstStyle/>
                    <a:p>
                      <a:pPr algn="ctr"/>
                      <a:r>
                        <a:rPr lang="en-US" dirty="0"/>
                        <a:t>33</a:t>
                      </a:r>
                    </a:p>
                  </a:txBody>
                  <a:tcPr/>
                </a:tc>
                <a:tc>
                  <a:txBody>
                    <a:bodyPr/>
                    <a:lstStyle/>
                    <a:p>
                      <a:pPr algn="ctr"/>
                      <a:r>
                        <a:rPr lang="en-US" dirty="0"/>
                        <a:t>5</a:t>
                      </a:r>
                    </a:p>
                  </a:txBody>
                  <a:tcPr/>
                </a:tc>
                <a:extLst>
                  <a:ext uri="{0D108BD9-81ED-4DB2-BD59-A6C34878D82A}">
                    <a16:rowId xmlns:a16="http://schemas.microsoft.com/office/drawing/2014/main" val="10002"/>
                  </a:ext>
                </a:extLst>
              </a:tr>
              <a:tr h="476287">
                <a:tc>
                  <a:txBody>
                    <a:bodyPr/>
                    <a:lstStyle/>
                    <a:p>
                      <a:pPr algn="ctr"/>
                      <a:r>
                        <a:rPr lang="en-US" dirty="0"/>
                        <a:t>23</a:t>
                      </a:r>
                    </a:p>
                  </a:txBody>
                  <a:tcPr/>
                </a:tc>
                <a:tc>
                  <a:txBody>
                    <a:bodyPr/>
                    <a:lstStyle/>
                    <a:p>
                      <a:pPr algn="ctr"/>
                      <a:r>
                        <a:rPr lang="en-US" dirty="0"/>
                        <a:t>2</a:t>
                      </a:r>
                    </a:p>
                  </a:txBody>
                  <a:tcPr/>
                </a:tc>
                <a:extLst>
                  <a:ext uri="{0D108BD9-81ED-4DB2-BD59-A6C34878D82A}">
                    <a16:rowId xmlns:a16="http://schemas.microsoft.com/office/drawing/2014/main" val="10003"/>
                  </a:ext>
                </a:extLst>
              </a:tr>
              <a:tr h="476287">
                <a:tc>
                  <a:txBody>
                    <a:bodyPr/>
                    <a:lstStyle/>
                    <a:p>
                      <a:pPr algn="ctr"/>
                      <a:r>
                        <a:rPr lang="en-US" dirty="0"/>
                        <a:t>21</a:t>
                      </a:r>
                    </a:p>
                  </a:txBody>
                  <a:tcPr/>
                </a:tc>
                <a:tc>
                  <a:txBody>
                    <a:bodyPr/>
                    <a:lstStyle/>
                    <a:p>
                      <a:pPr algn="ctr"/>
                      <a:r>
                        <a:rPr lang="en-US" dirty="0"/>
                        <a:t>4</a:t>
                      </a:r>
                    </a:p>
                  </a:txBody>
                  <a:tcPr/>
                </a:tc>
                <a:extLst>
                  <a:ext uri="{0D108BD9-81ED-4DB2-BD59-A6C34878D82A}">
                    <a16:rowId xmlns:a16="http://schemas.microsoft.com/office/drawing/2014/main" val="10004"/>
                  </a:ext>
                </a:extLst>
              </a:tr>
              <a:tr h="476287">
                <a:tc>
                  <a:txBody>
                    <a:bodyPr/>
                    <a:lstStyle/>
                    <a:p>
                      <a:pPr algn="ctr"/>
                      <a:r>
                        <a:rPr lang="en-US" dirty="0"/>
                        <a:t>20</a:t>
                      </a:r>
                    </a:p>
                  </a:txBody>
                  <a:tcPr/>
                </a:tc>
                <a:tc>
                  <a:txBody>
                    <a:bodyPr/>
                    <a:lstStyle/>
                    <a:p>
                      <a:pPr algn="ctr"/>
                      <a:r>
                        <a:rPr lang="en-US" dirty="0"/>
                        <a:t>0</a:t>
                      </a:r>
                    </a:p>
                  </a:txBody>
                  <a:tcPr/>
                </a:tc>
                <a:extLst>
                  <a:ext uri="{0D108BD9-81ED-4DB2-BD59-A6C34878D82A}">
                    <a16:rowId xmlns:a16="http://schemas.microsoft.com/office/drawing/2014/main" val="10005"/>
                  </a:ext>
                </a:extLst>
              </a:tr>
              <a:tr h="476287">
                <a:tc>
                  <a:txBody>
                    <a:bodyPr/>
                    <a:lstStyle/>
                    <a:p>
                      <a:pPr algn="ctr"/>
                      <a:r>
                        <a:rPr lang="en-US" dirty="0"/>
                        <a:t>18</a:t>
                      </a:r>
                    </a:p>
                  </a:txBody>
                  <a:tcPr/>
                </a:tc>
                <a:tc>
                  <a:txBody>
                    <a:bodyPr/>
                    <a:lstStyle/>
                    <a:p>
                      <a:pPr algn="ctr"/>
                      <a:r>
                        <a:rPr lang="en-US" dirty="0"/>
                        <a:t>6</a:t>
                      </a:r>
                    </a:p>
                  </a:txBody>
                  <a:tcPr/>
                </a:tc>
                <a:extLst>
                  <a:ext uri="{0D108BD9-81ED-4DB2-BD59-A6C34878D82A}">
                    <a16:rowId xmlns:a16="http://schemas.microsoft.com/office/drawing/2014/main" val="10006"/>
                  </a:ext>
                </a:extLst>
              </a:tr>
              <a:tr h="476287">
                <a:tc>
                  <a:txBody>
                    <a:bodyPr/>
                    <a:lstStyle/>
                    <a:p>
                      <a:pPr algn="ctr"/>
                      <a:r>
                        <a:rPr lang="en-US" dirty="0"/>
                        <a:t>18</a:t>
                      </a:r>
                    </a:p>
                  </a:txBody>
                  <a:tcPr/>
                </a:tc>
                <a:tc>
                  <a:txBody>
                    <a:bodyPr/>
                    <a:lstStyle/>
                    <a:p>
                      <a:pPr algn="ctr"/>
                      <a:r>
                        <a:rPr lang="en-US" dirty="0"/>
                        <a:t>0</a:t>
                      </a:r>
                    </a:p>
                  </a:txBody>
                  <a:tcPr/>
                </a:tc>
                <a:extLst>
                  <a:ext uri="{0D108BD9-81ED-4DB2-BD59-A6C34878D82A}">
                    <a16:rowId xmlns:a16="http://schemas.microsoft.com/office/drawing/2014/main" val="10007"/>
                  </a:ext>
                </a:extLst>
              </a:tr>
              <a:tr h="476287">
                <a:tc>
                  <a:txBody>
                    <a:bodyPr/>
                    <a:lstStyle/>
                    <a:p>
                      <a:pPr algn="ctr"/>
                      <a:r>
                        <a:rPr lang="en-US" dirty="0"/>
                        <a:t>18</a:t>
                      </a:r>
                    </a:p>
                  </a:txBody>
                  <a:tcPr/>
                </a:tc>
                <a:tc>
                  <a:txBody>
                    <a:bodyPr/>
                    <a:lstStyle/>
                    <a:p>
                      <a:pPr algn="ctr"/>
                      <a:r>
                        <a:rPr lang="en-US" dirty="0"/>
                        <a:t>0</a:t>
                      </a:r>
                    </a:p>
                  </a:txBody>
                  <a:tcPr/>
                </a:tc>
                <a:extLst>
                  <a:ext uri="{0D108BD9-81ED-4DB2-BD59-A6C34878D82A}">
                    <a16:rowId xmlns:a16="http://schemas.microsoft.com/office/drawing/2014/main" val="10008"/>
                  </a:ext>
                </a:extLst>
              </a:tr>
              <a:tr h="476287">
                <a:tc>
                  <a:txBody>
                    <a:bodyPr/>
                    <a:lstStyle/>
                    <a:p>
                      <a:pPr algn="ctr"/>
                      <a:r>
                        <a:rPr lang="en-US" dirty="0"/>
                        <a:t>17</a:t>
                      </a:r>
                    </a:p>
                  </a:txBody>
                  <a:tcPr/>
                </a:tc>
                <a:tc>
                  <a:txBody>
                    <a:bodyPr/>
                    <a:lstStyle/>
                    <a:p>
                      <a:pPr algn="ctr"/>
                      <a:r>
                        <a:rPr lang="en-US" dirty="0"/>
                        <a:t>5</a:t>
                      </a:r>
                    </a:p>
                  </a:txBody>
                  <a:tcPr/>
                </a:tc>
                <a:extLst>
                  <a:ext uri="{0D108BD9-81ED-4DB2-BD59-A6C34878D82A}">
                    <a16:rowId xmlns:a16="http://schemas.microsoft.com/office/drawing/2014/main" val="10009"/>
                  </a:ext>
                </a:extLst>
              </a:tr>
              <a:tr h="476287">
                <a:tc>
                  <a:txBody>
                    <a:bodyPr/>
                    <a:lstStyle/>
                    <a:p>
                      <a:pPr algn="ctr"/>
                      <a:r>
                        <a:rPr lang="en-US" dirty="0"/>
                        <a:t>11</a:t>
                      </a:r>
                    </a:p>
                  </a:txBody>
                  <a:tcPr/>
                </a:tc>
                <a:tc>
                  <a:txBody>
                    <a:bodyPr/>
                    <a:lstStyle/>
                    <a:p>
                      <a:pPr algn="ctr"/>
                      <a:r>
                        <a:rPr lang="en-US" dirty="0"/>
                        <a:t>0</a:t>
                      </a:r>
                    </a:p>
                  </a:txBody>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183669530"/>
              </p:ext>
            </p:extLst>
          </p:nvPr>
        </p:nvGraphicFramePr>
        <p:xfrm>
          <a:off x="6283234" y="1384912"/>
          <a:ext cx="5186716" cy="5374044"/>
        </p:xfrm>
        <a:graphic>
          <a:graphicData uri="http://schemas.openxmlformats.org/drawingml/2006/table">
            <a:tbl>
              <a:tblPr firstRow="1" bandRow="1">
                <a:tableStyleId>{69012ECD-51FC-41F1-AA8D-1B2483CD663E}</a:tableStyleId>
              </a:tblPr>
              <a:tblGrid>
                <a:gridCol w="2593358">
                  <a:extLst>
                    <a:ext uri="{9D8B030D-6E8A-4147-A177-3AD203B41FA5}">
                      <a16:colId xmlns:a16="http://schemas.microsoft.com/office/drawing/2014/main" val="20000"/>
                    </a:ext>
                  </a:extLst>
                </a:gridCol>
                <a:gridCol w="2593358">
                  <a:extLst>
                    <a:ext uri="{9D8B030D-6E8A-4147-A177-3AD203B41FA5}">
                      <a16:colId xmlns:a16="http://schemas.microsoft.com/office/drawing/2014/main" val="20001"/>
                    </a:ext>
                  </a:extLst>
                </a:gridCol>
              </a:tblGrid>
              <a:tr h="632492">
                <a:tc>
                  <a:txBody>
                    <a:bodyPr/>
                    <a:lstStyle/>
                    <a:p>
                      <a:pPr algn="ctr"/>
                      <a:r>
                        <a:rPr lang="en-US" dirty="0"/>
                        <a:t>Number of Absences</a:t>
                      </a:r>
                    </a:p>
                  </a:txBody>
                  <a:tcPr/>
                </a:tc>
                <a:tc>
                  <a:txBody>
                    <a:bodyPr/>
                    <a:lstStyle/>
                    <a:p>
                      <a:pPr algn="ctr"/>
                      <a:r>
                        <a:rPr lang="en-US" dirty="0"/>
                        <a:t>Number of Failing Classes</a:t>
                      </a:r>
                    </a:p>
                  </a:txBody>
                  <a:tcPr/>
                </a:tc>
                <a:extLst>
                  <a:ext uri="{0D108BD9-81ED-4DB2-BD59-A6C34878D82A}">
                    <a16:rowId xmlns:a16="http://schemas.microsoft.com/office/drawing/2014/main" val="10000"/>
                  </a:ext>
                </a:extLst>
              </a:tr>
              <a:tr h="485356">
                <a:tc>
                  <a:txBody>
                    <a:bodyPr/>
                    <a:lstStyle/>
                    <a:p>
                      <a:pPr algn="ctr"/>
                      <a:r>
                        <a:rPr lang="en-US" dirty="0"/>
                        <a:t>3</a:t>
                      </a:r>
                    </a:p>
                  </a:txBody>
                  <a:tcPr/>
                </a:tc>
                <a:tc>
                  <a:txBody>
                    <a:bodyPr/>
                    <a:lstStyle/>
                    <a:p>
                      <a:pPr algn="ctr"/>
                      <a:r>
                        <a:rPr lang="en-US" dirty="0"/>
                        <a:t>0</a:t>
                      </a:r>
                    </a:p>
                  </a:txBody>
                  <a:tcPr/>
                </a:tc>
                <a:extLst>
                  <a:ext uri="{0D108BD9-81ED-4DB2-BD59-A6C34878D82A}">
                    <a16:rowId xmlns:a16="http://schemas.microsoft.com/office/drawing/2014/main" val="10001"/>
                  </a:ext>
                </a:extLst>
              </a:tr>
              <a:tr h="485356">
                <a:tc>
                  <a:txBody>
                    <a:bodyPr/>
                    <a:lstStyle/>
                    <a:p>
                      <a:pPr algn="ctr"/>
                      <a:r>
                        <a:rPr lang="en-US" dirty="0"/>
                        <a:t>2</a:t>
                      </a:r>
                    </a:p>
                  </a:txBody>
                  <a:tcPr/>
                </a:tc>
                <a:tc>
                  <a:txBody>
                    <a:bodyPr/>
                    <a:lstStyle/>
                    <a:p>
                      <a:pPr algn="ctr"/>
                      <a:r>
                        <a:rPr lang="en-US" dirty="0"/>
                        <a:t>2</a:t>
                      </a:r>
                    </a:p>
                  </a:txBody>
                  <a:tcPr/>
                </a:tc>
                <a:extLst>
                  <a:ext uri="{0D108BD9-81ED-4DB2-BD59-A6C34878D82A}">
                    <a16:rowId xmlns:a16="http://schemas.microsoft.com/office/drawing/2014/main" val="10002"/>
                  </a:ext>
                </a:extLst>
              </a:tr>
              <a:tr h="485356">
                <a:tc>
                  <a:txBody>
                    <a:bodyPr/>
                    <a:lstStyle/>
                    <a:p>
                      <a:pPr algn="ctr"/>
                      <a:r>
                        <a:rPr lang="en-US" dirty="0"/>
                        <a:t>2</a:t>
                      </a:r>
                    </a:p>
                  </a:txBody>
                  <a:tcPr/>
                </a:tc>
                <a:tc>
                  <a:txBody>
                    <a:bodyPr/>
                    <a:lstStyle/>
                    <a:p>
                      <a:pPr algn="ctr"/>
                      <a:r>
                        <a:rPr lang="en-US" dirty="0"/>
                        <a:t>0</a:t>
                      </a:r>
                    </a:p>
                  </a:txBody>
                  <a:tcPr/>
                </a:tc>
                <a:extLst>
                  <a:ext uri="{0D108BD9-81ED-4DB2-BD59-A6C34878D82A}">
                    <a16:rowId xmlns:a16="http://schemas.microsoft.com/office/drawing/2014/main" val="10003"/>
                  </a:ext>
                </a:extLst>
              </a:tr>
              <a:tr h="485356">
                <a:tc>
                  <a:txBody>
                    <a:bodyPr/>
                    <a:lstStyle/>
                    <a:p>
                      <a:pPr algn="ctr"/>
                      <a:r>
                        <a:rPr lang="en-US" dirty="0"/>
                        <a:t>2</a:t>
                      </a:r>
                    </a:p>
                  </a:txBody>
                  <a:tcPr/>
                </a:tc>
                <a:tc>
                  <a:txBody>
                    <a:bodyPr/>
                    <a:lstStyle/>
                    <a:p>
                      <a:pPr algn="ctr"/>
                      <a:r>
                        <a:rPr lang="en-US" dirty="0"/>
                        <a:t>0</a:t>
                      </a:r>
                    </a:p>
                  </a:txBody>
                  <a:tcPr/>
                </a:tc>
                <a:extLst>
                  <a:ext uri="{0D108BD9-81ED-4DB2-BD59-A6C34878D82A}">
                    <a16:rowId xmlns:a16="http://schemas.microsoft.com/office/drawing/2014/main" val="10004"/>
                  </a:ext>
                </a:extLst>
              </a:tr>
              <a:tr h="485356">
                <a:tc>
                  <a:txBody>
                    <a:bodyPr/>
                    <a:lstStyle/>
                    <a:p>
                      <a:pPr algn="ctr"/>
                      <a:r>
                        <a:rPr lang="en-US" dirty="0"/>
                        <a:t>2</a:t>
                      </a:r>
                    </a:p>
                  </a:txBody>
                  <a:tcPr/>
                </a:tc>
                <a:tc>
                  <a:txBody>
                    <a:bodyPr/>
                    <a:lstStyle/>
                    <a:p>
                      <a:pPr algn="ctr"/>
                      <a:r>
                        <a:rPr lang="en-US" dirty="0"/>
                        <a:t>0</a:t>
                      </a:r>
                    </a:p>
                  </a:txBody>
                  <a:tcPr/>
                </a:tc>
                <a:extLst>
                  <a:ext uri="{0D108BD9-81ED-4DB2-BD59-A6C34878D82A}">
                    <a16:rowId xmlns:a16="http://schemas.microsoft.com/office/drawing/2014/main" val="10005"/>
                  </a:ext>
                </a:extLst>
              </a:tr>
              <a:tr h="485356">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6"/>
                  </a:ext>
                </a:extLst>
              </a:tr>
              <a:tr h="485356">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7"/>
                  </a:ext>
                </a:extLst>
              </a:tr>
              <a:tr h="485356">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8"/>
                  </a:ext>
                </a:extLst>
              </a:tr>
              <a:tr h="485356">
                <a:tc>
                  <a:txBody>
                    <a:bodyPr/>
                    <a:lstStyle/>
                    <a:p>
                      <a:pPr algn="ctr"/>
                      <a:r>
                        <a:rPr lang="en-US" dirty="0"/>
                        <a:t>1</a:t>
                      </a:r>
                    </a:p>
                  </a:txBody>
                  <a:tcPr/>
                </a:tc>
                <a:tc>
                  <a:txBody>
                    <a:bodyPr/>
                    <a:lstStyle/>
                    <a:p>
                      <a:r>
                        <a:rPr lang="en-US" sz="1600" dirty="0"/>
                        <a:t>College Dual Enrollment</a:t>
                      </a:r>
                    </a:p>
                  </a:txBody>
                  <a:tcPr/>
                </a:tc>
                <a:extLst>
                  <a:ext uri="{0D108BD9-81ED-4DB2-BD59-A6C34878D82A}">
                    <a16:rowId xmlns:a16="http://schemas.microsoft.com/office/drawing/2014/main" val="10009"/>
                  </a:ext>
                </a:extLst>
              </a:tr>
              <a:tr h="361424">
                <a:tc>
                  <a:txBody>
                    <a:bodyPr/>
                    <a:lstStyle/>
                    <a:p>
                      <a:pPr algn="ctr"/>
                      <a:r>
                        <a:rPr lang="en-US" dirty="0"/>
                        <a:t>1</a:t>
                      </a:r>
                    </a:p>
                  </a:txBody>
                  <a:tcPr/>
                </a:tc>
                <a:tc>
                  <a:txBody>
                    <a:bodyPr/>
                    <a:lstStyle/>
                    <a:p>
                      <a:r>
                        <a:rPr lang="en-US" sz="1600" dirty="0"/>
                        <a:t>College Dual</a:t>
                      </a:r>
                      <a:r>
                        <a:rPr lang="en-US" sz="1600" baseline="0" dirty="0"/>
                        <a:t> Enrollment</a:t>
                      </a:r>
                      <a:endParaRPr lang="en-US" sz="160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38779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EE190-899A-46D2-989D-C4BC6A46F946}"/>
              </a:ext>
            </a:extLst>
          </p:cNvPr>
          <p:cNvSpPr>
            <a:spLocks noGrp="1"/>
          </p:cNvSpPr>
          <p:nvPr>
            <p:ph type="title"/>
          </p:nvPr>
        </p:nvSpPr>
        <p:spPr>
          <a:xfrm>
            <a:off x="1167492" y="136526"/>
            <a:ext cx="9779183" cy="936900"/>
          </a:xfrm>
        </p:spPr>
        <p:txBody>
          <a:bodyPr anchor="b">
            <a:normAutofit/>
          </a:bodyPr>
          <a:lstStyle/>
          <a:p>
            <a:r>
              <a:rPr lang="en-US" dirty="0"/>
              <a:t>Description of Project</a:t>
            </a:r>
          </a:p>
        </p:txBody>
      </p:sp>
      <p:sp>
        <p:nvSpPr>
          <p:cNvPr id="3" name="Subtitle 2">
            <a:extLst>
              <a:ext uri="{FF2B5EF4-FFF2-40B4-BE49-F238E27FC236}">
                <a16:creationId xmlns:a16="http://schemas.microsoft.com/office/drawing/2014/main" id="{26BC9DE8-A5CC-4BE1-0DE5-CB15D01A7919}"/>
              </a:ext>
            </a:extLst>
          </p:cNvPr>
          <p:cNvSpPr>
            <a:spLocks noGrp="1"/>
          </p:cNvSpPr>
          <p:nvPr>
            <p:ph idx="1"/>
          </p:nvPr>
        </p:nvSpPr>
        <p:spPr>
          <a:xfrm>
            <a:off x="218661" y="1073426"/>
            <a:ext cx="11767930" cy="5648048"/>
          </a:xfrm>
        </p:spPr>
        <p:txBody>
          <a:bodyPr>
            <a:normAutofit fontScale="92500" lnSpcReduction="20000"/>
          </a:bodyPr>
          <a:lstStyle/>
          <a:p>
            <a:pPr marL="457200" indent="-457200" algn="just">
              <a:buFont typeface="Arial" panose="020B0604020202020204" pitchFamily="34" charset="0"/>
              <a:buChar char="•"/>
            </a:pPr>
            <a:r>
              <a:rPr lang="en-US" dirty="0"/>
              <a:t>All Juniors received these four classroom guidance lessons. If a student was absent, their first block teacher would send them to the counseling department their next present day, directly after morning announcements to receive materials they missed with an update on the lesson. Once a small group convened, I would meet with them in the counseling lobby.</a:t>
            </a:r>
          </a:p>
          <a:p>
            <a:pPr marL="457200" indent="-457200" algn="just">
              <a:buFont typeface="Arial" panose="020B0604020202020204" pitchFamily="34" charset="0"/>
              <a:buChar char="•"/>
            </a:pPr>
            <a:r>
              <a:rPr lang="en-US" dirty="0"/>
              <a:t>The only criteria for these lessons were that students had to be at an academic standing as a Junior.</a:t>
            </a:r>
          </a:p>
          <a:p>
            <a:pPr marL="457200" indent="-457200" algn="just">
              <a:buFont typeface="Arial" panose="020B0604020202020204" pitchFamily="34" charset="0"/>
              <a:buChar char="•"/>
            </a:pPr>
            <a:r>
              <a:rPr lang="en-US" dirty="0"/>
              <a:t>Upon reviewing the school schedules, it was decided that these lessons could be scheduled in March, the week before Spring Break. Junior US and World History classes were taking SOL’s the week prior, so this allowed them the opportunity to break from their normal schedule and focus on another important topic.</a:t>
            </a:r>
          </a:p>
          <a:p>
            <a:pPr marL="457200" indent="-457200" algn="just">
              <a:buFont typeface="Arial" panose="020B0604020202020204" pitchFamily="34" charset="0"/>
              <a:buChar char="•"/>
            </a:pPr>
            <a:r>
              <a:rPr lang="en-US" dirty="0"/>
              <a:t>All students attended each session regardless of whether they already had a postgraduate plan in place to allow the opportunity of learning all options available to them.</a:t>
            </a:r>
          </a:p>
          <a:p>
            <a:pPr marL="457200" indent="-457200" algn="just">
              <a:buFont typeface="Arial" panose="020B0604020202020204" pitchFamily="34" charset="0"/>
              <a:buChar char="•"/>
            </a:pPr>
            <a:r>
              <a:rPr lang="en-US" dirty="0"/>
              <a:t>Lesson plans were utilized to guide each session</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77975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9DC09-C688-86B5-D52A-525A086462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BFC5A-EFF5-3B4A-A94F-2F4E1AA7C418}"/>
              </a:ext>
            </a:extLst>
          </p:cNvPr>
          <p:cNvSpPr>
            <a:spLocks noGrp="1"/>
          </p:cNvSpPr>
          <p:nvPr>
            <p:ph type="title"/>
          </p:nvPr>
        </p:nvSpPr>
        <p:spPr>
          <a:xfrm>
            <a:off x="1167492" y="136526"/>
            <a:ext cx="9779183" cy="936900"/>
          </a:xfrm>
        </p:spPr>
        <p:txBody>
          <a:bodyPr anchor="b">
            <a:normAutofit/>
          </a:bodyPr>
          <a:lstStyle/>
          <a:p>
            <a:r>
              <a:rPr lang="en-US" dirty="0"/>
              <a:t>Description of Project</a:t>
            </a:r>
          </a:p>
        </p:txBody>
      </p:sp>
      <p:sp>
        <p:nvSpPr>
          <p:cNvPr id="3" name="Subtitle 2">
            <a:extLst>
              <a:ext uri="{FF2B5EF4-FFF2-40B4-BE49-F238E27FC236}">
                <a16:creationId xmlns:a16="http://schemas.microsoft.com/office/drawing/2014/main" id="{F6E00F0F-5EE8-8415-DE0C-4F03444CA8DE}"/>
              </a:ext>
            </a:extLst>
          </p:cNvPr>
          <p:cNvSpPr>
            <a:spLocks noGrp="1"/>
          </p:cNvSpPr>
          <p:nvPr>
            <p:ph idx="1"/>
          </p:nvPr>
        </p:nvSpPr>
        <p:spPr>
          <a:xfrm>
            <a:off x="218661" y="1073426"/>
            <a:ext cx="11767930" cy="5648048"/>
          </a:xfrm>
        </p:spPr>
        <p:txBody>
          <a:bodyPr>
            <a:normAutofit lnSpcReduction="10000"/>
          </a:bodyPr>
          <a:lstStyle/>
          <a:p>
            <a:pPr marL="457200" indent="-457200" algn="just">
              <a:buFont typeface="Arial" panose="020B0604020202020204" pitchFamily="34" charset="0"/>
              <a:buChar char="•"/>
            </a:pPr>
            <a:r>
              <a:rPr lang="en-US" dirty="0"/>
              <a:t>Classroom Guidance Lesson 1: Your Counselors, Attendance and  Resumes</a:t>
            </a:r>
          </a:p>
          <a:p>
            <a:pPr marL="457200" indent="-457200" algn="just">
              <a:buFont typeface="Arial" panose="020B0604020202020204" pitchFamily="34" charset="0"/>
              <a:buChar char="•"/>
            </a:pPr>
            <a:r>
              <a:rPr lang="en-US" dirty="0"/>
              <a:t>This session described the roles of the school counselors: advocate for students, ensure students take courses that are aligned with their career and post secondary pathways, participate in academic intervention meetings, consult with parents/teachers/administrators/ social workers/students, provide  information and resources to parents on a variety of issues.</a:t>
            </a:r>
          </a:p>
          <a:p>
            <a:pPr marL="457200" indent="-457200" algn="just">
              <a:buFont typeface="Arial" panose="020B0604020202020204" pitchFamily="34" charset="0"/>
              <a:buChar char="•"/>
            </a:pPr>
            <a:r>
              <a:rPr lang="en-US" dirty="0"/>
              <a:t>Attendance is directly correlated to student success and graduation rates. Regular attendance has a strong bearing on your GPA, which colleges consider. Skipping class decreases learning that affects your life plans.</a:t>
            </a:r>
          </a:p>
          <a:p>
            <a:pPr marL="457200" indent="-457200" algn="just">
              <a:buFont typeface="Arial" panose="020B0604020202020204" pitchFamily="34" charset="0"/>
              <a:buChar char="•"/>
            </a:pPr>
            <a:r>
              <a:rPr lang="en-US" dirty="0"/>
              <a:t>Start resume building now! Include volunteer work, babysitting, pet sitting or church work.</a:t>
            </a:r>
          </a:p>
        </p:txBody>
      </p:sp>
    </p:spTree>
    <p:extLst>
      <p:ext uri="{BB962C8B-B14F-4D97-AF65-F5344CB8AC3E}">
        <p14:creationId xmlns:p14="http://schemas.microsoft.com/office/powerpoint/2010/main" val="4175628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8A400-986E-CAC3-418F-40F2BF6A7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E747D-BC40-0D8D-6BA1-0760E11F5D41}"/>
              </a:ext>
            </a:extLst>
          </p:cNvPr>
          <p:cNvSpPr>
            <a:spLocks noGrp="1"/>
          </p:cNvSpPr>
          <p:nvPr>
            <p:ph type="title"/>
          </p:nvPr>
        </p:nvSpPr>
        <p:spPr>
          <a:xfrm>
            <a:off x="1167492" y="136526"/>
            <a:ext cx="9779183" cy="936900"/>
          </a:xfrm>
        </p:spPr>
        <p:txBody>
          <a:bodyPr anchor="b">
            <a:normAutofit/>
          </a:bodyPr>
          <a:lstStyle/>
          <a:p>
            <a:r>
              <a:rPr lang="en-US" dirty="0"/>
              <a:t>Description of Project</a:t>
            </a:r>
          </a:p>
        </p:txBody>
      </p:sp>
      <p:sp>
        <p:nvSpPr>
          <p:cNvPr id="3" name="Subtitle 2">
            <a:extLst>
              <a:ext uri="{FF2B5EF4-FFF2-40B4-BE49-F238E27FC236}">
                <a16:creationId xmlns:a16="http://schemas.microsoft.com/office/drawing/2014/main" id="{EF09A9B9-CBB6-925E-3630-32EAAE48483B}"/>
              </a:ext>
            </a:extLst>
          </p:cNvPr>
          <p:cNvSpPr>
            <a:spLocks noGrp="1"/>
          </p:cNvSpPr>
          <p:nvPr>
            <p:ph idx="1"/>
          </p:nvPr>
        </p:nvSpPr>
        <p:spPr>
          <a:xfrm>
            <a:off x="218661" y="1073426"/>
            <a:ext cx="11767930" cy="5648048"/>
          </a:xfrm>
        </p:spPr>
        <p:txBody>
          <a:bodyPr>
            <a:normAutofit/>
          </a:bodyPr>
          <a:lstStyle/>
          <a:p>
            <a:pPr marL="457200" indent="-457200" algn="just">
              <a:buFont typeface="Arial" panose="020B0604020202020204" pitchFamily="34" charset="0"/>
              <a:buChar char="•"/>
            </a:pPr>
            <a:r>
              <a:rPr lang="en-US" dirty="0"/>
              <a:t>Classroom Guidance Lesson 2: Diploma Types and SAT vs. ACT</a:t>
            </a:r>
          </a:p>
          <a:p>
            <a:pPr marL="457200" indent="-457200" algn="just">
              <a:buFont typeface="Arial" panose="020B0604020202020204" pitchFamily="34" charset="0"/>
              <a:buChar char="•"/>
            </a:pPr>
            <a:r>
              <a:rPr lang="en-US" dirty="0"/>
              <a:t>Standard Diploma-3 Science, 3 History, 3 Math, 4 English, 4 Electives, 2 Health &amp; PE (CPR), 1 Economics &amp; Personal Finance, 2 Fine Art/ Career &amp; Tech or World Language (5 SOL’s)</a:t>
            </a:r>
          </a:p>
          <a:p>
            <a:pPr marL="457200" indent="-457200" algn="just">
              <a:buFont typeface="Arial" panose="020B0604020202020204" pitchFamily="34" charset="0"/>
              <a:buChar char="•"/>
            </a:pPr>
            <a:r>
              <a:rPr lang="en-US" dirty="0"/>
              <a:t>Advance Studies Diploma-4 Science, 4 History, 4 Math, 4 English, 3 Electives, 2 Health &amp; PE (CPR), 1 Economics &amp; Personal Finance, 1 Fine Art/ Career &amp; Tech and 3 World Language (5 SOL’s)</a:t>
            </a:r>
          </a:p>
          <a:p>
            <a:r>
              <a:rPr lang="en-US" dirty="0"/>
              <a:t>SAT                                                            ACT</a:t>
            </a:r>
          </a:p>
          <a:p>
            <a:r>
              <a:rPr lang="en-US" dirty="0"/>
              <a:t>Achievement Test                                      Aptitude Test</a:t>
            </a:r>
          </a:p>
          <a:p>
            <a:r>
              <a:rPr lang="en-US" dirty="0"/>
              <a:t>Math, English Science, Writing                  Writing is optional</a:t>
            </a:r>
          </a:p>
          <a:p>
            <a:r>
              <a:rPr lang="en-US" dirty="0"/>
              <a:t>National percentage                                  Science Heavy</a:t>
            </a:r>
          </a:p>
          <a:p>
            <a:r>
              <a:rPr lang="en-US" dirty="0"/>
              <a:t>PSAT for practice</a:t>
            </a:r>
          </a:p>
        </p:txBody>
      </p:sp>
    </p:spTree>
    <p:extLst>
      <p:ext uri="{BB962C8B-B14F-4D97-AF65-F5344CB8AC3E}">
        <p14:creationId xmlns:p14="http://schemas.microsoft.com/office/powerpoint/2010/main" val="4283432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33BE3-E447-8353-F134-EB9FD3B66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CBEAB-538D-B169-0AC0-FBCF37DE0413}"/>
              </a:ext>
            </a:extLst>
          </p:cNvPr>
          <p:cNvSpPr>
            <a:spLocks noGrp="1"/>
          </p:cNvSpPr>
          <p:nvPr>
            <p:ph type="title"/>
          </p:nvPr>
        </p:nvSpPr>
        <p:spPr>
          <a:xfrm>
            <a:off x="1167492" y="136526"/>
            <a:ext cx="9779183" cy="936900"/>
          </a:xfrm>
        </p:spPr>
        <p:txBody>
          <a:bodyPr anchor="b">
            <a:normAutofit/>
          </a:bodyPr>
          <a:lstStyle/>
          <a:p>
            <a:r>
              <a:rPr lang="en-US" dirty="0"/>
              <a:t>Description of Project</a:t>
            </a:r>
          </a:p>
        </p:txBody>
      </p:sp>
      <p:sp>
        <p:nvSpPr>
          <p:cNvPr id="3" name="Subtitle 2">
            <a:extLst>
              <a:ext uri="{FF2B5EF4-FFF2-40B4-BE49-F238E27FC236}">
                <a16:creationId xmlns:a16="http://schemas.microsoft.com/office/drawing/2014/main" id="{3AA04067-F613-324E-F069-132DA358CB60}"/>
              </a:ext>
            </a:extLst>
          </p:cNvPr>
          <p:cNvSpPr>
            <a:spLocks noGrp="1"/>
          </p:cNvSpPr>
          <p:nvPr>
            <p:ph idx="1"/>
          </p:nvPr>
        </p:nvSpPr>
        <p:spPr>
          <a:xfrm>
            <a:off x="218661" y="1073426"/>
            <a:ext cx="11767930" cy="5648048"/>
          </a:xfrm>
        </p:spPr>
        <p:txBody>
          <a:bodyPr>
            <a:normAutofit fontScale="92500" lnSpcReduction="20000"/>
          </a:bodyPr>
          <a:lstStyle/>
          <a:p>
            <a:pPr marL="457200" indent="-457200" algn="just">
              <a:buFont typeface="Arial" panose="020B0604020202020204" pitchFamily="34" charset="0"/>
              <a:buChar char="•"/>
            </a:pPr>
            <a:r>
              <a:rPr lang="en-US" dirty="0"/>
              <a:t>Classroom Guidance Lesson 3: Post Graduate Options and Career Readiness</a:t>
            </a:r>
          </a:p>
          <a:p>
            <a:pPr marL="457200" indent="-457200" algn="just">
              <a:buFont typeface="Arial" panose="020B0604020202020204" pitchFamily="34" charset="0"/>
              <a:buChar char="•"/>
            </a:pPr>
            <a:r>
              <a:rPr lang="en-US" dirty="0"/>
              <a:t>College-reviewed and passed out the following: senior year college prep checklist broken down into months entailing what should be completed each month to stay on track, college application types (early decision, early action, early decision II, rolling admission and regular admission), SAT testing and registration deadlines, transcript release forms and brag sheets where that students can fill out to assist counselors in writing college recommendations. </a:t>
            </a:r>
          </a:p>
          <a:p>
            <a:pPr marL="457200" indent="-457200" algn="just">
              <a:buFont typeface="Arial" panose="020B0604020202020204" pitchFamily="34" charset="0"/>
              <a:buChar char="•"/>
            </a:pPr>
            <a:r>
              <a:rPr lang="en-US" dirty="0"/>
              <a:t> Technical and vocational trade schools- explained these are work based learning schools.</a:t>
            </a:r>
          </a:p>
          <a:p>
            <a:pPr marL="457200" indent="-457200" algn="just">
              <a:buFont typeface="Arial" panose="020B0604020202020204" pitchFamily="34" charset="0"/>
              <a:buChar char="•"/>
            </a:pPr>
            <a:r>
              <a:rPr lang="en-US" dirty="0"/>
              <a:t>Military-Reviewed each militia branch. ASVAB testing date provided. </a:t>
            </a:r>
          </a:p>
          <a:p>
            <a:pPr marL="457200" indent="-457200" algn="just">
              <a:buFont typeface="Arial" panose="020B0604020202020204" pitchFamily="34" charset="0"/>
              <a:buChar char="•"/>
            </a:pPr>
            <a:r>
              <a:rPr lang="en-US" dirty="0"/>
              <a:t>Employment-Resume assistance, interviewing skills and job searching with Ms. Johnson.</a:t>
            </a:r>
          </a:p>
          <a:p>
            <a:pPr marL="457200" indent="-457200" algn="just">
              <a:buFont typeface="Arial" panose="020B0604020202020204" pitchFamily="34" charset="0"/>
              <a:buChar char="•"/>
            </a:pPr>
            <a:r>
              <a:rPr lang="en-US" dirty="0"/>
              <a:t>Career Readiness-Ms. Johnson, Career Readiness paraprofessional, presented on externships, internships, mentorships, school-based enterprise, job shadowing, entrepreneurship and apprenticeship that can take place during the school year.  </a:t>
            </a:r>
          </a:p>
        </p:txBody>
      </p:sp>
    </p:spTree>
    <p:extLst>
      <p:ext uri="{BB962C8B-B14F-4D97-AF65-F5344CB8AC3E}">
        <p14:creationId xmlns:p14="http://schemas.microsoft.com/office/powerpoint/2010/main" val="40037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E6189-CF63-88F1-186A-42233364D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61C99A-F4D8-5AA6-3C6D-5E1D371BD3FA}"/>
              </a:ext>
            </a:extLst>
          </p:cNvPr>
          <p:cNvSpPr>
            <a:spLocks noGrp="1"/>
          </p:cNvSpPr>
          <p:nvPr>
            <p:ph type="title"/>
          </p:nvPr>
        </p:nvSpPr>
        <p:spPr>
          <a:xfrm>
            <a:off x="1167492" y="136526"/>
            <a:ext cx="9779183" cy="936900"/>
          </a:xfrm>
        </p:spPr>
        <p:txBody>
          <a:bodyPr anchor="b">
            <a:normAutofit/>
          </a:bodyPr>
          <a:lstStyle/>
          <a:p>
            <a:r>
              <a:rPr lang="en-US" dirty="0"/>
              <a:t>Description of Project</a:t>
            </a:r>
          </a:p>
        </p:txBody>
      </p:sp>
      <p:sp>
        <p:nvSpPr>
          <p:cNvPr id="3" name="Subtitle 2">
            <a:extLst>
              <a:ext uri="{FF2B5EF4-FFF2-40B4-BE49-F238E27FC236}">
                <a16:creationId xmlns:a16="http://schemas.microsoft.com/office/drawing/2014/main" id="{E7D81F58-B0F0-5D0D-EBBA-7ED931F969FF}"/>
              </a:ext>
            </a:extLst>
          </p:cNvPr>
          <p:cNvSpPr>
            <a:spLocks noGrp="1"/>
          </p:cNvSpPr>
          <p:nvPr>
            <p:ph idx="1"/>
          </p:nvPr>
        </p:nvSpPr>
        <p:spPr>
          <a:xfrm>
            <a:off x="218661" y="1073426"/>
            <a:ext cx="11767930" cy="5648048"/>
          </a:xfrm>
        </p:spPr>
        <p:txBody>
          <a:bodyPr>
            <a:normAutofit/>
          </a:bodyPr>
          <a:lstStyle/>
          <a:p>
            <a:pPr marL="457200" indent="-457200" algn="just">
              <a:buFont typeface="Arial" panose="020B0604020202020204" pitchFamily="34" charset="0"/>
              <a:buChar char="•"/>
            </a:pPr>
            <a:r>
              <a:rPr lang="en-US" dirty="0"/>
              <a:t>Classroom Guidance Lesson 4: Xello and College</a:t>
            </a:r>
          </a:p>
          <a:p>
            <a:pPr marL="457200" indent="-457200" algn="just">
              <a:buFont typeface="Arial" panose="020B0604020202020204" pitchFamily="34" charset="0"/>
              <a:buChar char="•"/>
            </a:pPr>
            <a:r>
              <a:rPr lang="en-US" dirty="0"/>
              <a:t>Xello replaced Naviance for a complete college application process. Xello allows students to choose their areas of interest that align with their strengths and abilities, they can research careers and employment, and can also research colleges they are interested in. If they are going to college, they can apply through this application which will take them through a step-by-step process. Counselors can pull up the student's profile and assist them when needed and complete letters of reference on their behalf. Xello keeps an updated portfolio for each student, so they are aware of updates and next steps within the application process such as applying for scholarships and FAFSA. </a:t>
            </a:r>
          </a:p>
          <a:p>
            <a:pPr marL="457200" indent="-457200" algn="just">
              <a:buFont typeface="Arial" panose="020B0604020202020204" pitchFamily="34" charset="0"/>
              <a:buChar char="•"/>
            </a:pPr>
            <a:r>
              <a:rPr lang="en-US" dirty="0"/>
              <a:t>Students were asked to login to their accounts and follow along, so they are aware of where to locate which options they require. </a:t>
            </a:r>
          </a:p>
        </p:txBody>
      </p:sp>
    </p:spTree>
    <p:extLst>
      <p:ext uri="{BB962C8B-B14F-4D97-AF65-F5344CB8AC3E}">
        <p14:creationId xmlns:p14="http://schemas.microsoft.com/office/powerpoint/2010/main" val="1622854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F5EE67-DE83-C00F-F31C-58A2B46234DB}"/>
              </a:ext>
            </a:extLst>
          </p:cNvPr>
          <p:cNvSpPr>
            <a:spLocks noGrp="1"/>
          </p:cNvSpPr>
          <p:nvPr>
            <p:ph type="title"/>
          </p:nvPr>
        </p:nvSpPr>
        <p:spPr>
          <a:xfrm>
            <a:off x="1167492" y="45086"/>
            <a:ext cx="9779183" cy="1107854"/>
          </a:xfrm>
        </p:spPr>
        <p:txBody>
          <a:bodyPr/>
          <a:lstStyle/>
          <a:p>
            <a:r>
              <a:rPr lang="en-US" dirty="0"/>
              <a:t>AIA Specialty Standards and Rationales</a:t>
            </a:r>
          </a:p>
        </p:txBody>
      </p:sp>
      <p:sp>
        <p:nvSpPr>
          <p:cNvPr id="3" name="Content Placeholder 2">
            <a:extLst>
              <a:ext uri="{FF2B5EF4-FFF2-40B4-BE49-F238E27FC236}">
                <a16:creationId xmlns:a16="http://schemas.microsoft.com/office/drawing/2014/main" id="{DAF7743C-9A64-6DD7-26EC-7870E2484D2F}"/>
              </a:ext>
            </a:extLst>
          </p:cNvPr>
          <p:cNvSpPr>
            <a:spLocks noGrp="1"/>
          </p:cNvSpPr>
          <p:nvPr>
            <p:ph idx="14"/>
          </p:nvPr>
        </p:nvSpPr>
        <p:spPr>
          <a:xfrm>
            <a:off x="1166813" y="2318657"/>
            <a:ext cx="9780587" cy="4494257"/>
          </a:xfrm>
        </p:spPr>
        <p:txBody>
          <a:bodyPr>
            <a:normAutofit/>
          </a:bodyPr>
          <a:lstStyle/>
          <a:p>
            <a:pPr marL="914400" lvl="1" indent="-457200" algn="just"/>
            <a:r>
              <a:rPr lang="en-US" sz="1800" i="1" dirty="0">
                <a:effectLst/>
                <a:latin typeface="+mj-lt"/>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FOUNDATIONS: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Aligning the school counseling program with key roles according to the ASCA National Model to assist students with post graduate planning to successfully transition students from school to the world of work.</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COUNSELING PREVENTION &amp; INTERVENTION: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Provides diverse group counseling classroom lessons conducive to student learning of postgraduate options.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DIVERSITY &amp; ADVOCACY: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Applies multicultural competence within classroom guidance lessons.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ASSESSMENT: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Identified the need for this classroom guidance lesson to support students career development. I will also identify and make myself available to students who require additional support outside of the lessons.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COLLABORATION &amp; CONSULTATION: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Closely consults and receives site supervision for these lessons to improve skills, techniques and counseling skills.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gn="just"/>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LEADERSHIP: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Follows the ASCA National Model and provides information to parents/guardians.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gn="just">
              <a:buNone/>
            </a:pPr>
            <a:endParaRPr lang="en-US" sz="2800" dirty="0"/>
          </a:p>
        </p:txBody>
      </p:sp>
    </p:spTree>
    <p:extLst>
      <p:ext uri="{BB962C8B-B14F-4D97-AF65-F5344CB8AC3E}">
        <p14:creationId xmlns:p14="http://schemas.microsoft.com/office/powerpoint/2010/main" val="2529338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7FF06-9D3D-BFB5-F91C-56B901C4424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D70548-7B7A-4AC2-C084-E79B652DAA12}"/>
              </a:ext>
            </a:extLst>
          </p:cNvPr>
          <p:cNvSpPr>
            <a:spLocks noGrp="1"/>
          </p:cNvSpPr>
          <p:nvPr>
            <p:ph type="title"/>
          </p:nvPr>
        </p:nvSpPr>
        <p:spPr>
          <a:xfrm>
            <a:off x="1167492" y="45086"/>
            <a:ext cx="9779183" cy="1107854"/>
          </a:xfrm>
        </p:spPr>
        <p:txBody>
          <a:bodyPr/>
          <a:lstStyle/>
          <a:p>
            <a:r>
              <a:rPr lang="en-US" sz="4000" dirty="0"/>
              <a:t>ASCA Mindsets &amp; Behaviors and Rationales</a:t>
            </a:r>
          </a:p>
        </p:txBody>
      </p:sp>
      <p:sp>
        <p:nvSpPr>
          <p:cNvPr id="3" name="Content Placeholder 2">
            <a:extLst>
              <a:ext uri="{FF2B5EF4-FFF2-40B4-BE49-F238E27FC236}">
                <a16:creationId xmlns:a16="http://schemas.microsoft.com/office/drawing/2014/main" id="{88661444-E5CE-F02C-8D87-95B2785B3BE8}"/>
              </a:ext>
            </a:extLst>
          </p:cNvPr>
          <p:cNvSpPr>
            <a:spLocks noGrp="1"/>
          </p:cNvSpPr>
          <p:nvPr>
            <p:ph idx="14"/>
          </p:nvPr>
        </p:nvSpPr>
        <p:spPr>
          <a:xfrm>
            <a:off x="1166813" y="2318657"/>
            <a:ext cx="9780587" cy="4494257"/>
          </a:xfrm>
        </p:spPr>
        <p:txBody>
          <a:bodyPr>
            <a:normAutofit fontScale="77500" lnSpcReduction="20000"/>
          </a:bodyPr>
          <a:lstStyle/>
          <a:p>
            <a:pPr marL="914400" marR="0"/>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914400" algn="just"/>
            <a:r>
              <a:rPr lang="en-US" sz="2100" dirty="0">
                <a:effectLst/>
                <a:latin typeface="+mj-lt"/>
                <a:ea typeface="Calibri" panose="020F0502020204030204" pitchFamily="34" charset="0"/>
                <a:cs typeface="Times New Roman" panose="02020603050405020304" pitchFamily="18" charset="0"/>
              </a:rPr>
              <a:t>M.6 Understanding that postsecondary education and lifelong learning are necessary for long-term success. </a:t>
            </a:r>
            <a:r>
              <a:rPr lang="en-US" sz="2100" dirty="0">
                <a:latin typeface="+mj-lt"/>
                <a:ea typeface="Calibri" panose="020F0502020204030204" pitchFamily="34" charset="0"/>
                <a:cs typeface="Times New Roman" panose="02020603050405020304" pitchFamily="18" charset="0"/>
              </a:rPr>
              <a:t>Learning a particular skill set or becoming an expert within a field yields higher earnings, employment security and the ability to support yourself as an adult.</a:t>
            </a:r>
            <a:endParaRPr lang="en-US" sz="2100" dirty="0">
              <a:effectLst/>
              <a:latin typeface="+mj-lt"/>
              <a:ea typeface="Calibri" panose="020F0502020204030204" pitchFamily="34" charset="0"/>
              <a:cs typeface="Times New Roman" panose="02020603050405020304" pitchFamily="18" charset="0"/>
            </a:endParaRPr>
          </a:p>
          <a:p>
            <a:pPr marL="914400" marR="0" algn="just"/>
            <a:r>
              <a:rPr lang="en-US" sz="2100" dirty="0">
                <a:effectLst/>
                <a:latin typeface="+mj-lt"/>
                <a:ea typeface="Calibri" panose="020F0502020204030204" pitchFamily="34" charset="0"/>
                <a:cs typeface="Times New Roman" panose="02020603050405020304" pitchFamily="18" charset="0"/>
              </a:rPr>
              <a:t>B-LS 4 Self-motivation and self- direction for learning. Provide students information for future planning that will allow them to become motivated to explore their life goals.</a:t>
            </a:r>
          </a:p>
          <a:p>
            <a:pPr marL="914400" marR="0" algn="just"/>
            <a:r>
              <a:rPr lang="en-US" sz="2100" dirty="0">
                <a:effectLst/>
                <a:latin typeface="+mj-lt"/>
                <a:ea typeface="Calibri" panose="020F0502020204030204" pitchFamily="34" charset="0"/>
                <a:cs typeface="Times New Roman" panose="02020603050405020304" pitchFamily="18" charset="0"/>
              </a:rPr>
              <a:t>B-LS 7 Long- and short-term academic, career and social/emotional goals. Working on short-term goals while in high school enables students to reach their long-term career goal.</a:t>
            </a:r>
          </a:p>
          <a:p>
            <a:pPr marL="914400" marR="0" algn="just"/>
            <a:r>
              <a:rPr lang="en-US" sz="2100" dirty="0">
                <a:effectLst/>
                <a:latin typeface="+mj-lt"/>
                <a:ea typeface="Calibri" panose="020F0502020204030204" pitchFamily="34" charset="0"/>
                <a:cs typeface="Times New Roman" panose="02020603050405020304" pitchFamily="18" charset="0"/>
              </a:rPr>
              <a:t>B-SMS 4 Delayed gratification for long-term rewards. Students need to be aware that reaching long-term career goals may take time</a:t>
            </a:r>
            <a:r>
              <a:rPr lang="en-US" sz="2100" dirty="0">
                <a:latin typeface="+mj-lt"/>
                <a:ea typeface="Calibri" panose="020F0502020204030204" pitchFamily="34" charset="0"/>
                <a:cs typeface="Times New Roman" panose="02020603050405020304" pitchFamily="18" charset="0"/>
              </a:rPr>
              <a:t>, hard work towards this goal must persist.</a:t>
            </a:r>
            <a:endParaRPr lang="en-US" sz="2100" dirty="0">
              <a:effectLst/>
              <a:latin typeface="+mj-lt"/>
              <a:ea typeface="Calibri" panose="020F0502020204030204" pitchFamily="34" charset="0"/>
              <a:cs typeface="Times New Roman" panose="02020603050405020304" pitchFamily="18" charset="0"/>
            </a:endParaRPr>
          </a:p>
          <a:p>
            <a:pPr marL="914400" marR="0" algn="just"/>
            <a:r>
              <a:rPr lang="en-US" sz="2100" dirty="0">
                <a:effectLst/>
                <a:latin typeface="+mj-lt"/>
                <a:ea typeface="Calibri" panose="020F0502020204030204" pitchFamily="34" charset="0"/>
                <a:cs typeface="Times New Roman" panose="02020603050405020304" pitchFamily="18" charset="0"/>
              </a:rPr>
              <a:t>B-SMS 5 Perseverance to achieve long- and short-term goals. Students are in the midst of becoming adults,</a:t>
            </a:r>
            <a:r>
              <a:rPr lang="en-US" sz="2100" dirty="0">
                <a:latin typeface="+mj-lt"/>
                <a:ea typeface="Calibri" panose="020F0502020204030204" pitchFamily="34" charset="0"/>
                <a:cs typeface="Times New Roman" panose="02020603050405020304" pitchFamily="18" charset="0"/>
              </a:rPr>
              <a:t> </a:t>
            </a:r>
            <a:r>
              <a:rPr lang="en-US" sz="2100" dirty="0">
                <a:effectLst/>
                <a:latin typeface="+mj-lt"/>
                <a:ea typeface="Calibri" panose="020F0502020204030204" pitchFamily="34" charset="0"/>
                <a:cs typeface="Times New Roman" panose="02020603050405020304" pitchFamily="18" charset="0"/>
              </a:rPr>
              <a:t>achieving goals takes determination and dedication.</a:t>
            </a:r>
          </a:p>
          <a:p>
            <a:pPr marL="914400" marR="0" algn="just"/>
            <a:r>
              <a:rPr lang="en-US" sz="2100" dirty="0">
                <a:effectLst/>
                <a:latin typeface="+mj-lt"/>
                <a:ea typeface="Calibri" panose="020F0502020204030204" pitchFamily="34" charset="0"/>
                <a:cs typeface="Times New Roman" panose="02020603050405020304" pitchFamily="18" charset="0"/>
              </a:rPr>
              <a:t>B-SMS 10 Ability to manage transitions and adapt to change. </a:t>
            </a:r>
            <a:r>
              <a:rPr lang="en-US" sz="2100" dirty="0">
                <a:latin typeface="+mj-lt"/>
                <a:ea typeface="Calibri" panose="020F0502020204030204" pitchFamily="34" charset="0"/>
                <a:cs typeface="Times New Roman" panose="02020603050405020304" pitchFamily="18" charset="0"/>
              </a:rPr>
              <a:t>The transition from high school to the work world is big, but manageable if  planned carefully.</a:t>
            </a:r>
            <a:endParaRPr lang="en-US" sz="2100" dirty="0">
              <a:effectLst/>
              <a:latin typeface="+mj-lt"/>
              <a:ea typeface="Calibri" panose="020F0502020204030204" pitchFamily="34" charset="0"/>
              <a:cs typeface="Times New Roman" panose="02020603050405020304" pitchFamily="18" charset="0"/>
            </a:endParaRPr>
          </a:p>
          <a:p>
            <a:pPr marL="914400" algn="just"/>
            <a:r>
              <a:rPr lang="en-US" sz="2100" dirty="0">
                <a:effectLst/>
                <a:latin typeface="+mj-lt"/>
                <a:ea typeface="Calibri" panose="020F0502020204030204" pitchFamily="34" charset="0"/>
                <a:cs typeface="Times New Roman" panose="02020603050405020304" pitchFamily="18" charset="0"/>
              </a:rPr>
              <a:t>B-SS 1 Effective oral and written communication skills and listening skills. Students must listen to adults attempting to assist them with postgraduate goals and take advantage of the information and resources available to them to become successful with transitioning.</a:t>
            </a:r>
          </a:p>
          <a:p>
            <a:pPr marL="630936" marR="0" indent="0">
              <a:buNone/>
            </a:pP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gn="just">
              <a:buNone/>
            </a:pPr>
            <a:r>
              <a:rPr lang="en-US" sz="1800" i="1" dirty="0">
                <a:effectLst/>
                <a:latin typeface="+mj-lt"/>
                <a:ea typeface="Calibri" panose="020F0502020204030204" pitchFamily="34" charset="0"/>
                <a:cs typeface="Times New Roman" panose="02020603050405020304" pitchFamily="18" charset="0"/>
              </a:rPr>
              <a:t> </a:t>
            </a:r>
            <a:endParaRPr lang="en-US" sz="2800" dirty="0"/>
          </a:p>
        </p:txBody>
      </p:sp>
    </p:spTree>
    <p:extLst>
      <p:ext uri="{BB962C8B-B14F-4D97-AF65-F5344CB8AC3E}">
        <p14:creationId xmlns:p14="http://schemas.microsoft.com/office/powerpoint/2010/main" val="857429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AA093-E00B-31E9-0A13-71142E30E57C}"/>
              </a:ext>
            </a:extLst>
          </p:cNvPr>
          <p:cNvSpPr>
            <a:spLocks noGrp="1"/>
          </p:cNvSpPr>
          <p:nvPr>
            <p:ph type="title"/>
          </p:nvPr>
        </p:nvSpPr>
        <p:spPr/>
        <p:txBody>
          <a:bodyPr/>
          <a:lstStyle/>
          <a:p>
            <a:r>
              <a:rPr lang="en-US" sz="3600" dirty="0"/>
              <a:t>Visual Aid for Lesson 1</a:t>
            </a:r>
          </a:p>
        </p:txBody>
      </p:sp>
      <p:pic>
        <p:nvPicPr>
          <p:cNvPr id="8" name="Content Placeholder 7" descr="A resume with text and a white background&#10;&#10;AI-generated content may be incorrect.">
            <a:extLst>
              <a:ext uri="{FF2B5EF4-FFF2-40B4-BE49-F238E27FC236}">
                <a16:creationId xmlns:a16="http://schemas.microsoft.com/office/drawing/2014/main" id="{1978F9F1-8F11-ACF1-84DE-C0A0BF4CB46C}"/>
              </a:ext>
            </a:extLst>
          </p:cNvPr>
          <p:cNvPicPr>
            <a:picLocks noGrp="1" noChangeAspect="1"/>
          </p:cNvPicPr>
          <p:nvPr>
            <p:ph idx="12"/>
          </p:nvPr>
        </p:nvPicPr>
        <p:blipFill>
          <a:blip r:embed="rId3"/>
          <a:stretch>
            <a:fillRect/>
          </a:stretch>
        </p:blipFill>
        <p:spPr>
          <a:xfrm>
            <a:off x="1983750" y="2024063"/>
            <a:ext cx="3030201" cy="3332162"/>
          </a:xfrm>
        </p:spPr>
      </p:pic>
      <p:sp>
        <p:nvSpPr>
          <p:cNvPr id="3" name="Subtitle 2">
            <a:extLst>
              <a:ext uri="{FF2B5EF4-FFF2-40B4-BE49-F238E27FC236}">
                <a16:creationId xmlns:a16="http://schemas.microsoft.com/office/drawing/2014/main" id="{C62C8177-F0B6-B02C-3682-183D8307E999}"/>
              </a:ext>
            </a:extLst>
          </p:cNvPr>
          <p:cNvSpPr>
            <a:spLocks noGrp="1"/>
          </p:cNvSpPr>
          <p:nvPr>
            <p:ph idx="11"/>
          </p:nvPr>
        </p:nvSpPr>
        <p:spPr>
          <a:xfrm>
            <a:off x="7828155" y="367991"/>
            <a:ext cx="4363845" cy="6097592"/>
          </a:xfrm>
        </p:spPr>
        <p:txBody>
          <a:bodyPr/>
          <a:lstStyle/>
          <a:p>
            <a:r>
              <a:rPr lang="en-US" dirty="0"/>
              <a:t>Enhancing your presentation</a:t>
            </a:r>
          </a:p>
        </p:txBody>
      </p:sp>
      <p:pic>
        <p:nvPicPr>
          <p:cNvPr id="5" name="Picture 4" descr="A sign post with text and a blue sky">
            <a:extLst>
              <a:ext uri="{FF2B5EF4-FFF2-40B4-BE49-F238E27FC236}">
                <a16:creationId xmlns:a16="http://schemas.microsoft.com/office/drawing/2014/main" id="{B6CA3F5F-F030-92CB-FDA2-A51F60778ABF}"/>
              </a:ext>
            </a:extLst>
          </p:cNvPr>
          <p:cNvPicPr>
            <a:picLocks noChangeAspect="1"/>
          </p:cNvPicPr>
          <p:nvPr/>
        </p:nvPicPr>
        <p:blipFill>
          <a:blip r:embed="rId4"/>
          <a:stretch>
            <a:fillRect/>
          </a:stretch>
        </p:blipFill>
        <p:spPr>
          <a:xfrm>
            <a:off x="267124" y="1906859"/>
            <a:ext cx="7224528" cy="4597424"/>
          </a:xfrm>
          <a:prstGeom prst="rect">
            <a:avLst/>
          </a:prstGeom>
        </p:spPr>
      </p:pic>
      <p:pic>
        <p:nvPicPr>
          <p:cNvPr id="10" name="Picture 9" descr="A resume with text and a white background&#10;&#10;AI-generated content may be incorrect.">
            <a:extLst>
              <a:ext uri="{FF2B5EF4-FFF2-40B4-BE49-F238E27FC236}">
                <a16:creationId xmlns:a16="http://schemas.microsoft.com/office/drawing/2014/main" id="{7FE0C47C-EEE3-F9A6-560F-1DFA744C4FE6}"/>
              </a:ext>
            </a:extLst>
          </p:cNvPr>
          <p:cNvPicPr>
            <a:picLocks noChangeAspect="1"/>
          </p:cNvPicPr>
          <p:nvPr/>
        </p:nvPicPr>
        <p:blipFill>
          <a:blip r:embed="rId3"/>
          <a:stretch>
            <a:fillRect/>
          </a:stretch>
        </p:blipFill>
        <p:spPr>
          <a:xfrm>
            <a:off x="7828155" y="165519"/>
            <a:ext cx="4103650" cy="6300064"/>
          </a:xfrm>
          <a:prstGeom prst="rect">
            <a:avLst/>
          </a:prstGeom>
        </p:spPr>
      </p:pic>
    </p:spTree>
    <p:extLst>
      <p:ext uri="{BB962C8B-B14F-4D97-AF65-F5344CB8AC3E}">
        <p14:creationId xmlns:p14="http://schemas.microsoft.com/office/powerpoint/2010/main" val="4117153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F9E134-98AA-3ECE-E40A-180C85ACD7D5}"/>
              </a:ext>
            </a:extLst>
          </p:cNvPr>
          <p:cNvSpPr>
            <a:spLocks noGrp="1"/>
          </p:cNvSpPr>
          <p:nvPr>
            <p:ph type="title"/>
          </p:nvPr>
        </p:nvSpPr>
        <p:spPr>
          <a:xfrm>
            <a:off x="1167492" y="136526"/>
            <a:ext cx="9601200" cy="789025"/>
          </a:xfrm>
        </p:spPr>
        <p:txBody>
          <a:bodyPr/>
          <a:lstStyle/>
          <a:p>
            <a:r>
              <a:rPr lang="en-US" dirty="0"/>
              <a:t>Visual Aids for Lesson 2</a:t>
            </a:r>
          </a:p>
        </p:txBody>
      </p:sp>
      <p:pic>
        <p:nvPicPr>
          <p:cNvPr id="5" name="Content Placeholder 4" descr="A comparison of a table">
            <a:extLst>
              <a:ext uri="{FF2B5EF4-FFF2-40B4-BE49-F238E27FC236}">
                <a16:creationId xmlns:a16="http://schemas.microsoft.com/office/drawing/2014/main" id="{81A4B0D2-9A35-2C34-0999-69B78608CE83}"/>
              </a:ext>
            </a:extLst>
          </p:cNvPr>
          <p:cNvPicPr>
            <a:picLocks noGrp="1" noChangeAspect="1"/>
          </p:cNvPicPr>
          <p:nvPr>
            <p:ph idx="1"/>
          </p:nvPr>
        </p:nvPicPr>
        <p:blipFill>
          <a:blip r:embed="rId3"/>
          <a:stretch>
            <a:fillRect/>
          </a:stretch>
        </p:blipFill>
        <p:spPr>
          <a:xfrm>
            <a:off x="133815" y="1239043"/>
            <a:ext cx="6918005" cy="5618958"/>
          </a:xfrm>
        </p:spPr>
      </p:pic>
      <p:pic>
        <p:nvPicPr>
          <p:cNvPr id="8" name="Content Placeholder 7" descr="A close-up of a chart&#10;&#10;AI-generated content may be incorrect.">
            <a:extLst>
              <a:ext uri="{FF2B5EF4-FFF2-40B4-BE49-F238E27FC236}">
                <a16:creationId xmlns:a16="http://schemas.microsoft.com/office/drawing/2014/main" id="{65AFFE4F-47CF-164F-7D24-FBCE3DF9CD4F}"/>
              </a:ext>
            </a:extLst>
          </p:cNvPr>
          <p:cNvPicPr>
            <a:picLocks noGrp="1" noChangeAspect="1"/>
          </p:cNvPicPr>
          <p:nvPr>
            <p:ph idx="10"/>
          </p:nvPr>
        </p:nvPicPr>
        <p:blipFill>
          <a:blip r:embed="rId4"/>
          <a:stretch>
            <a:fillRect/>
          </a:stretch>
        </p:blipFill>
        <p:spPr>
          <a:xfrm>
            <a:off x="7732991" y="304800"/>
            <a:ext cx="4538032" cy="6553201"/>
          </a:xfrm>
        </p:spPr>
      </p:pic>
    </p:spTree>
    <p:extLst>
      <p:ext uri="{BB962C8B-B14F-4D97-AF65-F5344CB8AC3E}">
        <p14:creationId xmlns:p14="http://schemas.microsoft.com/office/powerpoint/2010/main" val="1265939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CFB73D-B7C9-A177-04F3-E48E841A875E}"/>
              </a:ext>
            </a:extLst>
          </p:cNvPr>
          <p:cNvSpPr>
            <a:spLocks noGrp="1"/>
          </p:cNvSpPr>
          <p:nvPr>
            <p:ph type="title"/>
          </p:nvPr>
        </p:nvSpPr>
        <p:spPr>
          <a:xfrm>
            <a:off x="1167492" y="69008"/>
            <a:ext cx="9779183" cy="878049"/>
          </a:xfrm>
        </p:spPr>
        <p:txBody>
          <a:bodyPr/>
          <a:lstStyle/>
          <a:p>
            <a:r>
              <a:rPr lang="en-US" dirty="0"/>
              <a:t>Fliers for Lesson 3</a:t>
            </a:r>
          </a:p>
        </p:txBody>
      </p:sp>
      <p:pic>
        <p:nvPicPr>
          <p:cNvPr id="9" name="Content Placeholder 8" descr="A checklist with black and white text&#10;&#10;AI-generated content may be incorrect.">
            <a:extLst>
              <a:ext uri="{FF2B5EF4-FFF2-40B4-BE49-F238E27FC236}">
                <a16:creationId xmlns:a16="http://schemas.microsoft.com/office/drawing/2014/main" id="{B960B3AE-5272-A424-C67B-0290049528DB}"/>
              </a:ext>
            </a:extLst>
          </p:cNvPr>
          <p:cNvPicPr>
            <a:picLocks noGrp="1" noChangeAspect="1"/>
          </p:cNvPicPr>
          <p:nvPr>
            <p:ph idx="12"/>
          </p:nvPr>
        </p:nvPicPr>
        <p:blipFill>
          <a:blip r:embed="rId3"/>
          <a:stretch>
            <a:fillRect/>
          </a:stretch>
        </p:blipFill>
        <p:spPr>
          <a:xfrm>
            <a:off x="123752" y="1775571"/>
            <a:ext cx="3805296" cy="4837102"/>
          </a:xfrm>
        </p:spPr>
      </p:pic>
      <p:pic>
        <p:nvPicPr>
          <p:cNvPr id="5" name="Content Placeholder 4">
            <a:extLst>
              <a:ext uri="{FF2B5EF4-FFF2-40B4-BE49-F238E27FC236}">
                <a16:creationId xmlns:a16="http://schemas.microsoft.com/office/drawing/2014/main" id="{A6EF2EAB-F380-5BCC-7D10-C053A1C19115}"/>
              </a:ext>
            </a:extLst>
          </p:cNvPr>
          <p:cNvPicPr>
            <a:picLocks noGrp="1" noChangeAspect="1"/>
          </p:cNvPicPr>
          <p:nvPr>
            <p:ph idx="11"/>
          </p:nvPr>
        </p:nvPicPr>
        <p:blipFill>
          <a:blip r:embed="rId4"/>
          <a:stretch>
            <a:fillRect/>
          </a:stretch>
        </p:blipFill>
        <p:spPr>
          <a:xfrm>
            <a:off x="8727784" y="3033132"/>
            <a:ext cx="3245003" cy="3245003"/>
          </a:xfrm>
        </p:spPr>
      </p:pic>
      <p:pic>
        <p:nvPicPr>
          <p:cNvPr id="11" name="Picture 10" descr="A white and black document with black text&#10;&#10;AI-generated content may be incorrect.">
            <a:extLst>
              <a:ext uri="{FF2B5EF4-FFF2-40B4-BE49-F238E27FC236}">
                <a16:creationId xmlns:a16="http://schemas.microsoft.com/office/drawing/2014/main" id="{71AFE075-B155-0E97-FD01-681C8B347A7A}"/>
              </a:ext>
            </a:extLst>
          </p:cNvPr>
          <p:cNvPicPr>
            <a:picLocks noChangeAspect="1"/>
          </p:cNvPicPr>
          <p:nvPr/>
        </p:nvPicPr>
        <p:blipFill>
          <a:blip r:embed="rId5"/>
          <a:stretch>
            <a:fillRect/>
          </a:stretch>
        </p:blipFill>
        <p:spPr>
          <a:xfrm>
            <a:off x="4109709" y="1775572"/>
            <a:ext cx="3805297" cy="4837102"/>
          </a:xfrm>
          <a:prstGeom prst="rect">
            <a:avLst/>
          </a:prstGeom>
        </p:spPr>
      </p:pic>
      <p:pic>
        <p:nvPicPr>
          <p:cNvPr id="13" name="Picture 12" descr="A close-up of a document">
            <a:extLst>
              <a:ext uri="{FF2B5EF4-FFF2-40B4-BE49-F238E27FC236}">
                <a16:creationId xmlns:a16="http://schemas.microsoft.com/office/drawing/2014/main" id="{25A2033C-2CC6-4DF1-BEE0-0DC7A9F0678B}"/>
              </a:ext>
            </a:extLst>
          </p:cNvPr>
          <p:cNvPicPr>
            <a:picLocks noChangeAspect="1"/>
          </p:cNvPicPr>
          <p:nvPr/>
        </p:nvPicPr>
        <p:blipFill>
          <a:blip r:embed="rId6"/>
          <a:stretch>
            <a:fillRect/>
          </a:stretch>
        </p:blipFill>
        <p:spPr>
          <a:xfrm>
            <a:off x="8204934" y="1775572"/>
            <a:ext cx="3805297" cy="4837102"/>
          </a:xfrm>
          <a:prstGeom prst="rect">
            <a:avLst/>
          </a:prstGeom>
        </p:spPr>
      </p:pic>
    </p:spTree>
    <p:extLst>
      <p:ext uri="{BB962C8B-B14F-4D97-AF65-F5344CB8AC3E}">
        <p14:creationId xmlns:p14="http://schemas.microsoft.com/office/powerpoint/2010/main" val="2652102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F58C-138C-55F4-DA77-4C3F06C81A1C}"/>
              </a:ext>
            </a:extLst>
          </p:cNvPr>
          <p:cNvSpPr>
            <a:spLocks noGrp="1"/>
          </p:cNvSpPr>
          <p:nvPr>
            <p:ph type="title"/>
          </p:nvPr>
        </p:nvSpPr>
        <p:spPr>
          <a:xfrm>
            <a:off x="1167492" y="457200"/>
            <a:ext cx="10643508" cy="738990"/>
          </a:xfrm>
        </p:spPr>
        <p:txBody>
          <a:bodyPr/>
          <a:lstStyle/>
          <a:p>
            <a:r>
              <a:rPr lang="en-US" dirty="0"/>
              <a:t>Fliers for Lesson 3 Continued</a:t>
            </a:r>
          </a:p>
        </p:txBody>
      </p:sp>
      <p:pic>
        <p:nvPicPr>
          <p:cNvPr id="13" name="Content Placeholder 12" descr="A close-up of a paper&#10;&#10;AI-generated content may be incorrect.">
            <a:extLst>
              <a:ext uri="{FF2B5EF4-FFF2-40B4-BE49-F238E27FC236}">
                <a16:creationId xmlns:a16="http://schemas.microsoft.com/office/drawing/2014/main" id="{D1FE9D97-8AE9-B954-85DC-F99BACC922F8}"/>
              </a:ext>
            </a:extLst>
          </p:cNvPr>
          <p:cNvPicPr>
            <a:picLocks noGrp="1" noChangeAspect="1"/>
          </p:cNvPicPr>
          <p:nvPr>
            <p:ph idx="15"/>
          </p:nvPr>
        </p:nvPicPr>
        <p:blipFill>
          <a:blip r:embed="rId3"/>
          <a:stretch>
            <a:fillRect/>
          </a:stretch>
        </p:blipFill>
        <p:spPr>
          <a:xfrm>
            <a:off x="4744099" y="1447800"/>
            <a:ext cx="4069158" cy="5172509"/>
          </a:xfrm>
        </p:spPr>
      </p:pic>
      <p:pic>
        <p:nvPicPr>
          <p:cNvPr id="5" name="Picture 4" descr="A white paper with black text&#10;&#10;AI-generated content may be incorrect.">
            <a:extLst>
              <a:ext uri="{FF2B5EF4-FFF2-40B4-BE49-F238E27FC236}">
                <a16:creationId xmlns:a16="http://schemas.microsoft.com/office/drawing/2014/main" id="{08D77282-13EF-A612-EF2B-EEA7238B1B40}"/>
              </a:ext>
            </a:extLst>
          </p:cNvPr>
          <p:cNvPicPr>
            <a:picLocks noChangeAspect="1"/>
          </p:cNvPicPr>
          <p:nvPr/>
        </p:nvPicPr>
        <p:blipFill>
          <a:blip r:embed="rId4"/>
          <a:stretch>
            <a:fillRect/>
          </a:stretch>
        </p:blipFill>
        <p:spPr>
          <a:xfrm>
            <a:off x="410031" y="1447800"/>
            <a:ext cx="4069158" cy="5172509"/>
          </a:xfrm>
          <a:prstGeom prst="rect">
            <a:avLst/>
          </a:prstGeom>
        </p:spPr>
      </p:pic>
    </p:spTree>
    <p:extLst>
      <p:ext uri="{BB962C8B-B14F-4D97-AF65-F5344CB8AC3E}">
        <p14:creationId xmlns:p14="http://schemas.microsoft.com/office/powerpoint/2010/main" val="362649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C00FF-6B42-7D84-7831-AACC4E189E93}"/>
              </a:ext>
            </a:extLst>
          </p:cNvPr>
          <p:cNvSpPr>
            <a:spLocks noGrp="1"/>
          </p:cNvSpPr>
          <p:nvPr>
            <p:ph type="title"/>
          </p:nvPr>
        </p:nvSpPr>
        <p:spPr>
          <a:xfrm>
            <a:off x="1158864" y="102022"/>
            <a:ext cx="9779183" cy="745472"/>
          </a:xfrm>
        </p:spPr>
        <p:txBody>
          <a:bodyPr/>
          <a:lstStyle/>
          <a:p>
            <a:r>
              <a:rPr lang="en-US" dirty="0"/>
              <a:t>Cultural Sensitivity</a:t>
            </a:r>
          </a:p>
        </p:txBody>
      </p:sp>
      <p:sp>
        <p:nvSpPr>
          <p:cNvPr id="4" name="Content Placeholder 3">
            <a:extLst>
              <a:ext uri="{FF2B5EF4-FFF2-40B4-BE49-F238E27FC236}">
                <a16:creationId xmlns:a16="http://schemas.microsoft.com/office/drawing/2014/main" id="{DE5C7B5A-A5C3-15D4-DF71-B692D28942FC}"/>
              </a:ext>
            </a:extLst>
          </p:cNvPr>
          <p:cNvSpPr>
            <a:spLocks noGrp="1"/>
          </p:cNvSpPr>
          <p:nvPr>
            <p:ph idx="1"/>
          </p:nvPr>
        </p:nvSpPr>
        <p:spPr>
          <a:xfrm>
            <a:off x="267629" y="970157"/>
            <a:ext cx="11630860" cy="5785822"/>
          </a:xfrm>
        </p:spPr>
        <p:txBody>
          <a:bodyPr>
            <a:normAutofit/>
          </a:bodyPr>
          <a:lstStyle/>
          <a:p>
            <a:pPr lvl="1"/>
            <a:endParaRPr lang="en-US" dirty="0">
              <a:latin typeface="+mj-lt"/>
            </a:endParaRPr>
          </a:p>
          <a:p>
            <a:pPr marL="742950" marR="0" indent="-285750" algn="jus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Sue et al. (2010) state that “Teachers can integrate diversity and inclusiveness in the classroom on a daily basis by promoting policies and processes for equality, diversity, and inclusion in schools” (Baidoo-Anu, 2023, p.940). All students will be treated as equals regardless of differences. Classroom guidance lessons will be facilitation with genuine respect for all cultures.</a:t>
            </a:r>
          </a:p>
          <a:p>
            <a:pPr marL="742950" marR="0" indent="-285750" algn="jus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Burns et al. (2020) notes that any type of individual teaching students should first access their own personal values, beliefs and worldviews as this can influence their instruction. By doing this, you are aware of yourself and careful not to protrude your personal influence onto others, making yourself objective. Therefore, presenting facts is more obtainable. Classroom guidance lessons will be facilitated carefully to allow multiple cultural perspectives</a:t>
            </a:r>
            <a:r>
              <a:rPr lang="en-US" sz="1800" dirty="0">
                <a:effectLst/>
                <a:latin typeface="+mj-lt"/>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853261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786E-306F-FA21-4F87-81A032C68696}"/>
              </a:ext>
            </a:extLst>
          </p:cNvPr>
          <p:cNvSpPr>
            <a:spLocks noGrp="1"/>
          </p:cNvSpPr>
          <p:nvPr>
            <p:ph type="title"/>
          </p:nvPr>
        </p:nvSpPr>
        <p:spPr>
          <a:xfrm>
            <a:off x="1167492" y="45086"/>
            <a:ext cx="9779183" cy="802408"/>
          </a:xfrm>
        </p:spPr>
        <p:txBody>
          <a:bodyPr/>
          <a:lstStyle/>
          <a:p>
            <a:r>
              <a:rPr lang="en-US" dirty="0"/>
              <a:t>Evaluation</a:t>
            </a:r>
          </a:p>
        </p:txBody>
      </p:sp>
      <p:sp>
        <p:nvSpPr>
          <p:cNvPr id="8" name="Content Placeholder 7">
            <a:extLst>
              <a:ext uri="{FF2B5EF4-FFF2-40B4-BE49-F238E27FC236}">
                <a16:creationId xmlns:a16="http://schemas.microsoft.com/office/drawing/2014/main" id="{0F709FE1-528B-ADA0-33C7-677F169BDFE6}"/>
              </a:ext>
            </a:extLst>
          </p:cNvPr>
          <p:cNvSpPr>
            <a:spLocks noGrp="1"/>
          </p:cNvSpPr>
          <p:nvPr>
            <p:ph idx="14"/>
          </p:nvPr>
        </p:nvSpPr>
        <p:spPr>
          <a:xfrm>
            <a:off x="256479" y="2397512"/>
            <a:ext cx="11686478" cy="4415402"/>
          </a:xfrm>
        </p:spPr>
        <p:txBody>
          <a:bodyPr>
            <a:normAutofit/>
          </a:bodyPr>
          <a:lstStyle/>
          <a:p>
            <a:r>
              <a:rPr lang="en-US" sz="2400" dirty="0"/>
              <a:t>There was a pre and post survey given to Juniors.</a:t>
            </a:r>
          </a:p>
          <a:p>
            <a:r>
              <a:rPr lang="en-US" sz="2400" dirty="0"/>
              <a:t>The survey read: I have a plan and strategies in place for my future postgraduate goals. </a:t>
            </a:r>
          </a:p>
          <a:p>
            <a:r>
              <a:rPr lang="en-US" sz="2400" dirty="0"/>
              <a:t>Students rated the question on a 5 point scale from strongly disagree to strongly agree.</a:t>
            </a:r>
          </a:p>
          <a:p>
            <a:r>
              <a:rPr lang="en-US" sz="2400" dirty="0"/>
              <a:t>Pre-survey results calculated 55% agree and 23 % neutral, other calculations were minor.</a:t>
            </a:r>
          </a:p>
          <a:p>
            <a:r>
              <a:rPr lang="en-US" sz="2400" dirty="0"/>
              <a:t>Post survey results calculated 63% agree, 17% neutral and 9% agree.</a:t>
            </a:r>
          </a:p>
          <a:p>
            <a:r>
              <a:rPr lang="en-US" sz="2400" dirty="0"/>
              <a:t>These results showed that post-survey and presentations, students were able to better identify postgraduate plans and strategies.</a:t>
            </a:r>
          </a:p>
        </p:txBody>
      </p:sp>
    </p:spTree>
    <p:extLst>
      <p:ext uri="{BB962C8B-B14F-4D97-AF65-F5344CB8AC3E}">
        <p14:creationId xmlns:p14="http://schemas.microsoft.com/office/powerpoint/2010/main" val="1678163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C753FD-96EC-101A-B8A4-5F69A189BEF4}"/>
              </a:ext>
            </a:extLst>
          </p:cNvPr>
          <p:cNvSpPr>
            <a:spLocks noGrp="1"/>
          </p:cNvSpPr>
          <p:nvPr>
            <p:ph type="ctrTitle"/>
          </p:nvPr>
        </p:nvSpPr>
        <p:spPr>
          <a:xfrm>
            <a:off x="1167494" y="252550"/>
            <a:ext cx="6220278" cy="900390"/>
          </a:xfrm>
        </p:spPr>
        <p:txBody>
          <a:bodyPr/>
          <a:lstStyle/>
          <a:p>
            <a:r>
              <a:rPr lang="en-US" dirty="0"/>
              <a:t>References</a:t>
            </a:r>
          </a:p>
        </p:txBody>
      </p:sp>
      <p:sp>
        <p:nvSpPr>
          <p:cNvPr id="5" name="Subtitle 4">
            <a:extLst>
              <a:ext uri="{FF2B5EF4-FFF2-40B4-BE49-F238E27FC236}">
                <a16:creationId xmlns:a16="http://schemas.microsoft.com/office/drawing/2014/main" id="{67BB04B7-47A4-741B-59E0-F0E6F2126E8F}"/>
              </a:ext>
            </a:extLst>
          </p:cNvPr>
          <p:cNvSpPr>
            <a:spLocks noGrp="1"/>
          </p:cNvSpPr>
          <p:nvPr>
            <p:ph type="subTitle" idx="1"/>
          </p:nvPr>
        </p:nvSpPr>
        <p:spPr>
          <a:xfrm>
            <a:off x="318052" y="1152940"/>
            <a:ext cx="10706453" cy="5452511"/>
          </a:xfrm>
        </p:spPr>
        <p:txBody>
          <a:bodyPr>
            <a:normAutofit fontScale="62500" lnSpcReduction="20000"/>
          </a:bodyPr>
          <a:lstStyle/>
          <a:p>
            <a:pPr indent="-457200">
              <a:lnSpc>
                <a:spcPct val="200000"/>
              </a:lnSpc>
            </a:pPr>
            <a:r>
              <a:rPr lang="en-US" sz="2400" dirty="0">
                <a:latin typeface="Times New Roman" panose="02020603050405020304" pitchFamily="18" charset="0"/>
                <a:ea typeface="Times New Roman" panose="02020603050405020304" pitchFamily="18" charset="0"/>
              </a:rPr>
              <a:t>	</a:t>
            </a:r>
            <a:r>
              <a:rPr lang="en-US" sz="2600" dirty="0">
                <a:effectLst/>
                <a:latin typeface="Tenorite" panose="00000500000000000000" pitchFamily="2" charset="0"/>
                <a:ea typeface="Times New Roman" panose="02020603050405020304" pitchFamily="18" charset="0"/>
              </a:rPr>
              <a:t>American School Counselor Association (2021). </a:t>
            </a:r>
            <a:r>
              <a:rPr lang="en-US" sz="2600" i="1" dirty="0">
                <a:effectLst/>
                <a:latin typeface="Tenorite" panose="00000500000000000000" pitchFamily="2" charset="0"/>
                <a:ea typeface="Times New Roman" panose="02020603050405020304" pitchFamily="18" charset="0"/>
              </a:rPr>
              <a:t>ASCA Student Standards; Mindsets and Behaviors for Student Success.</a:t>
            </a:r>
            <a:r>
              <a:rPr lang="en-US" sz="2600" dirty="0">
                <a:effectLst/>
                <a:latin typeface="Tenorite" panose="00000500000000000000" pitchFamily="2" charset="0"/>
                <a:ea typeface="Times New Roman" panose="02020603050405020304" pitchFamily="18" charset="0"/>
              </a:rPr>
              <a:t> Alexandria, VA: Author</a:t>
            </a:r>
          </a:p>
          <a:p>
            <a:pPr marL="0" marR="0">
              <a:lnSpc>
                <a:spcPct val="200000"/>
              </a:lnSpc>
            </a:pPr>
            <a:r>
              <a:rPr lang="en-US" sz="2600" dirty="0">
                <a:effectLst/>
                <a:latin typeface="Tenorite" panose="00000500000000000000" pitchFamily="2" charset="0"/>
                <a:ea typeface="Times New Roman" panose="02020603050405020304" pitchFamily="18" charset="0"/>
              </a:rPr>
              <a:t>	Baidoo-Anu, D., Gyamerah, K., Mahama, I., &amp; Ofori-Sasu, E. (2023). Towards classroom inclusivity: exploring K-12 teachers’ sensitivity to cultural diversity ( Hacia la inclusividad en el aula: explorando la sensibilidad a la diversidad cultural del profesorado de K-12 ). </a:t>
            </a:r>
            <a:r>
              <a:rPr lang="en-US" sz="2600" i="1" dirty="0">
                <a:effectLst/>
                <a:latin typeface="Tenorite" panose="00000500000000000000" pitchFamily="2" charset="0"/>
                <a:ea typeface="Times New Roman" panose="02020603050405020304" pitchFamily="18" charset="0"/>
              </a:rPr>
              <a:t>C&amp;E, Cultura y Educación /</a:t>
            </a:r>
            <a:r>
              <a:rPr lang="en-US" sz="2600" dirty="0">
                <a:effectLst/>
                <a:latin typeface="Tenorite" panose="00000500000000000000" pitchFamily="2" charset="0"/>
                <a:ea typeface="Times New Roman" panose="02020603050405020304" pitchFamily="18" charset="0"/>
              </a:rPr>
              <a:t>, </a:t>
            </a:r>
            <a:r>
              <a:rPr lang="en-US" sz="2600" i="1" dirty="0">
                <a:effectLst/>
                <a:latin typeface="Tenorite" panose="00000500000000000000" pitchFamily="2" charset="0"/>
                <a:ea typeface="Times New Roman" panose="02020603050405020304" pitchFamily="18" charset="0"/>
              </a:rPr>
              <a:t>35</a:t>
            </a:r>
            <a:r>
              <a:rPr lang="en-US" sz="2600" dirty="0">
                <a:effectLst/>
                <a:latin typeface="Tenorite" panose="00000500000000000000" pitchFamily="2" charset="0"/>
                <a:ea typeface="Times New Roman" panose="02020603050405020304" pitchFamily="18" charset="0"/>
              </a:rPr>
              <a:t>(4), 938–975. </a:t>
            </a:r>
            <a:r>
              <a:rPr lang="en-US" sz="2600" u="sng" dirty="0">
                <a:solidFill>
                  <a:srgbClr val="0563C1"/>
                </a:solidFill>
                <a:effectLst/>
                <a:latin typeface="Tenorite" panose="00000500000000000000" pitchFamily="2" charset="0"/>
                <a:ea typeface="Times New Roman" panose="02020603050405020304" pitchFamily="18" charset="0"/>
                <a:hlinkClick r:id="rId3"/>
              </a:rPr>
              <a:t>https://doi.org/10.1080/11356405.2023.2200590</a:t>
            </a:r>
            <a:endParaRPr lang="en-US" sz="2600" dirty="0">
              <a:effectLst/>
              <a:latin typeface="Tenorite" panose="00000500000000000000" pitchFamily="2" charset="0"/>
              <a:ea typeface="Times New Roman" panose="02020603050405020304" pitchFamily="18" charset="0"/>
            </a:endParaRPr>
          </a:p>
          <a:p>
            <a:pPr marL="0" marR="0">
              <a:lnSpc>
                <a:spcPct val="200000"/>
              </a:lnSpc>
            </a:pPr>
            <a:r>
              <a:rPr lang="en-US" sz="2600" dirty="0">
                <a:effectLst/>
                <a:latin typeface="Tenorite" panose="00000500000000000000" pitchFamily="2" charset="0"/>
                <a:ea typeface="Times New Roman" panose="02020603050405020304" pitchFamily="18" charset="0"/>
              </a:rPr>
              <a:t>	Burns, K. C., Lundgren, M., Vecchie, R., &amp; Burns, K. C. (2020). Culturally responsive assessment in the psychology college classroom. </a:t>
            </a:r>
            <a:r>
              <a:rPr lang="en-US" sz="2600" i="1" dirty="0">
                <a:effectLst/>
                <a:latin typeface="Tenorite" panose="00000500000000000000" pitchFamily="2" charset="0"/>
                <a:ea typeface="Times New Roman" panose="02020603050405020304" pitchFamily="18" charset="0"/>
              </a:rPr>
              <a:t>Scholarship of Teaching and Learning in Psychology.</a:t>
            </a:r>
            <a:r>
              <a:rPr lang="en-US" sz="2600" dirty="0">
                <a:effectLst/>
                <a:latin typeface="Tenorite" panose="00000500000000000000" pitchFamily="2" charset="0"/>
                <a:ea typeface="Times New Roman" panose="02020603050405020304" pitchFamily="18" charset="0"/>
              </a:rPr>
              <a:t>, </a:t>
            </a:r>
            <a:r>
              <a:rPr lang="en-US" sz="2600" i="1" dirty="0">
                <a:effectLst/>
                <a:latin typeface="Tenorite" panose="00000500000000000000" pitchFamily="2" charset="0"/>
                <a:ea typeface="Times New Roman" panose="02020603050405020304" pitchFamily="18" charset="0"/>
              </a:rPr>
              <a:t>6</a:t>
            </a:r>
            <a:r>
              <a:rPr lang="en-US" sz="2600" dirty="0">
                <a:effectLst/>
                <a:latin typeface="Tenorite" panose="00000500000000000000" pitchFamily="2" charset="0"/>
                <a:ea typeface="Times New Roman" panose="02020603050405020304" pitchFamily="18" charset="0"/>
              </a:rPr>
              <a:t>(3), 177–184. </a:t>
            </a:r>
            <a:r>
              <a:rPr lang="en-US" sz="2600" u="sng" dirty="0">
                <a:solidFill>
                  <a:srgbClr val="0563C1"/>
                </a:solidFill>
                <a:effectLst/>
                <a:latin typeface="Tenorite" panose="00000500000000000000" pitchFamily="2" charset="0"/>
                <a:ea typeface="Times New Roman" panose="02020603050405020304" pitchFamily="18" charset="0"/>
                <a:hlinkClick r:id="rId4"/>
              </a:rPr>
              <a:t>https://doi.org/10.1037/stl0000220</a:t>
            </a:r>
            <a:endParaRPr lang="en-US" sz="2600" dirty="0">
              <a:latin typeface="Tenorite" panose="00000500000000000000" pitchFamily="2" charset="0"/>
              <a:ea typeface="Times New Roman" panose="02020603050405020304" pitchFamily="18" charset="0"/>
            </a:endParaRPr>
          </a:p>
          <a:p>
            <a:pPr>
              <a:lnSpc>
                <a:spcPct val="200000"/>
              </a:lnSpc>
            </a:pPr>
            <a:r>
              <a:rPr lang="en-US" sz="2600" dirty="0">
                <a:effectLst/>
                <a:latin typeface="Tenorite" panose="00000500000000000000" pitchFamily="2" charset="0"/>
                <a:ea typeface="Times New Roman" panose="02020603050405020304" pitchFamily="18" charset="0"/>
              </a:rPr>
              <a:t>	Paolini, A.C. (2020). School counselors promoting college and career readiness for high school students. </a:t>
            </a:r>
            <a:r>
              <a:rPr lang="en-US" sz="2600" i="1" dirty="0">
                <a:effectLst/>
                <a:latin typeface="Tenorite" panose="00000500000000000000" pitchFamily="2" charset="0"/>
                <a:ea typeface="Times New Roman" panose="02020603050405020304" pitchFamily="18" charset="0"/>
              </a:rPr>
              <a:t>Journal of School Counseling. </a:t>
            </a:r>
            <a:r>
              <a:rPr lang="en-US" sz="2600" dirty="0">
                <a:effectLst/>
                <a:latin typeface="Tenorite" panose="00000500000000000000" pitchFamily="2" charset="0"/>
                <a:ea typeface="Times New Roman" panose="02020603050405020304" pitchFamily="18" charset="0"/>
              </a:rPr>
              <a:t>(4)1, 4-21.</a:t>
            </a:r>
          </a:p>
          <a:p>
            <a:endParaRPr lang="en-US" dirty="0"/>
          </a:p>
        </p:txBody>
      </p:sp>
    </p:spTree>
    <p:extLst>
      <p:ext uri="{BB962C8B-B14F-4D97-AF65-F5344CB8AC3E}">
        <p14:creationId xmlns:p14="http://schemas.microsoft.com/office/powerpoint/2010/main" val="1609673525"/>
      </p:ext>
    </p:extLst>
  </p:cSld>
  <p:clrMapOvr>
    <a:masterClrMapping/>
  </p:clrMapOvr>
</p:sld>
</file>

<file path=ppt/theme/theme1.xml><?xml version="1.0" encoding="utf-8"?>
<a:theme xmlns:a="http://schemas.openxmlformats.org/drawingml/2006/main" name="Custom">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45331398_Win32_SL_V13" id="{C59E605D-C281-4A06-BDA0-E97A35AC3AA8}" vid="{25D1D206-DA25-4050-926A-BD6D3A1B50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5A8381C-73EB-48EA-B45F-7B7C8C7DF409}">
  <ds:schemaRefs>
    <ds:schemaRef ds:uri="http://schemas.microsoft.com/sharepoint/v3/contenttype/forms"/>
  </ds:schemaRefs>
</ds:datastoreItem>
</file>

<file path=customXml/itemProps2.xml><?xml version="1.0" encoding="utf-8"?>
<ds:datastoreItem xmlns:ds="http://schemas.openxmlformats.org/officeDocument/2006/customXml" ds:itemID="{5AA6A711-2C3F-4EC0-B88B-62D740851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E98C35-9ECE-4425-BCBA-00E118C705CE}">
  <ds:schemaRefs>
    <ds:schemaRef ds:uri="http://schemas.microsoft.com/sharepoint/v3"/>
    <ds:schemaRef ds:uri="http://schemas.microsoft.com/office/2006/metadata/properties"/>
    <ds:schemaRef ds:uri="http://schemas.microsoft.com/office/infopath/2007/PartnerControls"/>
    <ds:schemaRef ds:uri="http://purl.org/dc/elements/1.1/"/>
    <ds:schemaRef ds:uri="230e9df3-be65-4c73-a93b-d1236ebd677e"/>
    <ds:schemaRef ds:uri="http://purl.org/dc/dcmitype/"/>
    <ds:schemaRef ds:uri="http://schemas.microsoft.com/office/2006/documentManagement/types"/>
    <ds:schemaRef ds:uri="http://purl.org/dc/terms/"/>
    <ds:schemaRef ds:uri="http://www.w3.org/XML/1998/namespace"/>
    <ds:schemaRef ds:uri="71af3243-3dd4-4a8d-8c0d-dd76da1f02a5"/>
    <ds:schemaRef ds:uri="http://schemas.openxmlformats.org/package/2006/metadata/core-properties"/>
    <ds:schemaRef ds:uri="16c05727-aa75-4e4a-9b5f-8a80a116589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{7D449124-9978-4BBA-8B96-5F10BC572E5B}tf45331398_win32</Template>
  <TotalTime>1772</TotalTime>
  <Words>1938</Words>
  <Application>Microsoft Office PowerPoint</Application>
  <PresentationFormat>Widescreen</PresentationFormat>
  <Paragraphs>144</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Tenorite</vt:lpstr>
      <vt:lpstr>Times New Roman</vt:lpstr>
      <vt:lpstr>Custom</vt:lpstr>
      <vt:lpstr>Internship Culminating Project PowerPoint Presentation: Junior Postgraduate      Presentations  Kendra Zaremba Liberty University    </vt:lpstr>
      <vt:lpstr>Existing Data Sources</vt:lpstr>
      <vt:lpstr>Needs Assessment</vt:lpstr>
      <vt:lpstr>Needs Assessment-Research </vt:lpstr>
      <vt:lpstr>Description of Project</vt:lpstr>
      <vt:lpstr>Description of Project</vt:lpstr>
      <vt:lpstr>Description of Project</vt:lpstr>
      <vt:lpstr>Description of Project</vt:lpstr>
      <vt:lpstr>Description of Project</vt:lpstr>
      <vt:lpstr>AIA Specialty Standards and Rationales</vt:lpstr>
      <vt:lpstr>ASCA Mindsets &amp; Behaviors and Rationales</vt:lpstr>
      <vt:lpstr>Visual Aid for Lesson 1</vt:lpstr>
      <vt:lpstr>Visual Aids for Lesson 2</vt:lpstr>
      <vt:lpstr>Fliers for Lesson 3</vt:lpstr>
      <vt:lpstr>Fliers for Lesson 3 Continued</vt:lpstr>
      <vt:lpstr>Cultural Sensitivity</vt:lpstr>
      <vt:lpstr>Evaluation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Internship Culminating Project PowerPoint Presentation: Junior Postgraduate      Presentations  Kendra Zaremba Liberty University</dc:title>
  <dc:creator>kendra zaremba</dc:creator>
  <cp:lastModifiedBy>kendra zaremba</cp:lastModifiedBy>
  <cp:revision>7</cp:revision>
  <dcterms:created xsi:type="dcterms:W3CDTF">2025-02-01T19:09:23Z</dcterms:created>
  <dcterms:modified xsi:type="dcterms:W3CDTF">2025-04-09T15:32:01Z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