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16"/>
  </p:notesMasterIdLst>
  <p:handoutMasterIdLst>
    <p:handoutMasterId r:id="rId17"/>
  </p:handoutMasterIdLst>
  <p:sldIdLst>
    <p:sldId id="257" r:id="rId2"/>
    <p:sldId id="258" r:id="rId3"/>
    <p:sldId id="259" r:id="rId4"/>
    <p:sldId id="260" r:id="rId5"/>
    <p:sldId id="261" r:id="rId6"/>
    <p:sldId id="262" r:id="rId7"/>
    <p:sldId id="263" r:id="rId8"/>
    <p:sldId id="264" r:id="rId9"/>
    <p:sldId id="265" r:id="rId10"/>
    <p:sldId id="266" r:id="rId11"/>
    <p:sldId id="267" r:id="rId12"/>
    <p:sldId id="270" r:id="rId13"/>
    <p:sldId id="268" r:id="rId14"/>
    <p:sldId id="269" r:id="rId15"/>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18EA5-0961-4D0F-A661-8BADCECB0F90}" v="6" dt="2024-10-14T17:30:58.283"/>
  </p1510:revLst>
</p1510:revInfo>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182" autoAdjust="0"/>
  </p:normalViewPr>
  <p:slideViewPr>
    <p:cSldViewPr showGuides="1">
      <p:cViewPr varScale="1">
        <p:scale>
          <a:sx n="47" d="100"/>
          <a:sy n="47" d="100"/>
        </p:scale>
        <p:origin x="1051" y="43"/>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37A04A-88C3-478C-A181-8F598A2C53FC}"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en-US"/>
        </a:p>
      </dgm:t>
    </dgm:pt>
    <dgm:pt modelId="{8A0B9E4C-EA69-4B89-8BF1-0BDC5FDE382F}">
      <dgm:prSet phldrT="[Text]"/>
      <dgm:spPr/>
      <dgm:t>
        <a:bodyPr/>
        <a:lstStyle/>
        <a:p>
          <a:r>
            <a:rPr lang="en-US" dirty="0"/>
            <a:t>Pre-Test</a:t>
          </a:r>
        </a:p>
      </dgm:t>
    </dgm:pt>
    <dgm:pt modelId="{3BF79F86-35B9-438D-AE0C-46C7BD1D5FD4}" type="parTrans" cxnId="{07934129-CD2F-4F7B-85F0-2E05B6EB4F16}">
      <dgm:prSet/>
      <dgm:spPr/>
      <dgm:t>
        <a:bodyPr/>
        <a:lstStyle/>
        <a:p>
          <a:endParaRPr lang="en-US"/>
        </a:p>
      </dgm:t>
    </dgm:pt>
    <dgm:pt modelId="{47202E1D-3A78-4675-B4E5-7AEB7EA23CF4}" type="sibTrans" cxnId="{07934129-CD2F-4F7B-85F0-2E05B6EB4F16}">
      <dgm:prSet/>
      <dgm:spPr/>
      <dgm:t>
        <a:bodyPr/>
        <a:lstStyle/>
        <a:p>
          <a:endParaRPr lang="en-US"/>
        </a:p>
      </dgm:t>
    </dgm:pt>
    <dgm:pt modelId="{3645AB8F-06C9-4FA2-9E0F-24477FE8CC1D}">
      <dgm:prSet phldrT="[Text]"/>
      <dgm:spPr/>
      <dgm:t>
        <a:bodyPr/>
        <a:lstStyle/>
        <a:p>
          <a:r>
            <a:rPr lang="en-US" dirty="0"/>
            <a:t>5</a:t>
          </a:r>
        </a:p>
      </dgm:t>
    </dgm:pt>
    <dgm:pt modelId="{9D30DF3C-E0AF-4E64-B9C2-FEA378262F8D}" type="parTrans" cxnId="{C48144F5-994C-4F8F-980C-3AEEA6C1F247}">
      <dgm:prSet/>
      <dgm:spPr/>
      <dgm:t>
        <a:bodyPr/>
        <a:lstStyle/>
        <a:p>
          <a:endParaRPr lang="en-US"/>
        </a:p>
      </dgm:t>
    </dgm:pt>
    <dgm:pt modelId="{E89E0455-B374-4468-9DAF-6BCBD749A3BB}" type="sibTrans" cxnId="{C48144F5-994C-4F8F-980C-3AEEA6C1F247}">
      <dgm:prSet/>
      <dgm:spPr/>
      <dgm:t>
        <a:bodyPr/>
        <a:lstStyle/>
        <a:p>
          <a:endParaRPr lang="en-US"/>
        </a:p>
      </dgm:t>
    </dgm:pt>
    <dgm:pt modelId="{6DA4039C-59BE-4608-8454-D2EEEDADA661}">
      <dgm:prSet phldrT="[Text]"/>
      <dgm:spPr/>
      <dgm:t>
        <a:bodyPr/>
        <a:lstStyle/>
        <a:p>
          <a:r>
            <a:rPr lang="en-US" dirty="0"/>
            <a:t>3</a:t>
          </a:r>
        </a:p>
      </dgm:t>
    </dgm:pt>
    <dgm:pt modelId="{A715669C-E4ED-4DEA-AEFE-49D2770474FF}" type="parTrans" cxnId="{38043459-467D-4857-8795-B449692BC610}">
      <dgm:prSet/>
      <dgm:spPr/>
      <dgm:t>
        <a:bodyPr/>
        <a:lstStyle/>
        <a:p>
          <a:endParaRPr lang="en-US"/>
        </a:p>
      </dgm:t>
    </dgm:pt>
    <dgm:pt modelId="{C2B3F9C1-A1C9-49EA-A7D0-23804052AC1E}" type="sibTrans" cxnId="{38043459-467D-4857-8795-B449692BC610}">
      <dgm:prSet/>
      <dgm:spPr/>
      <dgm:t>
        <a:bodyPr/>
        <a:lstStyle/>
        <a:p>
          <a:endParaRPr lang="en-US"/>
        </a:p>
      </dgm:t>
    </dgm:pt>
    <dgm:pt modelId="{80C9CE22-8930-4236-8644-A90F2BD6BF96}">
      <dgm:prSet phldrT="[Text]"/>
      <dgm:spPr/>
      <dgm:t>
        <a:bodyPr/>
        <a:lstStyle/>
        <a:p>
          <a:r>
            <a:rPr lang="en-US" dirty="0"/>
            <a:t>Post-Test</a:t>
          </a:r>
        </a:p>
      </dgm:t>
    </dgm:pt>
    <dgm:pt modelId="{11B38769-0818-43B3-88ED-1321625B5A2C}" type="parTrans" cxnId="{C935A219-3B86-4328-9044-3D6BA0ACCCC5}">
      <dgm:prSet/>
      <dgm:spPr/>
      <dgm:t>
        <a:bodyPr/>
        <a:lstStyle/>
        <a:p>
          <a:endParaRPr lang="en-US"/>
        </a:p>
      </dgm:t>
    </dgm:pt>
    <dgm:pt modelId="{4ABE9823-E9B5-45BB-A01D-23C5742B6F2B}" type="sibTrans" cxnId="{C935A219-3B86-4328-9044-3D6BA0ACCCC5}">
      <dgm:prSet/>
      <dgm:spPr/>
      <dgm:t>
        <a:bodyPr/>
        <a:lstStyle/>
        <a:p>
          <a:endParaRPr lang="en-US"/>
        </a:p>
      </dgm:t>
    </dgm:pt>
    <dgm:pt modelId="{5785212E-6976-4F4D-9808-2F1FED566971}">
      <dgm:prSet phldrT="[Text]"/>
      <dgm:spPr/>
      <dgm:t>
        <a:bodyPr/>
        <a:lstStyle/>
        <a:p>
          <a:r>
            <a:rPr lang="en-US" dirty="0"/>
            <a:t>9</a:t>
          </a:r>
        </a:p>
      </dgm:t>
    </dgm:pt>
    <dgm:pt modelId="{DDF10C18-C870-4B7D-8D17-77CCB21963AD}" type="parTrans" cxnId="{B0559B19-95B4-45BB-A89F-9BE5040AA4F0}">
      <dgm:prSet/>
      <dgm:spPr/>
      <dgm:t>
        <a:bodyPr/>
        <a:lstStyle/>
        <a:p>
          <a:endParaRPr lang="en-US"/>
        </a:p>
      </dgm:t>
    </dgm:pt>
    <dgm:pt modelId="{3E8D7B4D-5EDB-48D3-967A-5E41651EF810}" type="sibTrans" cxnId="{B0559B19-95B4-45BB-A89F-9BE5040AA4F0}">
      <dgm:prSet/>
      <dgm:spPr/>
      <dgm:t>
        <a:bodyPr/>
        <a:lstStyle/>
        <a:p>
          <a:endParaRPr lang="en-US"/>
        </a:p>
      </dgm:t>
    </dgm:pt>
    <dgm:pt modelId="{A4D41F10-44BA-4A9B-B92B-AA478406BC1D}">
      <dgm:prSet phldrT="[Text]"/>
      <dgm:spPr/>
      <dgm:t>
        <a:bodyPr/>
        <a:lstStyle/>
        <a:p>
          <a:r>
            <a:rPr lang="en-US" dirty="0"/>
            <a:t>8</a:t>
          </a:r>
        </a:p>
      </dgm:t>
    </dgm:pt>
    <dgm:pt modelId="{8ABB2619-ABB2-4530-9F82-3A561BF9FDC1}" type="parTrans" cxnId="{B993B0AA-C0B8-4296-85EA-4E7852D6714E}">
      <dgm:prSet/>
      <dgm:spPr/>
      <dgm:t>
        <a:bodyPr/>
        <a:lstStyle/>
        <a:p>
          <a:endParaRPr lang="en-US"/>
        </a:p>
      </dgm:t>
    </dgm:pt>
    <dgm:pt modelId="{DE3E27C9-79A9-414B-ABE9-5626E635D1C8}" type="sibTrans" cxnId="{B993B0AA-C0B8-4296-85EA-4E7852D6714E}">
      <dgm:prSet/>
      <dgm:spPr/>
      <dgm:t>
        <a:bodyPr/>
        <a:lstStyle/>
        <a:p>
          <a:endParaRPr lang="en-US"/>
        </a:p>
      </dgm:t>
    </dgm:pt>
    <dgm:pt modelId="{176F2F55-EEF0-4129-8925-0F88798875FD}">
      <dgm:prSet phldrT="[Text]"/>
      <dgm:spPr/>
      <dgm:t>
        <a:bodyPr/>
        <a:lstStyle/>
        <a:p>
          <a:r>
            <a:rPr lang="en-US" dirty="0">
              <a:sym typeface="Wingdings" panose="05000000000000000000" pitchFamily="2" charset="2"/>
            </a:rPr>
            <a:t></a:t>
          </a:r>
          <a:endParaRPr lang="en-US" dirty="0"/>
        </a:p>
      </dgm:t>
    </dgm:pt>
    <dgm:pt modelId="{A5B82A9F-9053-45AA-B85E-45C34CBF76B5}" type="sibTrans" cxnId="{64E3315C-25E0-4A5E-9B6A-32AFDC5B1A3D}">
      <dgm:prSet/>
      <dgm:spPr/>
      <dgm:t>
        <a:bodyPr/>
        <a:lstStyle/>
        <a:p>
          <a:endParaRPr lang="en-US"/>
        </a:p>
      </dgm:t>
    </dgm:pt>
    <dgm:pt modelId="{8D4F0A50-01FC-490E-8CF4-B8A5A83E53C2}" type="parTrans" cxnId="{64E3315C-25E0-4A5E-9B6A-32AFDC5B1A3D}">
      <dgm:prSet/>
      <dgm:spPr/>
      <dgm:t>
        <a:bodyPr/>
        <a:lstStyle/>
        <a:p>
          <a:endParaRPr lang="en-US"/>
        </a:p>
      </dgm:t>
    </dgm:pt>
    <dgm:pt modelId="{5D112674-8B74-459C-8492-92DAEB864209}" type="pres">
      <dgm:prSet presAssocID="{C637A04A-88C3-478C-A181-8F598A2C53FC}" presName="outerComposite" presStyleCnt="0">
        <dgm:presLayoutVars>
          <dgm:chMax val="2"/>
          <dgm:animLvl val="lvl"/>
          <dgm:resizeHandles val="exact"/>
        </dgm:presLayoutVars>
      </dgm:prSet>
      <dgm:spPr/>
    </dgm:pt>
    <dgm:pt modelId="{7DF56305-AAB1-43F7-8428-639D0E692EB7}" type="pres">
      <dgm:prSet presAssocID="{C637A04A-88C3-478C-A181-8F598A2C53FC}" presName="dummyMaxCanvas" presStyleCnt="0"/>
      <dgm:spPr/>
    </dgm:pt>
    <dgm:pt modelId="{EC7BBF59-6D2C-4107-ACC2-3E27C4F393A2}" type="pres">
      <dgm:prSet presAssocID="{C637A04A-88C3-478C-A181-8F598A2C53FC}" presName="parentComposite" presStyleCnt="0"/>
      <dgm:spPr/>
    </dgm:pt>
    <dgm:pt modelId="{0007A079-8D0A-45EF-A8EC-BBCB4055B02D}" type="pres">
      <dgm:prSet presAssocID="{C637A04A-88C3-478C-A181-8F598A2C53FC}" presName="parent1" presStyleLbl="alignAccFollowNode1" presStyleIdx="0" presStyleCnt="4">
        <dgm:presLayoutVars>
          <dgm:chMax val="4"/>
        </dgm:presLayoutVars>
      </dgm:prSet>
      <dgm:spPr/>
    </dgm:pt>
    <dgm:pt modelId="{E2A3628B-C882-4829-B96A-ECF0AE145721}" type="pres">
      <dgm:prSet presAssocID="{C637A04A-88C3-478C-A181-8F598A2C53FC}" presName="parent2" presStyleLbl="alignAccFollowNode1" presStyleIdx="1" presStyleCnt="4">
        <dgm:presLayoutVars>
          <dgm:chMax val="4"/>
        </dgm:presLayoutVars>
      </dgm:prSet>
      <dgm:spPr/>
    </dgm:pt>
    <dgm:pt modelId="{3FEB2213-1CA0-49E9-99F6-ABE5FE35EC83}" type="pres">
      <dgm:prSet presAssocID="{C637A04A-88C3-478C-A181-8F598A2C53FC}" presName="childrenComposite" presStyleCnt="0"/>
      <dgm:spPr/>
    </dgm:pt>
    <dgm:pt modelId="{5FDB36D1-5C68-4B23-99DC-D72BAD58C093}" type="pres">
      <dgm:prSet presAssocID="{C637A04A-88C3-478C-A181-8F598A2C53FC}" presName="dummyMaxCanvas_ChildArea" presStyleCnt="0"/>
      <dgm:spPr/>
    </dgm:pt>
    <dgm:pt modelId="{69B0F065-2972-45C4-B715-B43A1E40D84E}" type="pres">
      <dgm:prSet presAssocID="{C637A04A-88C3-478C-A181-8F598A2C53FC}" presName="fulcrum" presStyleLbl="alignAccFollowNode1" presStyleIdx="2" presStyleCnt="4"/>
      <dgm:spPr/>
    </dgm:pt>
    <dgm:pt modelId="{CC97369B-1807-4C32-9AF9-247ECA57939B}" type="pres">
      <dgm:prSet presAssocID="{C637A04A-88C3-478C-A181-8F598A2C53FC}" presName="balance_23" presStyleLbl="alignAccFollowNode1" presStyleIdx="3" presStyleCnt="4">
        <dgm:presLayoutVars>
          <dgm:bulletEnabled val="1"/>
        </dgm:presLayoutVars>
      </dgm:prSet>
      <dgm:spPr/>
    </dgm:pt>
    <dgm:pt modelId="{25F7873F-CA51-4FD4-91AC-4ADBB6889FC6}" type="pres">
      <dgm:prSet presAssocID="{C637A04A-88C3-478C-A181-8F598A2C53FC}" presName="right_23_1" presStyleLbl="node1" presStyleIdx="0" presStyleCnt="5">
        <dgm:presLayoutVars>
          <dgm:bulletEnabled val="1"/>
        </dgm:presLayoutVars>
      </dgm:prSet>
      <dgm:spPr/>
    </dgm:pt>
    <dgm:pt modelId="{DA1AA779-D682-476C-8F76-4B8DB9AF83A8}" type="pres">
      <dgm:prSet presAssocID="{C637A04A-88C3-478C-A181-8F598A2C53FC}" presName="right_23_2" presStyleLbl="node1" presStyleIdx="1" presStyleCnt="5">
        <dgm:presLayoutVars>
          <dgm:bulletEnabled val="1"/>
        </dgm:presLayoutVars>
      </dgm:prSet>
      <dgm:spPr/>
    </dgm:pt>
    <dgm:pt modelId="{54DA8D99-09D4-4102-9586-C42BD2E72430}" type="pres">
      <dgm:prSet presAssocID="{C637A04A-88C3-478C-A181-8F598A2C53FC}" presName="right_23_3" presStyleLbl="node1" presStyleIdx="2" presStyleCnt="5">
        <dgm:presLayoutVars>
          <dgm:bulletEnabled val="1"/>
        </dgm:presLayoutVars>
      </dgm:prSet>
      <dgm:spPr/>
    </dgm:pt>
    <dgm:pt modelId="{CC303DD0-D887-4F3A-A7A8-44ABB47C2E05}" type="pres">
      <dgm:prSet presAssocID="{C637A04A-88C3-478C-A181-8F598A2C53FC}" presName="left_23_1" presStyleLbl="node1" presStyleIdx="3" presStyleCnt="5">
        <dgm:presLayoutVars>
          <dgm:bulletEnabled val="1"/>
        </dgm:presLayoutVars>
      </dgm:prSet>
      <dgm:spPr/>
    </dgm:pt>
    <dgm:pt modelId="{624619B5-781B-4F04-8496-F409763C2A9F}" type="pres">
      <dgm:prSet presAssocID="{C637A04A-88C3-478C-A181-8F598A2C53FC}" presName="left_23_2" presStyleLbl="node1" presStyleIdx="4" presStyleCnt="5">
        <dgm:presLayoutVars>
          <dgm:bulletEnabled val="1"/>
        </dgm:presLayoutVars>
      </dgm:prSet>
      <dgm:spPr/>
    </dgm:pt>
  </dgm:ptLst>
  <dgm:cxnLst>
    <dgm:cxn modelId="{A5B25316-ACAF-491D-A56E-2DE619C8A24A}" type="presOf" srcId="{6DA4039C-59BE-4608-8454-D2EEEDADA661}" destId="{624619B5-781B-4F04-8496-F409763C2A9F}" srcOrd="0" destOrd="0" presId="urn:microsoft.com/office/officeart/2005/8/layout/balance1"/>
    <dgm:cxn modelId="{B0559B19-95B4-45BB-A89F-9BE5040AA4F0}" srcId="{80C9CE22-8930-4236-8644-A90F2BD6BF96}" destId="{5785212E-6976-4F4D-9808-2F1FED566971}" srcOrd="0" destOrd="0" parTransId="{DDF10C18-C870-4B7D-8D17-77CCB21963AD}" sibTransId="{3E8D7B4D-5EDB-48D3-967A-5E41651EF810}"/>
    <dgm:cxn modelId="{C935A219-3B86-4328-9044-3D6BA0ACCCC5}" srcId="{C637A04A-88C3-478C-A181-8F598A2C53FC}" destId="{80C9CE22-8930-4236-8644-A90F2BD6BF96}" srcOrd="1" destOrd="0" parTransId="{11B38769-0818-43B3-88ED-1321625B5A2C}" sibTransId="{4ABE9823-E9B5-45BB-A01D-23C5742B6F2B}"/>
    <dgm:cxn modelId="{07934129-CD2F-4F7B-85F0-2E05B6EB4F16}" srcId="{C637A04A-88C3-478C-A181-8F598A2C53FC}" destId="{8A0B9E4C-EA69-4B89-8BF1-0BDC5FDE382F}" srcOrd="0" destOrd="0" parTransId="{3BF79F86-35B9-438D-AE0C-46C7BD1D5FD4}" sibTransId="{47202E1D-3A78-4675-B4E5-7AEB7EA23CF4}"/>
    <dgm:cxn modelId="{BD664E2A-5173-4CE4-81FF-CAE4BFCC8C6A}" type="presOf" srcId="{176F2F55-EEF0-4129-8925-0F88798875FD}" destId="{54DA8D99-09D4-4102-9586-C42BD2E72430}" srcOrd="0" destOrd="0" presId="urn:microsoft.com/office/officeart/2005/8/layout/balance1"/>
    <dgm:cxn modelId="{64E3315C-25E0-4A5E-9B6A-32AFDC5B1A3D}" srcId="{80C9CE22-8930-4236-8644-A90F2BD6BF96}" destId="{176F2F55-EEF0-4129-8925-0F88798875FD}" srcOrd="2" destOrd="0" parTransId="{8D4F0A50-01FC-490E-8CF4-B8A5A83E53C2}" sibTransId="{A5B82A9F-9053-45AA-B85E-45C34CBF76B5}"/>
    <dgm:cxn modelId="{DC7B1841-E9BD-4865-88CA-0A08283E96E3}" type="presOf" srcId="{8A0B9E4C-EA69-4B89-8BF1-0BDC5FDE382F}" destId="{0007A079-8D0A-45EF-A8EC-BBCB4055B02D}" srcOrd="0" destOrd="0" presId="urn:microsoft.com/office/officeart/2005/8/layout/balance1"/>
    <dgm:cxn modelId="{38043459-467D-4857-8795-B449692BC610}" srcId="{8A0B9E4C-EA69-4B89-8BF1-0BDC5FDE382F}" destId="{6DA4039C-59BE-4608-8454-D2EEEDADA661}" srcOrd="1" destOrd="0" parTransId="{A715669C-E4ED-4DEA-AEFE-49D2770474FF}" sibTransId="{C2B3F9C1-A1C9-49EA-A7D0-23804052AC1E}"/>
    <dgm:cxn modelId="{20282D8A-5121-4AAB-B51C-1196E79E8BDA}" type="presOf" srcId="{5785212E-6976-4F4D-9808-2F1FED566971}" destId="{25F7873F-CA51-4FD4-91AC-4ADBB6889FC6}" srcOrd="0" destOrd="0" presId="urn:microsoft.com/office/officeart/2005/8/layout/balance1"/>
    <dgm:cxn modelId="{B993B0AA-C0B8-4296-85EA-4E7852D6714E}" srcId="{80C9CE22-8930-4236-8644-A90F2BD6BF96}" destId="{A4D41F10-44BA-4A9B-B92B-AA478406BC1D}" srcOrd="1" destOrd="0" parTransId="{8ABB2619-ABB2-4530-9F82-3A561BF9FDC1}" sibTransId="{DE3E27C9-79A9-414B-ABE9-5626E635D1C8}"/>
    <dgm:cxn modelId="{F8F152B2-B9E1-4056-935A-3FB4F020E7FC}" type="presOf" srcId="{80C9CE22-8930-4236-8644-A90F2BD6BF96}" destId="{E2A3628B-C882-4829-B96A-ECF0AE145721}" srcOrd="0" destOrd="0" presId="urn:microsoft.com/office/officeart/2005/8/layout/balance1"/>
    <dgm:cxn modelId="{AF69FAB2-D97A-4883-B504-7C29E074FA5A}" type="presOf" srcId="{C637A04A-88C3-478C-A181-8F598A2C53FC}" destId="{5D112674-8B74-459C-8492-92DAEB864209}" srcOrd="0" destOrd="0" presId="urn:microsoft.com/office/officeart/2005/8/layout/balance1"/>
    <dgm:cxn modelId="{504B1FC0-EA4E-431E-8944-2B1CE79216FC}" type="presOf" srcId="{A4D41F10-44BA-4A9B-B92B-AA478406BC1D}" destId="{DA1AA779-D682-476C-8F76-4B8DB9AF83A8}" srcOrd="0" destOrd="0" presId="urn:microsoft.com/office/officeart/2005/8/layout/balance1"/>
    <dgm:cxn modelId="{D65F19E4-B76D-4B8D-AEC2-7221BD27FCD5}" type="presOf" srcId="{3645AB8F-06C9-4FA2-9E0F-24477FE8CC1D}" destId="{CC303DD0-D887-4F3A-A7A8-44ABB47C2E05}" srcOrd="0" destOrd="0" presId="urn:microsoft.com/office/officeart/2005/8/layout/balance1"/>
    <dgm:cxn modelId="{C48144F5-994C-4F8F-980C-3AEEA6C1F247}" srcId="{8A0B9E4C-EA69-4B89-8BF1-0BDC5FDE382F}" destId="{3645AB8F-06C9-4FA2-9E0F-24477FE8CC1D}" srcOrd="0" destOrd="0" parTransId="{9D30DF3C-E0AF-4E64-B9C2-FEA378262F8D}" sibTransId="{E89E0455-B374-4468-9DAF-6BCBD749A3BB}"/>
    <dgm:cxn modelId="{0C5400DE-19FE-4FCF-96E6-85790686CDB2}" type="presParOf" srcId="{5D112674-8B74-459C-8492-92DAEB864209}" destId="{7DF56305-AAB1-43F7-8428-639D0E692EB7}" srcOrd="0" destOrd="0" presId="urn:microsoft.com/office/officeart/2005/8/layout/balance1"/>
    <dgm:cxn modelId="{D507B532-47DC-4830-AF57-0798DA3846EB}" type="presParOf" srcId="{5D112674-8B74-459C-8492-92DAEB864209}" destId="{EC7BBF59-6D2C-4107-ACC2-3E27C4F393A2}" srcOrd="1" destOrd="0" presId="urn:microsoft.com/office/officeart/2005/8/layout/balance1"/>
    <dgm:cxn modelId="{1B9C394D-03DD-4586-BC8C-B751F5C09287}" type="presParOf" srcId="{EC7BBF59-6D2C-4107-ACC2-3E27C4F393A2}" destId="{0007A079-8D0A-45EF-A8EC-BBCB4055B02D}" srcOrd="0" destOrd="0" presId="urn:microsoft.com/office/officeart/2005/8/layout/balance1"/>
    <dgm:cxn modelId="{A0CFE529-6F4D-4FD3-A8E1-4BA804473979}" type="presParOf" srcId="{EC7BBF59-6D2C-4107-ACC2-3E27C4F393A2}" destId="{E2A3628B-C882-4829-B96A-ECF0AE145721}" srcOrd="1" destOrd="0" presId="urn:microsoft.com/office/officeart/2005/8/layout/balance1"/>
    <dgm:cxn modelId="{EE55A9AB-F31E-478C-9B1C-2F2DFD0C510B}" type="presParOf" srcId="{5D112674-8B74-459C-8492-92DAEB864209}" destId="{3FEB2213-1CA0-49E9-99F6-ABE5FE35EC83}" srcOrd="2" destOrd="0" presId="urn:microsoft.com/office/officeart/2005/8/layout/balance1"/>
    <dgm:cxn modelId="{7FD8E515-45C7-401E-B694-D1F9DB36469F}" type="presParOf" srcId="{3FEB2213-1CA0-49E9-99F6-ABE5FE35EC83}" destId="{5FDB36D1-5C68-4B23-99DC-D72BAD58C093}" srcOrd="0" destOrd="0" presId="urn:microsoft.com/office/officeart/2005/8/layout/balance1"/>
    <dgm:cxn modelId="{0B8169CE-40E6-4AED-9B26-3F82BA1E9EA9}" type="presParOf" srcId="{3FEB2213-1CA0-49E9-99F6-ABE5FE35EC83}" destId="{69B0F065-2972-45C4-B715-B43A1E40D84E}" srcOrd="1" destOrd="0" presId="urn:microsoft.com/office/officeart/2005/8/layout/balance1"/>
    <dgm:cxn modelId="{C5D2B5C8-CACD-4E01-B501-5D22358F1352}" type="presParOf" srcId="{3FEB2213-1CA0-49E9-99F6-ABE5FE35EC83}" destId="{CC97369B-1807-4C32-9AF9-247ECA57939B}" srcOrd="2" destOrd="0" presId="urn:microsoft.com/office/officeart/2005/8/layout/balance1"/>
    <dgm:cxn modelId="{6123026A-32C1-43EE-BAB9-709E2019E321}" type="presParOf" srcId="{3FEB2213-1CA0-49E9-99F6-ABE5FE35EC83}" destId="{25F7873F-CA51-4FD4-91AC-4ADBB6889FC6}" srcOrd="3" destOrd="0" presId="urn:microsoft.com/office/officeart/2005/8/layout/balance1"/>
    <dgm:cxn modelId="{65FE8F1E-B108-4322-BFAC-47D89A178ECF}" type="presParOf" srcId="{3FEB2213-1CA0-49E9-99F6-ABE5FE35EC83}" destId="{DA1AA779-D682-476C-8F76-4B8DB9AF83A8}" srcOrd="4" destOrd="0" presId="urn:microsoft.com/office/officeart/2005/8/layout/balance1"/>
    <dgm:cxn modelId="{AA8FE717-6CAD-4057-8648-A3D799529CA9}" type="presParOf" srcId="{3FEB2213-1CA0-49E9-99F6-ABE5FE35EC83}" destId="{54DA8D99-09D4-4102-9586-C42BD2E72430}" srcOrd="5" destOrd="0" presId="urn:microsoft.com/office/officeart/2005/8/layout/balance1"/>
    <dgm:cxn modelId="{216DA5EA-EB9A-477C-B0D1-65F6E00F1533}" type="presParOf" srcId="{3FEB2213-1CA0-49E9-99F6-ABE5FE35EC83}" destId="{CC303DD0-D887-4F3A-A7A8-44ABB47C2E05}" srcOrd="6" destOrd="0" presId="urn:microsoft.com/office/officeart/2005/8/layout/balance1"/>
    <dgm:cxn modelId="{23FCD8F2-CFB9-48B6-8F6B-C88729919D62}" type="presParOf" srcId="{3FEB2213-1CA0-49E9-99F6-ABE5FE35EC83}" destId="{624619B5-781B-4F04-8496-F409763C2A9F}"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07A079-8D0A-45EF-A8EC-BBCB4055B02D}">
      <dsp:nvSpPr>
        <dsp:cNvPr id="0" name=""/>
        <dsp:cNvSpPr/>
      </dsp:nvSpPr>
      <dsp:spPr>
        <a:xfrm>
          <a:off x="3111436" y="0"/>
          <a:ext cx="1609344" cy="8940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Pre-Test</a:t>
          </a:r>
        </a:p>
      </dsp:txBody>
      <dsp:txXfrm>
        <a:off x="3137623" y="26187"/>
        <a:ext cx="1556970" cy="841706"/>
      </dsp:txXfrm>
    </dsp:sp>
    <dsp:sp modelId="{E2A3628B-C882-4829-B96A-ECF0AE145721}">
      <dsp:nvSpPr>
        <dsp:cNvPr id="0" name=""/>
        <dsp:cNvSpPr/>
      </dsp:nvSpPr>
      <dsp:spPr>
        <a:xfrm>
          <a:off x="5436044" y="0"/>
          <a:ext cx="1609344" cy="89408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Post-Test</a:t>
          </a:r>
        </a:p>
      </dsp:txBody>
      <dsp:txXfrm>
        <a:off x="5462231" y="26187"/>
        <a:ext cx="1556970" cy="841706"/>
      </dsp:txXfrm>
    </dsp:sp>
    <dsp:sp modelId="{69B0F065-2972-45C4-B715-B43A1E40D84E}">
      <dsp:nvSpPr>
        <dsp:cNvPr id="0" name=""/>
        <dsp:cNvSpPr/>
      </dsp:nvSpPr>
      <dsp:spPr>
        <a:xfrm>
          <a:off x="4743132" y="3799840"/>
          <a:ext cx="670560" cy="670560"/>
        </a:xfrm>
        <a:prstGeom prst="triangl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97369B-1807-4C32-9AF9-247ECA57939B}">
      <dsp:nvSpPr>
        <dsp:cNvPr id="0" name=""/>
        <dsp:cNvSpPr/>
      </dsp:nvSpPr>
      <dsp:spPr>
        <a:xfrm rot="240000">
          <a:off x="3066118" y="3512497"/>
          <a:ext cx="4024588" cy="28142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F7873F-CA51-4FD4-91AC-4ADBB6889FC6}">
      <dsp:nvSpPr>
        <dsp:cNvPr id="0" name=""/>
        <dsp:cNvSpPr/>
      </dsp:nvSpPr>
      <dsp:spPr>
        <a:xfrm rot="240000">
          <a:off x="5482534" y="2808861"/>
          <a:ext cx="1605772" cy="7481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9</a:t>
          </a:r>
        </a:p>
      </dsp:txBody>
      <dsp:txXfrm>
        <a:off x="5519055" y="2845382"/>
        <a:ext cx="1532730" cy="675084"/>
      </dsp:txXfrm>
    </dsp:sp>
    <dsp:sp modelId="{DA1AA779-D682-476C-8F76-4B8DB9AF83A8}">
      <dsp:nvSpPr>
        <dsp:cNvPr id="0" name=""/>
        <dsp:cNvSpPr/>
      </dsp:nvSpPr>
      <dsp:spPr>
        <a:xfrm rot="240000">
          <a:off x="5540649" y="2004189"/>
          <a:ext cx="1605772" cy="7481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8</a:t>
          </a:r>
        </a:p>
      </dsp:txBody>
      <dsp:txXfrm>
        <a:off x="5577170" y="2040710"/>
        <a:ext cx="1532730" cy="675084"/>
      </dsp:txXfrm>
    </dsp:sp>
    <dsp:sp modelId="{54DA8D99-09D4-4102-9586-C42BD2E72430}">
      <dsp:nvSpPr>
        <dsp:cNvPr id="0" name=""/>
        <dsp:cNvSpPr/>
      </dsp:nvSpPr>
      <dsp:spPr>
        <a:xfrm rot="240000">
          <a:off x="5598764" y="1217399"/>
          <a:ext cx="1605772" cy="7481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sym typeface="Wingdings" panose="05000000000000000000" pitchFamily="2" charset="2"/>
            </a:rPr>
            <a:t></a:t>
          </a:r>
          <a:endParaRPr lang="en-US" sz="3100" kern="1200" dirty="0"/>
        </a:p>
      </dsp:txBody>
      <dsp:txXfrm>
        <a:off x="5635285" y="1253920"/>
        <a:ext cx="1532730" cy="675084"/>
      </dsp:txXfrm>
    </dsp:sp>
    <dsp:sp modelId="{CC303DD0-D887-4F3A-A7A8-44ABB47C2E05}">
      <dsp:nvSpPr>
        <dsp:cNvPr id="0" name=""/>
        <dsp:cNvSpPr/>
      </dsp:nvSpPr>
      <dsp:spPr>
        <a:xfrm rot="240000">
          <a:off x="3180278" y="2647927"/>
          <a:ext cx="1605772" cy="7481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5</a:t>
          </a:r>
        </a:p>
      </dsp:txBody>
      <dsp:txXfrm>
        <a:off x="3216799" y="2684448"/>
        <a:ext cx="1532730" cy="675084"/>
      </dsp:txXfrm>
    </dsp:sp>
    <dsp:sp modelId="{624619B5-781B-4F04-8496-F409763C2A9F}">
      <dsp:nvSpPr>
        <dsp:cNvPr id="0" name=""/>
        <dsp:cNvSpPr/>
      </dsp:nvSpPr>
      <dsp:spPr>
        <a:xfrm rot="240000">
          <a:off x="3238393" y="1843255"/>
          <a:ext cx="1605772" cy="74812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3</a:t>
          </a:r>
        </a:p>
      </dsp:txBody>
      <dsp:txXfrm>
        <a:off x="3274914" y="1879776"/>
        <a:ext cx="1532730" cy="675084"/>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11/9/2024</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11/9/2024</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a:p>
        </p:txBody>
      </p:sp>
    </p:spTree>
    <p:extLst>
      <p:ext uri="{BB962C8B-B14F-4D97-AF65-F5344CB8AC3E}">
        <p14:creationId xmlns:p14="http://schemas.microsoft.com/office/powerpoint/2010/main" val="160770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a:p>
        </p:txBody>
      </p:sp>
    </p:spTree>
    <p:extLst>
      <p:ext uri="{BB962C8B-B14F-4D97-AF65-F5344CB8AC3E}">
        <p14:creationId xmlns:p14="http://schemas.microsoft.com/office/powerpoint/2010/main" val="12848047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p:cNvGrpSpPr/>
          <p:nvPr/>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2" name="Group 11"/>
            <p:cNvGrpSpPr/>
            <p:nvPr/>
          </p:nvGrpSpPr>
          <p:grpSpPr>
            <a:xfrm>
              <a:off x="0" y="0"/>
              <a:ext cx="4742741" cy="6858000"/>
              <a:chOff x="0" y="0"/>
              <a:chExt cx="4742741" cy="6858000"/>
            </a:xfrm>
          </p:grpSpPr>
          <p:pic>
            <p:nvPicPr>
              <p:cNvPr id="9" name="Picture 8"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605581"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ctrTitle"/>
          </p:nvPr>
        </p:nvSpPr>
        <p:spPr>
          <a:xfrm>
            <a:off x="4879346"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3" name="Subtitle 2"/>
          <p:cNvSpPr>
            <a:spLocks noGrp="1"/>
          </p:cNvSpPr>
          <p:nvPr>
            <p:ph type="subTitle" idx="1"/>
          </p:nvPr>
        </p:nvSpPr>
        <p:spPr>
          <a:xfrm>
            <a:off x="4879346"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Date Placeholder 4"/>
          <p:cNvSpPr>
            <a:spLocks noGrp="1"/>
          </p:cNvSpPr>
          <p:nvPr>
            <p:ph type="dt" sz="half" idx="10"/>
          </p:nvPr>
        </p:nvSpPr>
        <p:spPr/>
        <p:txBody>
          <a:bodyPr/>
          <a:lstStyle/>
          <a:p>
            <a:fld id="{5706A09E-12D5-4B1D-B8BB-C300B1DDD423}" type="datetime1">
              <a:rPr lang="en-US" smtClean="0"/>
              <a:t>11/9/2024</a:t>
            </a:fld>
            <a:endParaRPr lang="en-US"/>
          </a:p>
        </p:txBody>
      </p:sp>
      <p:sp>
        <p:nvSpPr>
          <p:cNvPr id="7" name="Footer Placeholder 6"/>
          <p:cNvSpPr>
            <a:spLocks noGrp="1"/>
          </p:cNvSpPr>
          <p:nvPr>
            <p:ph type="ftr" sz="quarter" idx="11"/>
          </p:nvPr>
        </p:nvSpPr>
        <p:spPr/>
        <p:txBody>
          <a:bodyPr/>
          <a:lstStyle/>
          <a:p>
            <a:r>
              <a:rPr lang="en-US" dirty="0"/>
              <a:t>Add a footer</a:t>
            </a:r>
          </a:p>
        </p:txBody>
      </p:sp>
      <p:sp>
        <p:nvSpPr>
          <p:cNvPr id="11" name="Slide Number Placeholder 10"/>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3220121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A9377B-053C-438C-8A98-92C419A6701C}" type="datetime1">
              <a:rPr lang="en-US" smtClean="0"/>
              <a:t>11/9/2024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286535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schemeClr val="tx2"/>
                </a:solidFill>
              </a:endParaRPr>
            </a:p>
          </p:txBody>
        </p:sp>
      </p:grpSp>
      <p:pic>
        <p:nvPicPr>
          <p:cNvPr id="5" name="Picture 4"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e 1"/>
          <p:cNvSpPr>
            <a:spLocks noGrp="1"/>
          </p:cNvSpPr>
          <p:nvPr>
            <p:ph type="ctrTitle"/>
          </p:nvPr>
        </p:nvSpPr>
        <p:spPr>
          <a:xfrm>
            <a:off x="237149"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8" name="Subtitle 2"/>
          <p:cNvSpPr>
            <a:spLocks noGrp="1"/>
          </p:cNvSpPr>
          <p:nvPr>
            <p:ph type="subTitle" idx="1"/>
          </p:nvPr>
        </p:nvSpPr>
        <p:spPr>
          <a:xfrm>
            <a:off x="237149"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2" name="Date Placeholder 1"/>
          <p:cNvSpPr>
            <a:spLocks noGrp="1"/>
          </p:cNvSpPr>
          <p:nvPr>
            <p:ph type="dt" sz="half" idx="10"/>
          </p:nvPr>
        </p:nvSpPr>
        <p:spPr/>
        <p:txBody>
          <a:bodyPr/>
          <a:lstStyle/>
          <a:p>
            <a:fld id="{B07CEF46-0123-4A75-9835-49DC49D53DE2}" type="datetime1">
              <a:rPr lang="en-US" smtClean="0"/>
              <a:t>11/9/2024</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052582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hasCustomPrompt="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buFont typeface="Century Gothic" panose="020B0502020202020204" pitchFamily="34" charset="0"/>
              <a:buChar char="–"/>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8"/>
            <a:endParaRPr dirty="0"/>
          </a:p>
        </p:txBody>
      </p:sp>
      <p:sp>
        <p:nvSpPr>
          <p:cNvPr id="4" name="Content Placeholder 3"/>
          <p:cNvSpPr>
            <a:spLocks noGrp="1"/>
          </p:cNvSpPr>
          <p:nvPr>
            <p:ph sz="half" idx="2" hasCustomPrompt="1"/>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Date Placeholder 4"/>
          <p:cNvSpPr>
            <a:spLocks noGrp="1"/>
          </p:cNvSpPr>
          <p:nvPr>
            <p:ph type="dt" sz="half" idx="10"/>
          </p:nvPr>
        </p:nvSpPr>
        <p:spPr/>
        <p:txBody>
          <a:bodyPr/>
          <a:lstStyle/>
          <a:p>
            <a:fld id="{62A6378D-18AE-47D1-B10A-42F623B40082}" type="datetime1">
              <a:rPr lang="en-US" smtClean="0"/>
              <a:t>11/9/2024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02504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hasCustomPrompt="1"/>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hasCustomPrompt="1"/>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Date Placeholder 6"/>
          <p:cNvSpPr>
            <a:spLocks noGrp="1"/>
          </p:cNvSpPr>
          <p:nvPr>
            <p:ph type="dt" sz="half" idx="10"/>
          </p:nvPr>
        </p:nvSpPr>
        <p:spPr/>
        <p:txBody>
          <a:bodyPr/>
          <a:lstStyle/>
          <a:p>
            <a:fld id="{321F6AE8-D704-41F6-B16A-5547B5672AC1}" type="datetime1">
              <a:rPr lang="en-US" smtClean="0"/>
              <a:t>11/9/2024</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9200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58AB9538-6F63-4C0B-916D-ED3F4E0A1B28}" type="datetime1">
              <a:rPr lang="en-US" smtClean="0"/>
              <a:t>11/9/2024</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F15BF-7116-4A9E-8022-5A2DC937F971}" type="datetime1">
              <a:rPr lang="en-US" smtClean="0"/>
              <a:t>11/9/2024</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1950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455612" y="1701800"/>
            <a:ext cx="3351927" cy="2844800"/>
          </a:xfrm>
        </p:spPr>
        <p:txBody>
          <a:bodyPr anchor="b">
            <a:normAutofit/>
          </a:bodyPr>
          <a:lstStyle>
            <a:lvl1pPr algn="l">
              <a:defRPr sz="2000" b="1">
                <a:effectLst/>
              </a:defRPr>
            </a:lvl1pPr>
          </a:lstStyle>
          <a:p>
            <a:r>
              <a:rPr lang="en-US"/>
              <a:t>Click to edit Master title style</a:t>
            </a:r>
            <a:endParaRPr dirty="0"/>
          </a:p>
        </p:txBody>
      </p:sp>
      <p:sp>
        <p:nvSpPr>
          <p:cNvPr id="3" name="Content Placeholder 2"/>
          <p:cNvSpPr>
            <a:spLocks noGrp="1"/>
          </p:cNvSpPr>
          <p:nvPr>
            <p:ph idx="1" hasCustomPrompt="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marL="2418976" indent="-285750">
              <a:buFont typeface="Century Gothic" panose="020B0502020202020204" pitchFamily="34" charset="0"/>
              <a:buChar cha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455612"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1B8DC91-5A3B-40CE-8C1D-279A8EF6E008}" type="datetime1">
              <a:rPr lang="en-US" smtClean="0"/>
              <a:t>11/9/2024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78911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effectLst/>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6B7C20A-B94A-4E20-B4B2-88A7825AE904}" type="datetime1">
              <a:rPr lang="en-US" smtClean="0"/>
              <a:t>11/9/2024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352137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hasCustomPrompt="1"/>
          </p:nvPr>
        </p:nvSpPr>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D91CA53D-4C84-40AA-983E-A1E818A7FEFC}" type="datetime1">
              <a:rPr lang="en-US" smtClean="0"/>
              <a:t>11/9/2024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181761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hasCustomPrompt="1"/>
          </p:nvPr>
        </p:nvSpPr>
        <p:spPr>
          <a:xfrm>
            <a:off x="1117309" y="274638"/>
            <a:ext cx="8532178" cy="5897561"/>
          </a:xfrm>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C8E2FCEE-AE66-4EAB-9C04-97F8A56A6354}" type="datetime1">
              <a:rPr lang="en-US" smtClean="0"/>
              <a:t>11/9/2024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372369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11/9/2024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anvas.liberty.edu/courses/697514/files/105877606/download?download_frd=1" TargetMode="External"/><Relationship Id="rId2" Type="http://schemas.openxmlformats.org/officeDocument/2006/relationships/hyperlink" Target="https://canvas.liberty.edu/courses/697514/files/105877735/download?download_frd=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79346" y="304801"/>
            <a:ext cx="7008574" cy="4492626"/>
          </a:xfrm>
        </p:spPr>
        <p:txBody>
          <a:bodyPr>
            <a:normAutofit fontScale="90000"/>
          </a:bodyPr>
          <a:lstStyle/>
          <a:p>
            <a:r>
              <a:rPr lang="en-US" dirty="0">
                <a:cs typeface="Times New Roman" panose="02020603050405020304" pitchFamily="18" charset="0"/>
              </a:rPr>
              <a:t>Benchmark Culminating Project: Psycho-Educational Small Group PowerPoint Assignment</a:t>
            </a:r>
          </a:p>
        </p:txBody>
      </p:sp>
      <p:sp>
        <p:nvSpPr>
          <p:cNvPr id="5" name="Subtitle 4"/>
          <p:cNvSpPr>
            <a:spLocks noGrp="1"/>
          </p:cNvSpPr>
          <p:nvPr>
            <p:ph type="subTitle" idx="1"/>
          </p:nvPr>
        </p:nvSpPr>
        <p:spPr/>
        <p:txBody>
          <a:bodyPr/>
          <a:lstStyle/>
          <a:p>
            <a:r>
              <a:rPr lang="en-US" dirty="0"/>
              <a:t>Kendra Zaremba</a:t>
            </a:r>
            <a:br>
              <a:rPr lang="en-US" dirty="0"/>
            </a:br>
            <a:r>
              <a:rPr lang="en-US" dirty="0"/>
              <a:t>Liberty University</a:t>
            </a:r>
          </a:p>
        </p:txBody>
      </p:sp>
    </p:spTree>
    <p:extLst>
      <p:ext uri="{BB962C8B-B14F-4D97-AF65-F5344CB8AC3E}">
        <p14:creationId xmlns:p14="http://schemas.microsoft.com/office/powerpoint/2010/main" val="16898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Times New Roman" panose="02020603050405020304" pitchFamily="18" charset="0"/>
              </a:rPr>
              <a:t>Small Group Topic</a:t>
            </a:r>
          </a:p>
        </p:txBody>
      </p:sp>
      <p:sp>
        <p:nvSpPr>
          <p:cNvPr id="3" name="Content Placeholder 2"/>
          <p:cNvSpPr>
            <a:spLocks noGrp="1"/>
          </p:cNvSpPr>
          <p:nvPr>
            <p:ph idx="1"/>
          </p:nvPr>
        </p:nvSpPr>
        <p:spPr>
          <a:xfrm>
            <a:off x="1117309" y="1371600"/>
            <a:ext cx="10157354" cy="5410200"/>
          </a:xfrm>
        </p:spPr>
        <p:txBody>
          <a:bodyPr>
            <a:normAutofit/>
          </a:bodyPr>
          <a:lstStyle/>
          <a:p>
            <a:pPr algn="just"/>
            <a:r>
              <a:rPr lang="en-US" dirty="0">
                <a:latin typeface="+mj-lt"/>
                <a:cs typeface="Times New Roman" panose="02020603050405020304" pitchFamily="18" charset="0"/>
              </a:rPr>
              <a:t>The topic of the psycho-educational small group emphasized postsecondary goals after high school graduation. Sessions covered the following subjects:</a:t>
            </a:r>
          </a:p>
          <a:p>
            <a:pPr lvl="1" algn="just"/>
            <a:r>
              <a:rPr lang="en-US" sz="1800" dirty="0">
                <a:latin typeface="+mj-lt"/>
                <a:cs typeface="Times New Roman" panose="02020603050405020304" pitchFamily="18" charset="0"/>
              </a:rPr>
              <a:t>O*Net interest profiler to aid is discovering personality characteristics and corresponding related careers.</a:t>
            </a:r>
          </a:p>
          <a:p>
            <a:pPr lvl="1" algn="just"/>
            <a:r>
              <a:rPr lang="en-US" sz="1800" dirty="0">
                <a:latin typeface="+mj-lt"/>
                <a:cs typeface="Times New Roman" panose="02020603050405020304" pitchFamily="18" charset="0"/>
              </a:rPr>
              <a:t>College and Universities with an overview of the application process, FAFSA and scholarships. Special attention was given to a local community college.</a:t>
            </a:r>
          </a:p>
          <a:p>
            <a:pPr lvl="1" algn="just"/>
            <a:r>
              <a:rPr lang="en-US" sz="1800" dirty="0">
                <a:latin typeface="+mj-lt"/>
                <a:cs typeface="Times New Roman" panose="02020603050405020304" pitchFamily="18" charset="0"/>
              </a:rPr>
              <a:t>Technical and Trade fields covering apprenticeships and on the job training options.</a:t>
            </a:r>
          </a:p>
          <a:p>
            <a:pPr lvl="1" algn="just"/>
            <a:r>
              <a:rPr lang="en-US" sz="1800" dirty="0">
                <a:latin typeface="+mj-lt"/>
                <a:cs typeface="Times New Roman" panose="02020603050405020304" pitchFamily="18" charset="0"/>
              </a:rPr>
              <a:t>Military branches were defined along with benefits for service.</a:t>
            </a:r>
          </a:p>
          <a:p>
            <a:pPr lvl="1" algn="just"/>
            <a:r>
              <a:rPr lang="en-US" sz="1800" dirty="0">
                <a:latin typeface="+mj-lt"/>
                <a:cs typeface="Times New Roman" panose="02020603050405020304" pitchFamily="18" charset="0"/>
              </a:rPr>
              <a:t>Employment was reviewed in terms of long-term meaningful careers vs. short-term basic needs jobs. The school’s Career Readiness Paraprofessional presented with resume development and interviewing skills. </a:t>
            </a:r>
          </a:p>
          <a:p>
            <a:pPr lvl="1" algn="just"/>
            <a:r>
              <a:rPr lang="en-US" sz="1800" dirty="0">
                <a:latin typeface="+mj-lt"/>
                <a:cs typeface="Times New Roman" panose="02020603050405020304" pitchFamily="18" charset="0"/>
              </a:rPr>
              <a:t>Financial budgeting was conversed in relation on how to manage income. A budgeting workshop was conducted with students representing responsibility and accountability.</a:t>
            </a:r>
          </a:p>
        </p:txBody>
      </p:sp>
    </p:spTree>
    <p:extLst>
      <p:ext uri="{BB962C8B-B14F-4D97-AF65-F5344CB8AC3E}">
        <p14:creationId xmlns:p14="http://schemas.microsoft.com/office/powerpoint/2010/main" val="299532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Times New Roman" panose="02020603050405020304" pitchFamily="18" charset="0"/>
              </a:rPr>
              <a:t>Grade Level</a:t>
            </a:r>
          </a:p>
        </p:txBody>
      </p:sp>
      <p:sp>
        <p:nvSpPr>
          <p:cNvPr id="3" name="Content Placeholder 2"/>
          <p:cNvSpPr>
            <a:spLocks noGrp="1"/>
          </p:cNvSpPr>
          <p:nvPr>
            <p:ph idx="1"/>
          </p:nvPr>
        </p:nvSpPr>
        <p:spPr/>
        <p:txBody>
          <a:bodyPr/>
          <a:lstStyle/>
          <a:p>
            <a:pPr algn="just"/>
            <a:r>
              <a:rPr lang="en-US" dirty="0">
                <a:latin typeface="+mj-lt"/>
                <a:cs typeface="Times New Roman" panose="02020603050405020304" pitchFamily="18" charset="0"/>
              </a:rPr>
              <a:t>The grade level of students who participated in the psycho-educational small group were high school twelfth grade seniors. </a:t>
            </a:r>
          </a:p>
          <a:p>
            <a:pPr algn="just"/>
            <a:r>
              <a:rPr lang="en-US" dirty="0">
                <a:latin typeface="+mj-lt"/>
                <a:cs typeface="Times New Roman" panose="02020603050405020304" pitchFamily="18" charset="0"/>
              </a:rPr>
              <a:t>All students within this small group were, upon random coincidence, males.</a:t>
            </a:r>
          </a:p>
          <a:p>
            <a:pPr algn="just"/>
            <a:endParaRPr lang="en-US" dirty="0">
              <a:latin typeface="+mj-lt"/>
              <a:cs typeface="Times New Roman" panose="02020603050405020304" pitchFamily="18" charset="0"/>
            </a:endParaRPr>
          </a:p>
          <a:p>
            <a:pPr algn="just"/>
            <a:endParaRPr lang="en-US" dirty="0">
              <a:latin typeface="+mj-lt"/>
              <a:cs typeface="Times New Roman" panose="02020603050405020304" pitchFamily="18" charset="0"/>
            </a:endParaRPr>
          </a:p>
        </p:txBody>
      </p:sp>
      <p:sp>
        <p:nvSpPr>
          <p:cNvPr id="5" name="AutoShape 2" descr="C:\Users\shenkel\Pictures\pexels-photo-267885.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2276" y="3187977"/>
            <a:ext cx="5317564" cy="354504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3012" y="3326185"/>
            <a:ext cx="5317564" cy="3531815"/>
          </a:xfrm>
          <a:prstGeom prst="rect">
            <a:avLst/>
          </a:prstGeom>
        </p:spPr>
      </p:pic>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Goal</a:t>
            </a:r>
          </a:p>
        </p:txBody>
      </p:sp>
      <p:sp>
        <p:nvSpPr>
          <p:cNvPr id="3" name="Content Placeholder 2"/>
          <p:cNvSpPr>
            <a:spLocks noGrp="1"/>
          </p:cNvSpPr>
          <p:nvPr>
            <p:ph idx="1"/>
          </p:nvPr>
        </p:nvSpPr>
        <p:spPr/>
        <p:txBody>
          <a:bodyPr/>
          <a:lstStyle/>
          <a:p>
            <a:pPr algn="just"/>
            <a:r>
              <a:rPr lang="en-US" dirty="0"/>
              <a:t>The goal of this small group was to assist students who identified that their postsecondary plans were uncertain. This small group initially defined their characteristics with Holland’s six types of personality and were able to observe and research related careers through O*Net’s Interest Inventory. Students were then provided information on the various transitional pathways described in the “Small Group Topic” slide. Budgeting was introduced as a means of importance towards financial stability. During each session, students researched topics on their school laptops that specifically interested them during that session. Ultimately, through these sessions, students were to become more ascertain in defining their transitional plan. </a:t>
            </a:r>
          </a:p>
        </p:txBody>
      </p:sp>
    </p:spTree>
    <p:extLst>
      <p:ext uri="{BB962C8B-B14F-4D97-AF65-F5344CB8AC3E}">
        <p14:creationId xmlns:p14="http://schemas.microsoft.com/office/powerpoint/2010/main" val="60329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sp>
        <p:nvSpPr>
          <p:cNvPr id="3" name="Content Placeholder 2"/>
          <p:cNvSpPr>
            <a:spLocks noGrp="1"/>
          </p:cNvSpPr>
          <p:nvPr>
            <p:ph idx="1"/>
          </p:nvPr>
        </p:nvSpPr>
        <p:spPr/>
        <p:txBody>
          <a:bodyPr/>
          <a:lstStyle/>
          <a:p>
            <a:pPr algn="just"/>
            <a:r>
              <a:rPr lang="en-US" dirty="0">
                <a:latin typeface="+mj-lt"/>
                <a:cs typeface="Times New Roman" panose="02020603050405020304" pitchFamily="18" charset="0"/>
              </a:rPr>
              <a:t>Current data sources that posed a need for this psycho-educational small group included the following:</a:t>
            </a:r>
          </a:p>
          <a:p>
            <a:pPr lvl="1" algn="just"/>
            <a:r>
              <a:rPr lang="en-US" dirty="0">
                <a:latin typeface="+mj-lt"/>
                <a:cs typeface="Times New Roman" panose="02020603050405020304" pitchFamily="18" charset="0"/>
              </a:rPr>
              <a:t>Guidance Counselor’s previously found this type of intervention necessary for their high school seniors who were undecided in their plans after high school graduation. </a:t>
            </a:r>
          </a:p>
          <a:p>
            <a:pPr lvl="1" algn="just"/>
            <a:r>
              <a:rPr lang="en-US" dirty="0">
                <a:latin typeface="+mj-lt"/>
                <a:cs typeface="Times New Roman" panose="02020603050405020304" pitchFamily="18" charset="0"/>
              </a:rPr>
              <a:t>Senior students completed surveys generated by guidance counselors inquiring about postgraduate plans. Students had the option to fill out if they were not certain and/or wanted assistance with planning.</a:t>
            </a:r>
          </a:p>
          <a:p>
            <a:pPr lvl="1" algn="just"/>
            <a:endParaRPr lang="en-US" dirty="0">
              <a:latin typeface="+mj-lt"/>
              <a:cs typeface="Times New Roman" panose="02020603050405020304" pitchFamily="18" charset="0"/>
            </a:endParaRPr>
          </a:p>
          <a:p>
            <a:pPr lvl="1"/>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4012" y="4542523"/>
            <a:ext cx="6553200" cy="2315476"/>
          </a:xfrm>
          <a:prstGeom prst="rect">
            <a:avLst/>
          </a:prstGeom>
        </p:spPr>
      </p:pic>
    </p:spTree>
    <p:extLst>
      <p:ext uri="{BB962C8B-B14F-4D97-AF65-F5344CB8AC3E}">
        <p14:creationId xmlns:p14="http://schemas.microsoft.com/office/powerpoint/2010/main" val="162719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Needs Assessment</a:t>
            </a:r>
          </a:p>
        </p:txBody>
      </p:sp>
      <p:sp>
        <p:nvSpPr>
          <p:cNvPr id="3" name="Content Placeholder 2"/>
          <p:cNvSpPr>
            <a:spLocks noGrp="1"/>
          </p:cNvSpPr>
          <p:nvPr>
            <p:ph idx="1"/>
          </p:nvPr>
        </p:nvSpPr>
        <p:spPr>
          <a:xfrm>
            <a:off x="1117309" y="1600200"/>
            <a:ext cx="10157354" cy="5181600"/>
          </a:xfrm>
        </p:spPr>
        <p:txBody>
          <a:bodyPr>
            <a:normAutofit lnSpcReduction="10000"/>
          </a:bodyPr>
          <a:lstStyle/>
          <a:p>
            <a:pPr algn="just"/>
            <a:r>
              <a:rPr lang="en-US" dirty="0"/>
              <a:t>To verify there was a need for this type of goal work, students were assessed. The psycho-educational small group and their session topics were described to students who requested assistance with postgraduate planning on their survey’s. Most students confirmed their inquiry for help and were provided an informed consent to return with parent/guardian permission for participation.</a:t>
            </a:r>
          </a:p>
          <a:p>
            <a:pPr algn="just"/>
            <a:r>
              <a:rPr lang="en-US" dirty="0"/>
              <a:t>In one case, a student and his mother came into the office for a schedule change, the student only wished to take required courses. This student’s mother was also concerned that her child was unaware of future plans. After discussing the small group goals, both the mother and the student agreed it would be beneficial. This student is geared towards more work-based options than classroom learning so he found that apprenticeship may be the best fit.</a:t>
            </a:r>
          </a:p>
        </p:txBody>
      </p:sp>
    </p:spTree>
    <p:extLst>
      <p:ext uri="{BB962C8B-B14F-4D97-AF65-F5344CB8AC3E}">
        <p14:creationId xmlns:p14="http://schemas.microsoft.com/office/powerpoint/2010/main" val="39790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Screening Process</a:t>
            </a:r>
          </a:p>
        </p:txBody>
      </p:sp>
      <p:sp>
        <p:nvSpPr>
          <p:cNvPr id="3" name="Content Placeholder 2"/>
          <p:cNvSpPr>
            <a:spLocks noGrp="1"/>
          </p:cNvSpPr>
          <p:nvPr>
            <p:ph idx="1"/>
          </p:nvPr>
        </p:nvSpPr>
        <p:spPr>
          <a:xfrm>
            <a:off x="1117309" y="1371600"/>
            <a:ext cx="10157354" cy="5410200"/>
          </a:xfrm>
        </p:spPr>
        <p:txBody>
          <a:bodyPr>
            <a:normAutofit fontScale="92500" lnSpcReduction="10000"/>
          </a:bodyPr>
          <a:lstStyle/>
          <a:p>
            <a:pPr algn="just"/>
            <a:r>
              <a:rPr lang="en-US" dirty="0"/>
              <a:t>As previously mentioned, students were provided a survey attributing to their certainty regarding postgraduate plans. If they noted “unknown” they were filtered in the school’s synergy system for supports.</a:t>
            </a:r>
          </a:p>
          <a:p>
            <a:pPr algn="just"/>
            <a:r>
              <a:rPr lang="en-US" dirty="0"/>
              <a:t>School Counselors then referred these students to myself for discussion and potential interest in linking with the psycho-educational small group.</a:t>
            </a:r>
          </a:p>
          <a:p>
            <a:pPr algn="just"/>
            <a:r>
              <a:rPr lang="en-US" dirty="0"/>
              <a:t>During discussion with students, it could be determined if their postsecondary goals were in fact determined or undetermined. If predetermined, these students were not found eligible for the group.</a:t>
            </a:r>
          </a:p>
          <a:p>
            <a:pPr algn="just"/>
            <a:r>
              <a:rPr lang="en-US" dirty="0"/>
              <a:t>If found eligible by means of requiring assistance in planning for postsecondary goals, students were provided a brief written description of the psycho-educational small group to give to their parent/guardian as well as an informed consent form for parent/guardian signature to participate. If informed consent was not returned after a reminder, the student did not participate. </a:t>
            </a:r>
          </a:p>
        </p:txBody>
      </p:sp>
    </p:spTree>
    <p:extLst>
      <p:ext uri="{BB962C8B-B14F-4D97-AF65-F5344CB8AC3E}">
        <p14:creationId xmlns:p14="http://schemas.microsoft.com/office/powerpoint/2010/main" val="97722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         </a:t>
            </a:r>
            <a:r>
              <a:rPr lang="en-US" sz="2000" dirty="0"/>
              <a:t>Program Description for Parents                        Informed Consent Form </a:t>
            </a:r>
          </a:p>
        </p:txBody>
      </p:sp>
      <p:sp>
        <p:nvSpPr>
          <p:cNvPr id="3" name="Content Placeholder 2"/>
          <p:cNvSpPr>
            <a:spLocks noGrp="1"/>
          </p:cNvSpPr>
          <p:nvPr>
            <p:ph idx="1"/>
          </p:nvPr>
        </p:nvSpPr>
        <p:spPr/>
        <p:txBody>
          <a:bodyPr/>
          <a:lstStyle/>
          <a:p>
            <a:pPr marL="0" indent="0">
              <a:buNone/>
            </a:pPr>
            <a:r>
              <a:rPr lang="en-US" dirty="0"/>
              <a:t>													    				</a:t>
            </a:r>
            <a:endParaRPr lang="en-US" sz="1000" dirty="0"/>
          </a:p>
        </p:txBody>
      </p:sp>
    </p:spTree>
    <p:extLst>
      <p:ext uri="{BB962C8B-B14F-4D97-AF65-F5344CB8AC3E}">
        <p14:creationId xmlns:p14="http://schemas.microsoft.com/office/powerpoint/2010/main" val="160389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Pre-AIA Specialty Standards</a:t>
            </a:r>
          </a:p>
        </p:txBody>
      </p:sp>
      <p:sp>
        <p:nvSpPr>
          <p:cNvPr id="3" name="Content Placeholder 2"/>
          <p:cNvSpPr>
            <a:spLocks noGrp="1"/>
          </p:cNvSpPr>
          <p:nvPr>
            <p:ph idx="1"/>
          </p:nvPr>
        </p:nvSpPr>
        <p:spPr>
          <a:xfrm>
            <a:off x="1117309" y="1473200"/>
            <a:ext cx="10157354" cy="5384800"/>
          </a:xfrm>
        </p:spPr>
        <p:txBody>
          <a:bodyPr>
            <a:normAutofit fontScale="92500" lnSpcReduction="20000"/>
          </a:bodyPr>
          <a:lstStyle/>
          <a:p>
            <a:pPr algn="just"/>
            <a:r>
              <a:rPr lang="en-US" dirty="0"/>
              <a:t>This psycho-educational small group aligns with the following Pre-AIA Specialty Standards:</a:t>
            </a:r>
          </a:p>
          <a:p>
            <a:pPr lvl="1" algn="just"/>
            <a:r>
              <a:rPr lang="en-US" dirty="0"/>
              <a:t>Counseling Prevention &amp; Intervention: By aligning this standard, proactive measures are being taken to assist students’ future and well-being. Students with uncertain postsecondary goals require additional assistance for knowledge pertaining to various options.</a:t>
            </a:r>
          </a:p>
          <a:p>
            <a:pPr lvl="1" algn="just"/>
            <a:r>
              <a:rPr lang="en-US" dirty="0"/>
              <a:t>Diversity &amp; Advocacy: In terms of self-awareness, this standard is aligned with advocating for students needs. This small group allowed students to gain insight about themselves in terms of applying their strengths, interests and abilities to transitional planning.</a:t>
            </a:r>
          </a:p>
          <a:p>
            <a:pPr lvl="1" algn="just"/>
            <a:r>
              <a:rPr lang="en-US" dirty="0"/>
              <a:t>Collaboration &amp; Consultation: By aligning this standard, a proficient group of supports were derived and built effective teamwork to support students. School counselors, the Career Readiness Paraprofessional and myself collaborated to support students in gaining knowledge to make informed decisions.</a:t>
            </a:r>
          </a:p>
          <a:p>
            <a:pPr lvl="1" algn="just"/>
            <a:r>
              <a:rPr lang="en-US" dirty="0"/>
              <a:t>Leadership: By aligning this standard, school counseling services is committed to positive initiatives and improving services. By contributing to this small group development, school counseling services are actively improving student success.</a:t>
            </a:r>
          </a:p>
          <a:p>
            <a:pPr lvl="1"/>
            <a:endParaRPr lang="en-US" dirty="0"/>
          </a:p>
        </p:txBody>
      </p:sp>
    </p:spTree>
    <p:extLst>
      <p:ext uri="{BB962C8B-B14F-4D97-AF65-F5344CB8AC3E}">
        <p14:creationId xmlns:p14="http://schemas.microsoft.com/office/powerpoint/2010/main" val="311167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Cultural Sensitivity and Safety</a:t>
            </a:r>
          </a:p>
        </p:txBody>
      </p:sp>
      <p:sp>
        <p:nvSpPr>
          <p:cNvPr id="3" name="Content Placeholder 2"/>
          <p:cNvSpPr>
            <a:spLocks noGrp="1"/>
          </p:cNvSpPr>
          <p:nvPr>
            <p:ph idx="1"/>
          </p:nvPr>
        </p:nvSpPr>
        <p:spPr>
          <a:xfrm>
            <a:off x="1117309" y="1473200"/>
            <a:ext cx="10157354" cy="5156200"/>
          </a:xfrm>
        </p:spPr>
        <p:txBody>
          <a:bodyPr>
            <a:normAutofit lnSpcReduction="10000"/>
          </a:bodyPr>
          <a:lstStyle/>
          <a:p>
            <a:pPr algn="just"/>
            <a:r>
              <a:rPr lang="en-US" dirty="0"/>
              <a:t>During the beginning of each session, group rules were reviewed and included positive talk, respecting peers, turn-taking, good listening skills and no negative remarks as everyone holds their own worldviews. </a:t>
            </a:r>
          </a:p>
          <a:p>
            <a:pPr algn="just"/>
            <a:r>
              <a:rPr lang="en-US" dirty="0"/>
              <a:t>After rules, it was addressed that anyone who could not adhere to rules or acted inappropriately with another student, would immediately be removed from the group and that the same rules still apply as within the general school setting regarding disciplinary action. </a:t>
            </a:r>
          </a:p>
          <a:p>
            <a:pPr algn="just"/>
            <a:r>
              <a:rPr lang="en-US" dirty="0"/>
              <a:t>During each session, students were provided research activities which allowed the opportunity of one-on-one interaction. During this time, students were provided uplifting comments and instruction based solely on their path. This appeared to have a positive impact and increased bonding and overall learning. </a:t>
            </a:r>
          </a:p>
        </p:txBody>
      </p:sp>
    </p:spTree>
    <p:extLst>
      <p:ext uri="{BB962C8B-B14F-4D97-AF65-F5344CB8AC3E}">
        <p14:creationId xmlns:p14="http://schemas.microsoft.com/office/powerpoint/2010/main" val="109724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EE19E-34C7-D024-D3C4-A5A73B4748D9}"/>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DE7EA738-D5EB-2134-BE11-6DCF5AAF1713}"/>
              </a:ext>
            </a:extLst>
          </p:cNvPr>
          <p:cNvSpPr>
            <a:spLocks noGrp="1"/>
          </p:cNvSpPr>
          <p:nvPr>
            <p:ph idx="1"/>
          </p:nvPr>
        </p:nvSpPr>
        <p:spPr>
          <a:xfrm>
            <a:off x="1117309" y="1473200"/>
            <a:ext cx="10157354" cy="4699000"/>
          </a:xfrm>
        </p:spPr>
        <p:txBody>
          <a:bodyPr/>
          <a:lstStyle/>
          <a:p>
            <a:r>
              <a:rPr lang="en-US" dirty="0"/>
              <a:t>This psycho-educational small group was evaluated utilizing a pre and post-test survey. A survey was created with the questions “ Do you feel prepared for postgraduate planning?” Students answered from 1 (not at all prepared) to 10 (very  prepared).</a:t>
            </a:r>
          </a:p>
          <a:p>
            <a:r>
              <a:rPr lang="en-US" dirty="0"/>
              <a:t>Results showed that students reported lower scores of postsecondary preparedness prior to the </a:t>
            </a:r>
            <a:r>
              <a:rPr lang="en-US" dirty="0" err="1"/>
              <a:t>psychoeducational</a:t>
            </a:r>
            <a:r>
              <a:rPr lang="en-US" dirty="0"/>
              <a:t> small group thus learning more about transitional goals after high school graduation by attending the small groups.  </a:t>
            </a:r>
          </a:p>
          <a:p>
            <a:endParaRPr lang="en-US" dirty="0"/>
          </a:p>
        </p:txBody>
      </p:sp>
    </p:spTree>
    <p:extLst>
      <p:ext uri="{BB962C8B-B14F-4D97-AF65-F5344CB8AC3E}">
        <p14:creationId xmlns:p14="http://schemas.microsoft.com/office/powerpoint/2010/main" val="33632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Results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1018720"/>
              </p:ext>
            </p:extLst>
          </p:nvPr>
        </p:nvGraphicFramePr>
        <p:xfrm>
          <a:off x="1117600" y="1701800"/>
          <a:ext cx="10156825" cy="447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092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CA2A4-FD47-AB98-9886-142F2B58823D}"/>
              </a:ext>
            </a:extLst>
          </p:cNvPr>
          <p:cNvSpPr>
            <a:spLocks noGrp="1"/>
          </p:cNvSpPr>
          <p:nvPr>
            <p:ph type="title"/>
          </p:nvPr>
        </p:nvSpPr>
        <p:spPr/>
        <p:txBody>
          <a:bodyPr/>
          <a:lstStyle/>
          <a:p>
            <a:r>
              <a:rPr lang="en-US" dirty="0"/>
              <a:t>Future Implications</a:t>
            </a:r>
          </a:p>
        </p:txBody>
      </p:sp>
      <p:sp>
        <p:nvSpPr>
          <p:cNvPr id="3" name="Content Placeholder 2">
            <a:extLst>
              <a:ext uri="{FF2B5EF4-FFF2-40B4-BE49-F238E27FC236}">
                <a16:creationId xmlns:a16="http://schemas.microsoft.com/office/drawing/2014/main" id="{54011401-F6A4-2658-C468-9A4B288555FC}"/>
              </a:ext>
            </a:extLst>
          </p:cNvPr>
          <p:cNvSpPr>
            <a:spLocks noGrp="1"/>
          </p:cNvSpPr>
          <p:nvPr>
            <p:ph idx="1"/>
          </p:nvPr>
        </p:nvSpPr>
        <p:spPr/>
        <p:txBody>
          <a:bodyPr>
            <a:normAutofit lnSpcReduction="10000"/>
          </a:bodyPr>
          <a:lstStyle/>
          <a:p>
            <a:r>
              <a:rPr lang="en-US" dirty="0"/>
              <a:t>Due to the high demand of high school seniors unprepared for postsecondary transitional goals, sessions could be manipulated to fit the needs on a larger group scale. </a:t>
            </a:r>
          </a:p>
          <a:p>
            <a:r>
              <a:rPr lang="en-US" dirty="0"/>
              <a:t>Sessions were conducted in the library which created distractions. In the future, sessions should be completed in a better controlled environment.</a:t>
            </a:r>
          </a:p>
          <a:p>
            <a:r>
              <a:rPr lang="en-US" dirty="0"/>
              <a:t>Looking back, a better suited pre/post-test question could have been implemented. Instead of “Do you feel prepared for postgraduate planning?” perhaps “Are you aware of common postgraduate transition options?” would have better grasped the goal of the sessions, which was to provide information to students.</a:t>
            </a:r>
          </a:p>
          <a:p>
            <a:endParaRPr lang="en-US" dirty="0"/>
          </a:p>
        </p:txBody>
      </p:sp>
    </p:spTree>
    <p:extLst>
      <p:ext uri="{BB962C8B-B14F-4D97-AF65-F5344CB8AC3E}">
        <p14:creationId xmlns:p14="http://schemas.microsoft.com/office/powerpoint/2010/main" val="4226797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5852-1CD4-6D66-836E-5370D0E76E7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D5464F4A-06E3-CC86-BC0F-9C395ED2CFD5}"/>
              </a:ext>
            </a:extLst>
          </p:cNvPr>
          <p:cNvSpPr>
            <a:spLocks noGrp="1"/>
          </p:cNvSpPr>
          <p:nvPr>
            <p:ph idx="1"/>
          </p:nvPr>
        </p:nvSpPr>
        <p:spPr/>
        <p:txBody>
          <a:bodyPr/>
          <a:lstStyle/>
          <a:p>
            <a:r>
              <a:rPr lang="en-US" dirty="0"/>
              <a:t>Liberty University. (2024). </a:t>
            </a:r>
            <a:r>
              <a:rPr lang="en-US" i="1" dirty="0"/>
              <a:t>Permission for intern school counseling services. </a:t>
            </a:r>
            <a:r>
              <a:rPr lang="en-US" i="1" dirty="0">
                <a:hlinkClick r:id="rId2"/>
              </a:rPr>
              <a:t>https://canvas.liberty.edu/courses/697514/files/105877735/download?download_frd=1</a:t>
            </a:r>
            <a:endParaRPr lang="en-US" i="1" dirty="0"/>
          </a:p>
          <a:p>
            <a:r>
              <a:rPr lang="en-US" dirty="0"/>
              <a:t>Liberty University. (Spring, 2023). Preadvanced internship assessments (PRE-AIA): School counseling practicum. </a:t>
            </a:r>
            <a:r>
              <a:rPr lang="en-US" dirty="0">
                <a:hlinkClick r:id="rId3"/>
              </a:rPr>
              <a:t>https://canvas.liberty.edu/courses/697514/files/105877606/download?download_frd=1</a:t>
            </a:r>
            <a:endParaRPr lang="en-US" dirty="0"/>
          </a:p>
          <a:p>
            <a:endParaRPr lang="en-US" dirty="0"/>
          </a:p>
        </p:txBody>
      </p:sp>
    </p:spTree>
    <p:extLst>
      <p:ext uri="{BB962C8B-B14F-4D97-AF65-F5344CB8AC3E}">
        <p14:creationId xmlns:p14="http://schemas.microsoft.com/office/powerpoint/2010/main" val="137932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Classroom open house presentation</Template>
  <TotalTime>1612</TotalTime>
  <Words>1297</Words>
  <Application>Microsoft Office PowerPoint</Application>
  <PresentationFormat>Custom</PresentationFormat>
  <Paragraphs>59</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Times New Roman</vt:lpstr>
      <vt:lpstr>Wingdings</vt:lpstr>
      <vt:lpstr>Class open house presentation</vt:lpstr>
      <vt:lpstr>Benchmark Culminating Project: Psycho-Educational Small Group PowerPoint Assignment</vt:lpstr>
      <vt:lpstr>Small Group Topic</vt:lpstr>
      <vt:lpstr>Grade Level</vt:lpstr>
      <vt:lpstr>The Goal</vt:lpstr>
      <vt:lpstr>Data</vt:lpstr>
      <vt:lpstr>Needs Assessment</vt:lpstr>
      <vt:lpstr>Screening Process</vt:lpstr>
      <vt:lpstr>         Program Description for Parents                        Informed Consent Form </vt:lpstr>
      <vt:lpstr>Pre-AIA Specialty Standards</vt:lpstr>
      <vt:lpstr>Cultural Sensitivity and Safety</vt:lpstr>
      <vt:lpstr>Evaluation</vt:lpstr>
      <vt:lpstr>Evaluation Results</vt:lpstr>
      <vt:lpstr>Future Implications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 Culminating Project: Psycho-Educational Small Group PowerPoint Assignment</dc:title>
  <dc:creator>kendra zaremba</dc:creator>
  <cp:lastModifiedBy>kendra zaremba</cp:lastModifiedBy>
  <cp:revision>8</cp:revision>
  <dcterms:created xsi:type="dcterms:W3CDTF">2024-10-13T15:56:04Z</dcterms:created>
  <dcterms:modified xsi:type="dcterms:W3CDTF">2024-11-09T16:08:18Z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