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6.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1" roundtripDataSignature="AMtx7mhs8zCq8PzLTRI0Pr06E7Gj3uK50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F903DDD-8B0E-4318-A2AD-23DC29ED6210}">
  <a:tblStyle styleId="{8F903DDD-8B0E-4318-A2AD-23DC29ED6210}"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AECE6"/>
          </a:solidFill>
        </a:fill>
      </a:tcStyle>
    </a:wholeTbl>
    <a:band1H>
      <a:tcTxStyle/>
      <a:tcStyle>
        <a:tcBdr/>
        <a:fill>
          <a:solidFill>
            <a:srgbClr val="F5D8CA"/>
          </a:solidFill>
        </a:fill>
      </a:tcStyle>
    </a:band1H>
    <a:band2H>
      <a:tcTxStyle/>
      <a:tcStyle>
        <a:tcBdr/>
      </a:tcStyle>
    </a:band2H>
    <a:band1V>
      <a:tcTxStyle/>
      <a:tcStyle>
        <a:tcBdr/>
        <a:fill>
          <a:solidFill>
            <a:srgbClr val="F5D8C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9" d="100"/>
          <a:sy n="69" d="100"/>
        </p:scale>
        <p:origin x="540" y="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21"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I know what it’s like to be a good student at my school​</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695-40E1-BD0E-0B74BD4B4F8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695-40E1-BD0E-0B74BD4B4F8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695-40E1-BD0E-0B74BD4B4F8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A695-40E1-BD0E-0B74BD4B4F8F}"/>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A695-40E1-BD0E-0B74BD4B4F8F}"/>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Strongly Disagree</c:v>
                </c:pt>
                <c:pt idx="1">
                  <c:v>Disagree</c:v>
                </c:pt>
                <c:pt idx="2">
                  <c:v>Undecided</c:v>
                </c:pt>
                <c:pt idx="3">
                  <c:v>Agree</c:v>
                </c:pt>
                <c:pt idx="4">
                  <c:v>Strongly Agree</c:v>
                </c:pt>
              </c:strCache>
            </c:strRef>
          </c:cat>
          <c:val>
            <c:numRef>
              <c:f>Sheet1!$B$2:$B$6</c:f>
              <c:numCache>
                <c:formatCode>General</c:formatCode>
                <c:ptCount val="5"/>
                <c:pt idx="0">
                  <c:v>1</c:v>
                </c:pt>
                <c:pt idx="1">
                  <c:v>0</c:v>
                </c:pt>
                <c:pt idx="2">
                  <c:v>0</c:v>
                </c:pt>
                <c:pt idx="3">
                  <c:v>3</c:v>
                </c:pt>
                <c:pt idx="4">
                  <c:v>1</c:v>
                </c:pt>
              </c:numCache>
            </c:numRef>
          </c:val>
          <c:extLst>
            <c:ext xmlns:c16="http://schemas.microsoft.com/office/drawing/2014/chart" uri="{C3380CC4-5D6E-409C-BE32-E72D297353CC}">
              <c16:uniqueId val="{00000000-08BB-4AD2-B61E-8A8F3427848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My teachers care about me</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849-4E4E-BD76-72CB92146362}"/>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849-4E4E-BD76-72CB92146362}"/>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849-4E4E-BD76-72CB92146362}"/>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A849-4E4E-BD76-72CB92146362}"/>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A849-4E4E-BD76-72CB92146362}"/>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Strongly Disagree</c:v>
                </c:pt>
                <c:pt idx="1">
                  <c:v>Disagree</c:v>
                </c:pt>
                <c:pt idx="2">
                  <c:v>Undecided</c:v>
                </c:pt>
                <c:pt idx="3">
                  <c:v>Agree</c:v>
                </c:pt>
                <c:pt idx="4">
                  <c:v>Strongly Agree</c:v>
                </c:pt>
              </c:strCache>
            </c:strRef>
          </c:cat>
          <c:val>
            <c:numRef>
              <c:f>Sheet1!$B$2:$B$6</c:f>
              <c:numCache>
                <c:formatCode>General</c:formatCode>
                <c:ptCount val="5"/>
                <c:pt idx="0">
                  <c:v>0</c:v>
                </c:pt>
                <c:pt idx="1">
                  <c:v>1</c:v>
                </c:pt>
                <c:pt idx="2">
                  <c:v>2</c:v>
                </c:pt>
                <c:pt idx="3">
                  <c:v>0</c:v>
                </c:pt>
                <c:pt idx="4">
                  <c:v>2</c:v>
                </c:pt>
              </c:numCache>
            </c:numRef>
          </c:val>
          <c:extLst>
            <c:ext xmlns:c16="http://schemas.microsoft.com/office/drawing/2014/chart" uri="{C3380CC4-5D6E-409C-BE32-E72D297353CC}">
              <c16:uniqueId val="{0000000A-A849-4E4E-BD76-72CB92146362}"/>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I do the homework assigned to me</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35F-4D1D-BB7C-4677DE4B600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35F-4D1D-BB7C-4677DE4B600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35F-4D1D-BB7C-4677DE4B600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35F-4D1D-BB7C-4677DE4B600C}"/>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935F-4D1D-BB7C-4677DE4B600C}"/>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Strongly Disagree</c:v>
                </c:pt>
                <c:pt idx="1">
                  <c:v>Disagree</c:v>
                </c:pt>
                <c:pt idx="2">
                  <c:v>Undecided</c:v>
                </c:pt>
                <c:pt idx="3">
                  <c:v>Agree</c:v>
                </c:pt>
                <c:pt idx="4">
                  <c:v>Strongly Agree</c:v>
                </c:pt>
              </c:strCache>
            </c:strRef>
          </c:cat>
          <c:val>
            <c:numRef>
              <c:f>Sheet1!$B$2:$B$6</c:f>
              <c:numCache>
                <c:formatCode>General</c:formatCode>
                <c:ptCount val="5"/>
                <c:pt idx="0">
                  <c:v>0</c:v>
                </c:pt>
                <c:pt idx="1">
                  <c:v>0</c:v>
                </c:pt>
                <c:pt idx="2">
                  <c:v>0</c:v>
                </c:pt>
                <c:pt idx="3">
                  <c:v>1</c:v>
                </c:pt>
                <c:pt idx="4">
                  <c:v>4</c:v>
                </c:pt>
              </c:numCache>
            </c:numRef>
          </c:val>
          <c:extLst>
            <c:ext xmlns:c16="http://schemas.microsoft.com/office/drawing/2014/chart" uri="{C3380CC4-5D6E-409C-BE32-E72D297353CC}">
              <c16:uniqueId val="{0000000A-935F-4D1D-BB7C-4677DE4B600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I have a hard time making friends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09A-448F-901F-DBD1516F4D8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09A-448F-901F-DBD1516F4D8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509A-448F-901F-DBD1516F4D8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09A-448F-901F-DBD1516F4D8F}"/>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509A-448F-901F-DBD1516F4D8F}"/>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Strongly Disagree</c:v>
                </c:pt>
                <c:pt idx="1">
                  <c:v>Disagree</c:v>
                </c:pt>
                <c:pt idx="2">
                  <c:v>Undecided</c:v>
                </c:pt>
                <c:pt idx="3">
                  <c:v>Agree</c:v>
                </c:pt>
                <c:pt idx="4">
                  <c:v>Strongly Agree</c:v>
                </c:pt>
              </c:strCache>
            </c:strRef>
          </c:cat>
          <c:val>
            <c:numRef>
              <c:f>Sheet1!$B$2:$B$6</c:f>
              <c:numCache>
                <c:formatCode>General</c:formatCode>
                <c:ptCount val="5"/>
                <c:pt idx="0">
                  <c:v>0</c:v>
                </c:pt>
                <c:pt idx="1">
                  <c:v>4</c:v>
                </c:pt>
                <c:pt idx="2">
                  <c:v>0</c:v>
                </c:pt>
                <c:pt idx="3">
                  <c:v>1</c:v>
                </c:pt>
                <c:pt idx="4">
                  <c:v>0</c:v>
                </c:pt>
              </c:numCache>
            </c:numRef>
          </c:val>
          <c:extLst>
            <c:ext xmlns:c16="http://schemas.microsoft.com/office/drawing/2014/chart" uri="{C3380CC4-5D6E-409C-BE32-E72D297353CC}">
              <c16:uniqueId val="{0000000A-509A-448F-901F-DBD1516F4D8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My parents expect me to always try my best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EA7-4315-8233-5741E0EAE8F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EA7-4315-8233-5741E0EAE8F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EA7-4315-8233-5741E0EAE8F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FEA7-4315-8233-5741E0EAE8FC}"/>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FEA7-4315-8233-5741E0EAE8FC}"/>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Strongly Disagree</c:v>
                </c:pt>
                <c:pt idx="1">
                  <c:v>Disagree</c:v>
                </c:pt>
                <c:pt idx="2">
                  <c:v>Undecided</c:v>
                </c:pt>
                <c:pt idx="3">
                  <c:v>Agree</c:v>
                </c:pt>
                <c:pt idx="4">
                  <c:v>Strongly Agree</c:v>
                </c:pt>
              </c:strCache>
            </c:strRef>
          </c:cat>
          <c:val>
            <c:numRef>
              <c:f>Sheet1!$B$2:$B$6</c:f>
              <c:numCache>
                <c:formatCode>General</c:formatCode>
                <c:ptCount val="5"/>
                <c:pt idx="0">
                  <c:v>0</c:v>
                </c:pt>
                <c:pt idx="1">
                  <c:v>0</c:v>
                </c:pt>
                <c:pt idx="2">
                  <c:v>1</c:v>
                </c:pt>
                <c:pt idx="3">
                  <c:v>2</c:v>
                </c:pt>
                <c:pt idx="4">
                  <c:v>2</c:v>
                </c:pt>
              </c:numCache>
            </c:numRef>
          </c:val>
          <c:extLst>
            <c:ext xmlns:c16="http://schemas.microsoft.com/office/drawing/2014/chart" uri="{C3380CC4-5D6E-409C-BE32-E72D297353CC}">
              <c16:uniqueId val="{00000000-08BB-4AD2-B61E-8A8F3427848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My parents help me to do well in school</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849-4E4E-BD76-72CB92146362}"/>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849-4E4E-BD76-72CB92146362}"/>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849-4E4E-BD76-72CB92146362}"/>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A849-4E4E-BD76-72CB92146362}"/>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A849-4E4E-BD76-72CB92146362}"/>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Strongly Disagree</c:v>
                </c:pt>
                <c:pt idx="1">
                  <c:v>Disagree</c:v>
                </c:pt>
                <c:pt idx="2">
                  <c:v>Undecided</c:v>
                </c:pt>
                <c:pt idx="3">
                  <c:v>Agree</c:v>
                </c:pt>
                <c:pt idx="4">
                  <c:v>Strongly Agree</c:v>
                </c:pt>
              </c:strCache>
            </c:strRef>
          </c:cat>
          <c:val>
            <c:numRef>
              <c:f>Sheet1!$B$2:$B$6</c:f>
              <c:numCache>
                <c:formatCode>General</c:formatCode>
                <c:ptCount val="5"/>
                <c:pt idx="0">
                  <c:v>0</c:v>
                </c:pt>
                <c:pt idx="1">
                  <c:v>1</c:v>
                </c:pt>
                <c:pt idx="2">
                  <c:v>1</c:v>
                </c:pt>
                <c:pt idx="3">
                  <c:v>1</c:v>
                </c:pt>
                <c:pt idx="4">
                  <c:v>2</c:v>
                </c:pt>
              </c:numCache>
            </c:numRef>
          </c:val>
          <c:extLst>
            <c:ext xmlns:c16="http://schemas.microsoft.com/office/drawing/2014/chart" uri="{C3380CC4-5D6E-409C-BE32-E72D297353CC}">
              <c16:uniqueId val="{0000000A-A849-4E4E-BD76-72CB92146362}"/>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My parents believe I will succeed </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35F-4D1D-BB7C-4677DE4B600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35F-4D1D-BB7C-4677DE4B600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35F-4D1D-BB7C-4677DE4B600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35F-4D1D-BB7C-4677DE4B600C}"/>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935F-4D1D-BB7C-4677DE4B600C}"/>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Strongly Disagree</c:v>
                </c:pt>
                <c:pt idx="1">
                  <c:v>Disagree</c:v>
                </c:pt>
                <c:pt idx="2">
                  <c:v>Undecided</c:v>
                </c:pt>
                <c:pt idx="3">
                  <c:v>Agree</c:v>
                </c:pt>
                <c:pt idx="4">
                  <c:v>Strongly Agree</c:v>
                </c:pt>
              </c:strCache>
            </c:strRef>
          </c:cat>
          <c:val>
            <c:numRef>
              <c:f>Sheet1!$B$2:$B$6</c:f>
              <c:numCache>
                <c:formatCode>General</c:formatCode>
                <c:ptCount val="5"/>
                <c:pt idx="0">
                  <c:v>0</c:v>
                </c:pt>
                <c:pt idx="1">
                  <c:v>0</c:v>
                </c:pt>
                <c:pt idx="2">
                  <c:v>2</c:v>
                </c:pt>
                <c:pt idx="3">
                  <c:v>2</c:v>
                </c:pt>
                <c:pt idx="4">
                  <c:v>1</c:v>
                </c:pt>
              </c:numCache>
            </c:numRef>
          </c:val>
          <c:extLst>
            <c:ext xmlns:c16="http://schemas.microsoft.com/office/drawing/2014/chart" uri="{C3380CC4-5D6E-409C-BE32-E72D297353CC}">
              <c16:uniqueId val="{0000000A-935F-4D1D-BB7C-4677DE4B600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My teachers believe I will succeed</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09A-448F-901F-DBD1516F4D8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09A-448F-901F-DBD1516F4D8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509A-448F-901F-DBD1516F4D8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09A-448F-901F-DBD1516F4D8F}"/>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509A-448F-901F-DBD1516F4D8F}"/>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Strongly Disagree</c:v>
                </c:pt>
                <c:pt idx="1">
                  <c:v>Disagree</c:v>
                </c:pt>
                <c:pt idx="2">
                  <c:v>Undecided</c:v>
                </c:pt>
                <c:pt idx="3">
                  <c:v>Agree</c:v>
                </c:pt>
                <c:pt idx="4">
                  <c:v>Strongly Agree</c:v>
                </c:pt>
              </c:strCache>
            </c:strRef>
          </c:cat>
          <c:val>
            <c:numRef>
              <c:f>Sheet1!$B$2:$B$6</c:f>
              <c:numCache>
                <c:formatCode>General</c:formatCode>
                <c:ptCount val="5"/>
                <c:pt idx="0">
                  <c:v>0</c:v>
                </c:pt>
                <c:pt idx="1">
                  <c:v>0</c:v>
                </c:pt>
                <c:pt idx="2">
                  <c:v>1</c:v>
                </c:pt>
                <c:pt idx="3">
                  <c:v>4</c:v>
                </c:pt>
                <c:pt idx="4">
                  <c:v>0</c:v>
                </c:pt>
              </c:numCache>
            </c:numRef>
          </c:val>
          <c:extLst>
            <c:ext xmlns:c16="http://schemas.microsoft.com/office/drawing/2014/chart" uri="{C3380CC4-5D6E-409C-BE32-E72D297353CC}">
              <c16:uniqueId val="{0000000A-509A-448F-901F-DBD1516F4D8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My teachers know and understand my culture</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E4C-4FE9-A41D-D811C99E12F2}"/>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E4C-4FE9-A41D-D811C99E12F2}"/>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E4C-4FE9-A41D-D811C99E12F2}"/>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E4C-4FE9-A41D-D811C99E12F2}"/>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9E4C-4FE9-A41D-D811C99E12F2}"/>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Strongly Disagree</c:v>
                </c:pt>
                <c:pt idx="1">
                  <c:v>Disagree</c:v>
                </c:pt>
                <c:pt idx="2">
                  <c:v>Undecided</c:v>
                </c:pt>
                <c:pt idx="3">
                  <c:v>Agree</c:v>
                </c:pt>
                <c:pt idx="4">
                  <c:v>Strongly Agree</c:v>
                </c:pt>
              </c:strCache>
            </c:strRef>
          </c:cat>
          <c:val>
            <c:numRef>
              <c:f>Sheet1!$B$2:$B$6</c:f>
              <c:numCache>
                <c:formatCode>General</c:formatCode>
                <c:ptCount val="5"/>
                <c:pt idx="0">
                  <c:v>0</c:v>
                </c:pt>
                <c:pt idx="1">
                  <c:v>0</c:v>
                </c:pt>
                <c:pt idx="2">
                  <c:v>3</c:v>
                </c:pt>
                <c:pt idx="3">
                  <c:v>1</c:v>
                </c:pt>
                <c:pt idx="4">
                  <c:v>1</c:v>
                </c:pt>
              </c:numCache>
            </c:numRef>
          </c:val>
          <c:extLst>
            <c:ext xmlns:c16="http://schemas.microsoft.com/office/drawing/2014/chart" uri="{C3380CC4-5D6E-409C-BE32-E72D297353CC}">
              <c16:uniqueId val="{00000000-08BB-4AD2-B61E-8A8F3427848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I need help with being teased or bullied</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849-4E4E-BD76-72CB92146362}"/>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849-4E4E-BD76-72CB92146362}"/>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849-4E4E-BD76-72CB92146362}"/>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A849-4E4E-BD76-72CB92146362}"/>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A849-4E4E-BD76-72CB92146362}"/>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Strongly Disagree</c:v>
                </c:pt>
                <c:pt idx="1">
                  <c:v>Disagree</c:v>
                </c:pt>
                <c:pt idx="2">
                  <c:v>Undecided</c:v>
                </c:pt>
                <c:pt idx="3">
                  <c:v>Agree</c:v>
                </c:pt>
                <c:pt idx="4">
                  <c:v>Strongly Agree</c:v>
                </c:pt>
              </c:strCache>
            </c:strRef>
          </c:cat>
          <c:val>
            <c:numRef>
              <c:f>Sheet1!$B$2:$B$6</c:f>
              <c:numCache>
                <c:formatCode>General</c:formatCode>
                <c:ptCount val="5"/>
                <c:pt idx="0">
                  <c:v>0</c:v>
                </c:pt>
                <c:pt idx="1">
                  <c:v>3</c:v>
                </c:pt>
                <c:pt idx="2">
                  <c:v>1</c:v>
                </c:pt>
                <c:pt idx="3">
                  <c:v>0</c:v>
                </c:pt>
              </c:numCache>
            </c:numRef>
          </c:val>
          <c:extLst>
            <c:ext xmlns:c16="http://schemas.microsoft.com/office/drawing/2014/chart" uri="{C3380CC4-5D6E-409C-BE32-E72D297353CC}">
              <c16:uniqueId val="{0000000A-A849-4E4E-BD76-72CB92146362}"/>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 name="Google Shape;10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1" dirty="0"/>
              <a:t>Purpose of the Survey:</a:t>
            </a:r>
            <a:endParaRPr b="1" dirty="0"/>
          </a:p>
          <a:p>
            <a:pPr marL="457200" lvl="0" indent="-317500" algn="l" rtl="0">
              <a:spcBef>
                <a:spcPts val="0"/>
              </a:spcBef>
              <a:spcAft>
                <a:spcPts val="0"/>
              </a:spcAft>
              <a:buSzPts val="1400"/>
              <a:buChar char="●"/>
            </a:pPr>
            <a:r>
              <a:rPr lang="en-US" dirty="0"/>
              <a:t>The primary goal of this survey was to gain a deeper understanding of students’ overall well-being, and how they are supported in their education.</a:t>
            </a:r>
            <a:endParaRPr dirty="0"/>
          </a:p>
          <a:p>
            <a:pPr marL="457200" lvl="0" indent="-317500" algn="l" rtl="0">
              <a:spcBef>
                <a:spcPts val="0"/>
              </a:spcBef>
              <a:spcAft>
                <a:spcPts val="0"/>
              </a:spcAft>
              <a:buSzPts val="1400"/>
              <a:buChar char="●"/>
            </a:pPr>
            <a:r>
              <a:rPr lang="en-US" dirty="0"/>
              <a:t>The results will allow me to announce to stakeholders and make informed decisions to cater to the unique requirements of each student. </a:t>
            </a:r>
            <a:endParaRPr dirty="0"/>
          </a:p>
          <a:p>
            <a:pPr marL="457200" lvl="0" indent="-317500" algn="l" rtl="0">
              <a:spcBef>
                <a:spcPts val="0"/>
              </a:spcBef>
              <a:spcAft>
                <a:spcPts val="0"/>
              </a:spcAft>
              <a:buSzPts val="1400"/>
              <a:buChar char="●"/>
            </a:pPr>
            <a:r>
              <a:rPr lang="en-US" dirty="0"/>
              <a:t>The scope of the survey includes academics, but also encompasses the holistic well-being and effort students invest in their educational journey.</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b="1" dirty="0"/>
              <a:t>Format and Technology Used:</a:t>
            </a:r>
            <a:endParaRPr b="1" dirty="0"/>
          </a:p>
          <a:p>
            <a:pPr marL="457200" lvl="0" indent="-317500" algn="l" rtl="0">
              <a:spcBef>
                <a:spcPts val="0"/>
              </a:spcBef>
              <a:spcAft>
                <a:spcPts val="0"/>
              </a:spcAft>
              <a:buSzPts val="1400"/>
              <a:buChar char="●"/>
            </a:pPr>
            <a:r>
              <a:rPr lang="en-US" dirty="0"/>
              <a:t>The survey was crafted using Microsoft PowerPoint, ensuring a user-friendly and visually engaging format. </a:t>
            </a:r>
            <a:endParaRPr dirty="0"/>
          </a:p>
          <a:p>
            <a:pPr marL="457200" lvl="0" indent="-317500" algn="l" rtl="0">
              <a:spcBef>
                <a:spcPts val="0"/>
              </a:spcBef>
              <a:spcAft>
                <a:spcPts val="0"/>
              </a:spcAft>
              <a:buSzPts val="1400"/>
              <a:buChar char="●"/>
            </a:pPr>
            <a:r>
              <a:rPr lang="en-US" dirty="0"/>
              <a:t>The survey has been distributed to students and results were collected anonymously, which allowed for genuine insights into student experiences.</a:t>
            </a:r>
            <a:endParaRPr dirty="0"/>
          </a:p>
          <a:p>
            <a:pPr marL="457200" lvl="0" indent="-317500" algn="l" rtl="0">
              <a:spcBef>
                <a:spcPts val="0"/>
              </a:spcBef>
              <a:spcAft>
                <a:spcPts val="0"/>
              </a:spcAft>
              <a:buSzPts val="1400"/>
              <a:buChar char="●"/>
            </a:pPr>
            <a:r>
              <a:rPr lang="en-US" dirty="0"/>
              <a:t>The design of the survey is intentionally straightforward, providing an accessible experience for students to response. </a:t>
            </a:r>
            <a:endParaRPr dirty="0"/>
          </a:p>
        </p:txBody>
      </p:sp>
      <p:sp>
        <p:nvSpPr>
          <p:cNvPr id="109" name="Google Shape;10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This slide includes a few sample questions from the survey. These questions were carefully crafted to provide a holistic understanding of student experiences in education, plus their needs and perceptions.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Understanding the impact of parental and teacher involvement is crucial. Sample questions for this included, “My teachers care about me” and “My parents help me to do well in school.” These questions provided valuable insights into the support systems surrounding our students, specifically teachers and parents.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Another key focus is understanding students' engagement with their academic responsibilities. Sample questions for this included, “I do the homework assigned to me.” These questions aimed to gather data surrounding academic engagement and identify areas where student support may be needed.</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Lastly, the survey included questions about students’ overall well-being and activeness in school, relating to their social lives. This included questions such as “I have a hard time making friends.” This perspective allows us  to identify strengths and areas for improvement for students’ mental health.</a:t>
            </a:r>
            <a:endParaRPr dirty="0"/>
          </a:p>
        </p:txBody>
      </p:sp>
      <p:sp>
        <p:nvSpPr>
          <p:cNvPr id="115" name="Google Shape;11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Pictured in these slides are pie charts showing the results of the survey. There is a pie chart that reflects results for each question. The pie charts simply shows how the students responded to each question with the following criteria: “Strongly Disagree”, “Disagree”, “Undecided”, “Agree”, and “Strongly Agree”. The visual representation of the pie chart makes it simple to see the amount of students who subscribed to each response.</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The questions relating to academic performance allows us to identify the percentage of students who find the workload manageable, those who complete their homework, and those who may need support. Understanding these proportions is crucial when catering support initiatives to the varying needs of students.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The responses to questions about parent and teacher involvement show how support feel about those support systems. By the results, we can see the balance of students who feel well-supported, those who seek more engagement, and areas where we might need to enhance collaboration.</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Lastly, the questions that ask about students making friends or being bullied are meant to understand overall well-being of students. With these responses, we gain a comprehensive view of the general sentiment among our students. This information is important for ensuring that our students are not only learning effectively, but also are thriving socially and enjoying the educational environment. </a:t>
            </a:r>
            <a:endParaRPr dirty="0"/>
          </a:p>
        </p:txBody>
      </p:sp>
      <p:sp>
        <p:nvSpPr>
          <p:cNvPr id="130" name="Google Shape;130;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 name="Google Shape;15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One major takeaway from the survey is that students exhibit a genuine commitment to completing their work. This is a positive indicator for educational success, suggesting that our students possess intrinsic motivation.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A second major takeaway centers around the positive response of students to support from their teachers and parents or parental figures. The data suggests that students are not only aware of but also accepting of the positive influence that these key figures play in their lives.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As we reflect on these takeaways, it's important to see the synergy between intrinsic motivation and the positive impact of external support. Going forward, we can leverage these insights to refine and enhance our support systems, ensuring that we continue to nurture an environment where students thrive.</a:t>
            </a:r>
            <a:endParaRPr dirty="0"/>
          </a:p>
        </p:txBody>
      </p:sp>
      <p:sp>
        <p:nvSpPr>
          <p:cNvPr id="158" name="Google Shape;158;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Continuous Monitoring of Learning Habits: </a:t>
            </a:r>
            <a:endParaRPr b="1" dirty="0"/>
          </a:p>
          <a:p>
            <a:pPr marL="457200" lvl="0" indent="-317500" algn="l" rtl="0">
              <a:spcBef>
                <a:spcPts val="0"/>
              </a:spcBef>
              <a:spcAft>
                <a:spcPts val="0"/>
              </a:spcAft>
              <a:buSzPts val="1400"/>
              <a:buChar char="●"/>
            </a:pPr>
            <a:r>
              <a:rPr lang="en-US" dirty="0"/>
              <a:t>One first recommendation involves the ongoing assessment of students' learning habits. </a:t>
            </a:r>
            <a:endParaRPr dirty="0"/>
          </a:p>
          <a:p>
            <a:pPr marL="457200" lvl="0" indent="-317500" algn="l" rtl="0">
              <a:spcBef>
                <a:spcPts val="0"/>
              </a:spcBef>
              <a:spcAft>
                <a:spcPts val="0"/>
              </a:spcAft>
              <a:buSzPts val="1400"/>
              <a:buChar char="●"/>
            </a:pPr>
            <a:r>
              <a:rPr lang="en-US" dirty="0"/>
              <a:t>To achieve this, regular check-ins and surveys can be conducted to gauges students' perceptions of the fairness of homework assignments and their ability to complete tasks within reasonable timeframes. </a:t>
            </a:r>
            <a:endParaRPr dirty="0"/>
          </a:p>
          <a:p>
            <a:pPr marL="457200" lvl="0" indent="-317500" algn="l" rtl="0">
              <a:spcBef>
                <a:spcPts val="0"/>
              </a:spcBef>
              <a:spcAft>
                <a:spcPts val="0"/>
              </a:spcAft>
              <a:buSzPts val="1400"/>
              <a:buChar char="●"/>
            </a:pPr>
            <a:r>
              <a:rPr lang="en-US" dirty="0"/>
              <a:t>Additionally, monitoring their social interactions, engagement in school programs, and participation in extracurricular activities will help ensure that students remain content and connected within the school community.</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b="1" dirty="0"/>
              <a:t>Tailored Support Mechanisms:</a:t>
            </a:r>
            <a:endParaRPr b="1" dirty="0"/>
          </a:p>
          <a:p>
            <a:pPr marL="457200" lvl="0" indent="-317500" algn="l" rtl="0">
              <a:spcBef>
                <a:spcPts val="0"/>
              </a:spcBef>
              <a:spcAft>
                <a:spcPts val="0"/>
              </a:spcAft>
              <a:buSzPts val="1400"/>
              <a:buChar char="●"/>
            </a:pPr>
            <a:r>
              <a:rPr lang="en-US" dirty="0"/>
              <a:t>Our second recommendation focuses on the need for personalized support. </a:t>
            </a:r>
            <a:endParaRPr dirty="0"/>
          </a:p>
          <a:p>
            <a:pPr marL="457200" lvl="0" indent="-317500" algn="l" rtl="0">
              <a:spcBef>
                <a:spcPts val="0"/>
              </a:spcBef>
              <a:spcAft>
                <a:spcPts val="0"/>
              </a:spcAft>
              <a:buSzPts val="1400"/>
              <a:buChar char="●"/>
            </a:pPr>
            <a:r>
              <a:rPr lang="en-US" dirty="0"/>
              <a:t>It's essential to identify students who may require extra assistance or tutoring from teachers or parents/parental figures. </a:t>
            </a:r>
            <a:endParaRPr dirty="0"/>
          </a:p>
          <a:p>
            <a:pPr marL="457200" lvl="0" indent="-317500" algn="l" rtl="0">
              <a:spcBef>
                <a:spcPts val="0"/>
              </a:spcBef>
              <a:spcAft>
                <a:spcPts val="0"/>
              </a:spcAft>
              <a:buSzPts val="1400"/>
              <a:buChar char="●"/>
            </a:pPr>
            <a:r>
              <a:rPr lang="en-US" dirty="0"/>
              <a:t>Counselors can play a pivotal role in this process by conducting one-on-one sessions with students to understand their feelings regarding the involvement of teachers and parents in their learning journeys. </a:t>
            </a:r>
            <a:endParaRPr dirty="0"/>
          </a:p>
        </p:txBody>
      </p:sp>
      <p:sp>
        <p:nvSpPr>
          <p:cNvPr id="165" name="Google Shape;165;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DIRECT STUDENT SERVICES</a:t>
            </a:r>
            <a:endParaRPr dirty="0"/>
          </a:p>
          <a:p>
            <a:pPr marL="0" lvl="0" indent="0" algn="l" rtl="0">
              <a:spcBef>
                <a:spcPts val="0"/>
              </a:spcBef>
              <a:spcAft>
                <a:spcPts val="0"/>
              </a:spcAft>
              <a:buNone/>
            </a:pPr>
            <a:r>
              <a:rPr lang="en-US" b="1" dirty="0"/>
              <a:t>1. Tutoring and Support Programs:</a:t>
            </a:r>
            <a:endParaRPr b="1" dirty="0"/>
          </a:p>
          <a:p>
            <a:pPr marL="0" lvl="0" indent="0" algn="l" rtl="0">
              <a:spcBef>
                <a:spcPts val="0"/>
              </a:spcBef>
              <a:spcAft>
                <a:spcPts val="0"/>
              </a:spcAft>
              <a:buNone/>
            </a:pPr>
            <a:r>
              <a:rPr lang="en-US" dirty="0"/>
              <a:t>The first initiative centers around identifying students who may be facing academic challenges and proactively addressing their needs through tutoring and support programs. By scheduling regular tutoring sessions, we aim to provide personalized assistance and promote academic success (Dogan 2021).</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b="1" dirty="0"/>
              <a:t>2. Mental Wellness Services:</a:t>
            </a:r>
            <a:endParaRPr b="1" dirty="0"/>
          </a:p>
          <a:p>
            <a:pPr marL="0" lvl="0" indent="0" algn="l" rtl="0">
              <a:spcBef>
                <a:spcPts val="0"/>
              </a:spcBef>
              <a:spcAft>
                <a:spcPts val="0"/>
              </a:spcAft>
              <a:buNone/>
            </a:pPr>
            <a:r>
              <a:rPr lang="en-US" dirty="0"/>
              <a:t>The second initiative focuses on ensuring that students are not only aware of but also have access to mental wellness services. It's crucial for students to feel supported emotionally and mentally throughout their educational journey. By promoting awareness of available services, we aim to break down barriers to seeking help and foster a culture where students prioritize their mental health (Epstein 2018).</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b="1" dirty="0"/>
              <a:t>3. Career Development Programs:</a:t>
            </a:r>
            <a:endParaRPr b="1" dirty="0"/>
          </a:p>
          <a:p>
            <a:pPr marL="0" lvl="0" indent="0" algn="l" rtl="0">
              <a:spcBef>
                <a:spcPts val="0"/>
              </a:spcBef>
              <a:spcAft>
                <a:spcPts val="0"/>
              </a:spcAft>
              <a:buNone/>
            </a:pPr>
            <a:r>
              <a:rPr lang="en-US" dirty="0"/>
              <a:t>Our third initiative is geared towards guiding students in their journey of self-discovery and future planning. Career development programs will assist students in exploring potential career paths, setting meaningful goals, and understanding the skills required for success. By providing these resources, we empower students to make informed decisions about their academic and professional futures, fostering a sense of purpose and direction (Steen &amp; </a:t>
            </a:r>
            <a:r>
              <a:rPr lang="en-US" dirty="0" err="1"/>
              <a:t>Nougera</a:t>
            </a:r>
            <a:r>
              <a:rPr lang="en-US" dirty="0"/>
              <a:t> 2010).</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INDIRECT STUDENT SERVICES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b="1" dirty="0"/>
              <a:t>1. Positive School Culture:</a:t>
            </a:r>
            <a:endParaRPr b="1" dirty="0"/>
          </a:p>
          <a:p>
            <a:pPr marL="0" lvl="0" indent="0" algn="l" rtl="0">
              <a:spcBef>
                <a:spcPts val="0"/>
              </a:spcBef>
              <a:spcAft>
                <a:spcPts val="0"/>
              </a:spcAft>
              <a:buNone/>
            </a:pPr>
            <a:r>
              <a:rPr lang="en-US" dirty="0"/>
              <a:t>The first strategy revolves around cultivating a positive school culture. To achieve this, we can implement anti-bullying programs that emphasize diversity and respect. Celebrating cultural differences will contribute to a safe and welcoming environment where students feel comfortable being themselves (Aydin, 2011).</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b="1" dirty="0"/>
              <a:t>2. Parental and Community Engagement:</a:t>
            </a:r>
            <a:endParaRPr b="1" dirty="0"/>
          </a:p>
          <a:p>
            <a:pPr marL="0" lvl="0" indent="0" algn="l" rtl="0">
              <a:spcBef>
                <a:spcPts val="0"/>
              </a:spcBef>
              <a:spcAft>
                <a:spcPts val="0"/>
              </a:spcAft>
              <a:buNone/>
            </a:pPr>
            <a:r>
              <a:rPr lang="en-US" dirty="0"/>
              <a:t>The second strategy centers on strengthening ties with parents and the broader community. Regular communication is key, and parent-teacher conferences should be hosted to facilitate open dialogue about students' progress and well-being (Bryan &amp; Henry 2012).</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b="1" dirty="0"/>
              <a:t>3. Technology for Personalized Learning:</a:t>
            </a:r>
            <a:endParaRPr b="1" dirty="0"/>
          </a:p>
          <a:p>
            <a:pPr marL="0" lvl="0" indent="0" algn="l" rtl="0">
              <a:spcBef>
                <a:spcPts val="0"/>
              </a:spcBef>
              <a:spcAft>
                <a:spcPts val="0"/>
              </a:spcAft>
              <a:buNone/>
            </a:pPr>
            <a:r>
              <a:rPr lang="en-US" dirty="0"/>
              <a:t>The third strategy embraces the transformative power of technology in education. Schools should invest in educational technology tools that enable personalized learning experiences for students. It's crucial to provide comprehensive training for teachers on these new tools, ensuring they can effectively integrate technology into their teaching strategies (Liu, Li. &amp; Scherer 2016).</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172" name="Google Shape;172;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1" i="1" dirty="0"/>
              <a:t>Potential Inequities:</a:t>
            </a:r>
            <a:endParaRPr b="1" i="1" dirty="0"/>
          </a:p>
          <a:p>
            <a:pPr marL="457200" lvl="0" indent="-317500" algn="l" rtl="0">
              <a:spcBef>
                <a:spcPts val="0"/>
              </a:spcBef>
              <a:spcAft>
                <a:spcPts val="0"/>
              </a:spcAft>
              <a:buSzPts val="1400"/>
              <a:buChar char="●"/>
            </a:pPr>
            <a:r>
              <a:rPr lang="en-US" b="1" dirty="0"/>
              <a:t>Unequal Distribution of Resources: </a:t>
            </a:r>
            <a:r>
              <a:rPr lang="en-US" dirty="0"/>
              <a:t>The first concern involves the uneven allocation of critical resources, ranging from funding to qualified teachers and educational technology. This can impact the quality of education and opportunities available to students.</a:t>
            </a:r>
            <a:endParaRPr dirty="0"/>
          </a:p>
          <a:p>
            <a:pPr marL="457200" lvl="0" indent="-317500" algn="l" rtl="0">
              <a:spcBef>
                <a:spcPts val="0"/>
              </a:spcBef>
              <a:spcAft>
                <a:spcPts val="0"/>
              </a:spcAft>
              <a:buSzPts val="1400"/>
              <a:buChar char="●"/>
            </a:pPr>
            <a:r>
              <a:rPr lang="en-US" b="1" dirty="0"/>
              <a:t>Access to Counseling Services: </a:t>
            </a:r>
            <a:r>
              <a:rPr lang="en-US" dirty="0"/>
              <a:t>Funding constraints or insufficient staffing may hinder access or awareness of counseling services. This potential inequity highlights the importance of ensuring that all students have equal opportunities to benefit from mental health and counseling support.</a:t>
            </a:r>
            <a:endParaRPr dirty="0"/>
          </a:p>
          <a:p>
            <a:pPr marL="457200" lvl="0" indent="-317500" algn="l" rtl="0">
              <a:spcBef>
                <a:spcPts val="0"/>
              </a:spcBef>
              <a:spcAft>
                <a:spcPts val="0"/>
              </a:spcAft>
              <a:buSzPts val="1400"/>
              <a:buChar char="●"/>
            </a:pPr>
            <a:r>
              <a:rPr lang="en-US" b="1" dirty="0"/>
              <a:t>Disparities in Extracurricular Programs: </a:t>
            </a:r>
            <a:r>
              <a:rPr lang="en-US" dirty="0"/>
              <a:t>Another area of concern lies in the availability and accessibility of extracurricular programs and activities. Disparities in these offerings can affect students' holistic development and limit their exposure to diverse experiences.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b="1" i="1" dirty="0"/>
              <a:t>Strategies to Influence Systemic Change:</a:t>
            </a:r>
            <a:endParaRPr b="1" i="1" dirty="0"/>
          </a:p>
          <a:p>
            <a:pPr marL="457200" lvl="0" indent="-317500" algn="l" rtl="0">
              <a:spcBef>
                <a:spcPts val="0"/>
              </a:spcBef>
              <a:spcAft>
                <a:spcPts val="0"/>
              </a:spcAft>
              <a:buSzPts val="1400"/>
              <a:buChar char="●"/>
            </a:pPr>
            <a:r>
              <a:rPr lang="en-US" b="1" dirty="0"/>
              <a:t>Collaborating with policymakers and advocacy groups. </a:t>
            </a:r>
            <a:r>
              <a:rPr lang="en-US" dirty="0"/>
              <a:t>By actively participating in these conversations, we can work towards policies that ensure a fair and equitable distribution of resources among schools and programs and create an environment where every student has the tools they need to succeed.</a:t>
            </a:r>
            <a:endParaRPr dirty="0"/>
          </a:p>
          <a:p>
            <a:pPr marL="457200" lvl="0" indent="-317500" algn="l" rtl="0">
              <a:spcBef>
                <a:spcPts val="0"/>
              </a:spcBef>
              <a:spcAft>
                <a:spcPts val="0"/>
              </a:spcAft>
              <a:buSzPts val="1400"/>
              <a:buChar char="●"/>
            </a:pPr>
            <a:r>
              <a:rPr lang="en-US" b="1" dirty="0"/>
              <a:t>Advocacy for Mental Health Services: </a:t>
            </a:r>
            <a:r>
              <a:rPr lang="en-US" dirty="0"/>
              <a:t>Engaging with community partners and policymakers is key to emphasizing the vital role mental health services play in the overall well-being and success of our students.</a:t>
            </a:r>
            <a:endParaRPr dirty="0"/>
          </a:p>
          <a:p>
            <a:pPr marL="457200" lvl="0" indent="-317500" algn="l" rtl="0">
              <a:spcBef>
                <a:spcPts val="0"/>
              </a:spcBef>
              <a:spcAft>
                <a:spcPts val="0"/>
              </a:spcAft>
              <a:buSzPts val="1400"/>
              <a:buChar char="●"/>
            </a:pPr>
            <a:r>
              <a:rPr lang="en-US" b="1" dirty="0"/>
              <a:t>Community-School Collaboration for Extracurricular Opportunities:</a:t>
            </a:r>
            <a:r>
              <a:rPr lang="en-US" dirty="0"/>
              <a:t> By working together, we can provide resources and support for a more inclusive and diverse array of extracurricular opportunities, ensuring that every student has the chance to explore and pursue their interests.</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181" name="Google Shape;181;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To achieve more participation in tutoring programs and counseling services, we will strategically promote the services through various channels, ensuring maximum visibility among students. Utilizing school newsletters, announcements, and digital platforms, we aim to create widespread awareness and interest.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Collaboration with Teachers and Parent is key. We plan to work closely with teachers and parents to identify students who may benefit most from the school programs. Their insights and referrals will be invaluable in ensuring that the program reaches those who need it most.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Recognizing the diverse schedules and needs of our students, we're committed to offering flexible scheduling options. This flexibility ensures that the tutoring program is accessible to a broad range of students, maximizing its impact.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To measure the impact of the tutoring program on students' perspectives towards their academic abilities, we will administer pre- and post-assessment surveys. These surveys will provide valuable insights into the program's effectiveness in fostering positive academic mindsets.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Ultimately, our goal is to observe an increase in overall academic performance among participating students. Regular assessment and tracking will allow us to gauge the program's success and make necessary adjustments for continuous improvement.</a:t>
            </a:r>
            <a:endParaRPr dirty="0"/>
          </a:p>
        </p:txBody>
      </p:sp>
      <p:sp>
        <p:nvSpPr>
          <p:cNvPr id="188" name="Google Shape;188;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1" dirty="0"/>
              <a:t>1. Learning Strategies Standard (L): </a:t>
            </a:r>
            <a:r>
              <a:rPr lang="en-US" dirty="0"/>
              <a:t>By incorporating goal-setting activities, we empower students to take ownership of their academic success. This not only promotes effective learning strategies but also instills a sense of responsibility and determination in each student.</a:t>
            </a:r>
            <a:endParaRPr dirty="0"/>
          </a:p>
          <a:p>
            <a:pPr marL="0" lvl="0" indent="0" algn="l" rtl="0">
              <a:spcBef>
                <a:spcPts val="0"/>
              </a:spcBef>
              <a:spcAft>
                <a:spcPts val="0"/>
              </a:spcAft>
              <a:buNone/>
            </a:pPr>
            <a:endParaRPr b="1" dirty="0"/>
          </a:p>
          <a:p>
            <a:pPr marL="0" lvl="0" indent="0" algn="l" rtl="0">
              <a:spcBef>
                <a:spcPts val="0"/>
              </a:spcBef>
              <a:spcAft>
                <a:spcPts val="0"/>
              </a:spcAft>
              <a:buNone/>
            </a:pPr>
            <a:r>
              <a:rPr lang="en-US" b="1" dirty="0"/>
              <a:t>2. Self-Management Skills Standard (SMS): </a:t>
            </a:r>
            <a:r>
              <a:rPr lang="en-US" dirty="0"/>
              <a:t>Through the tutoring program, we aim to enhance students' academic self-confidence. By fostering a positive mindset and encouraging proactive approaches to academic challenges, we contribute to the growth and development of essential self-management skills.</a:t>
            </a:r>
            <a:endParaRPr dirty="0"/>
          </a:p>
          <a:p>
            <a:pPr marL="0" lvl="0" indent="0" algn="l" rtl="0">
              <a:spcBef>
                <a:spcPts val="0"/>
              </a:spcBef>
              <a:spcAft>
                <a:spcPts val="0"/>
              </a:spcAft>
              <a:buNone/>
            </a:pPr>
            <a:endParaRPr b="1" dirty="0"/>
          </a:p>
          <a:p>
            <a:pPr marL="0" lvl="0" indent="0" algn="l" rtl="0">
              <a:spcBef>
                <a:spcPts val="0"/>
              </a:spcBef>
              <a:spcAft>
                <a:spcPts val="0"/>
              </a:spcAft>
              <a:buNone/>
            </a:pPr>
            <a:r>
              <a:rPr lang="en-US" b="1" dirty="0"/>
              <a:t>3. Academic Behaviors Standard (AB): </a:t>
            </a:r>
            <a:r>
              <a:rPr lang="en-US" dirty="0"/>
              <a:t>The administration of pre- and post-assessments, the consistent monitoring of grades, and the collection of outcome data align with the AB standard. This systematic approach allows us to evaluate the effectiveness of our program, identify areas for improvement, and tailor our support to the specific needs of our students.</a:t>
            </a:r>
            <a:endParaRPr dirty="0"/>
          </a:p>
          <a:p>
            <a:pPr marL="0" lvl="0" indent="0" algn="l" rtl="0">
              <a:spcBef>
                <a:spcPts val="0"/>
              </a:spcBef>
              <a:spcAft>
                <a:spcPts val="0"/>
              </a:spcAft>
              <a:buNone/>
            </a:pPr>
            <a:endParaRPr b="1" dirty="0"/>
          </a:p>
          <a:p>
            <a:pPr marL="0" lvl="0" indent="0" algn="l" rtl="0">
              <a:spcBef>
                <a:spcPts val="0"/>
              </a:spcBef>
              <a:spcAft>
                <a:spcPts val="0"/>
              </a:spcAft>
              <a:buNone/>
            </a:pPr>
            <a:r>
              <a:rPr lang="en-US" b="1" dirty="0"/>
              <a:t>4. Positive Attitude Toward Work and Learning Standard (PAW): </a:t>
            </a:r>
            <a:r>
              <a:rPr lang="en-US" dirty="0"/>
              <a:t>Through goal-setting activities, positive reinforcement, and recognition of students' efforts, we aim to create an environment where students approach their academic pursuits with enthusiasm and optimism. This aligns seamlessly with the PAW standard, emphasizing the importance of cultivating a positive mindset towards learning.</a:t>
            </a:r>
            <a:endParaRPr dirty="0"/>
          </a:p>
        </p:txBody>
      </p:sp>
      <p:sp>
        <p:nvSpPr>
          <p:cNvPr id="194" name="Google Shape;19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1" dirty="0"/>
              <a:t>Teachers/Administration:</a:t>
            </a:r>
            <a:endParaRPr b="1" dirty="0"/>
          </a:p>
          <a:p>
            <a:pPr marL="457200" lvl="0" indent="-317500" algn="l" rtl="0">
              <a:spcBef>
                <a:spcPts val="0"/>
              </a:spcBef>
              <a:spcAft>
                <a:spcPts val="0"/>
              </a:spcAft>
              <a:buSzPts val="1400"/>
              <a:buChar char="●"/>
            </a:pPr>
            <a:r>
              <a:rPr lang="en-US" dirty="0"/>
              <a:t>Scheduled Meeting: First, we should schedule a dedicated meeting with teachers and administration to present the results comprehensively. This meeting serves as an opportunity to highlight the tangible impact of the tutoring program on student academic performance.</a:t>
            </a:r>
            <a:endParaRPr dirty="0"/>
          </a:p>
          <a:p>
            <a:pPr marL="457200" lvl="0" indent="-317500" algn="l" rtl="0">
              <a:spcBef>
                <a:spcPts val="0"/>
              </a:spcBef>
              <a:spcAft>
                <a:spcPts val="0"/>
              </a:spcAft>
              <a:buSzPts val="1400"/>
              <a:buChar char="●"/>
            </a:pPr>
            <a:r>
              <a:rPr lang="en-US" dirty="0"/>
              <a:t>Emphasizing Impact: While presenting the results, it's essential to emphasize the specific ways in which the tutoring program has positively influenced student achievement. Sharing insights gained from ASCA Mindsets and Behaviors data will provide an understanding of the positive shifts observed.</a:t>
            </a:r>
            <a:endParaRPr dirty="0"/>
          </a:p>
          <a:p>
            <a:pPr marL="457200" lvl="0" indent="0" algn="l" rtl="0">
              <a:spcBef>
                <a:spcPts val="0"/>
              </a:spcBef>
              <a:spcAft>
                <a:spcPts val="0"/>
              </a:spcAft>
              <a:buNone/>
            </a:pPr>
            <a:endParaRPr dirty="0"/>
          </a:p>
          <a:p>
            <a:pPr marL="0" lvl="0" indent="0" algn="l" rtl="0">
              <a:spcBef>
                <a:spcPts val="0"/>
              </a:spcBef>
              <a:spcAft>
                <a:spcPts val="0"/>
              </a:spcAft>
              <a:buNone/>
            </a:pPr>
            <a:r>
              <a:rPr lang="en-US" b="1" dirty="0"/>
              <a:t>Parents/Community Members:</a:t>
            </a:r>
            <a:endParaRPr b="1" dirty="0"/>
          </a:p>
          <a:p>
            <a:pPr marL="457200" lvl="0" indent="-317500" algn="l" rtl="0">
              <a:spcBef>
                <a:spcPts val="0"/>
              </a:spcBef>
              <a:spcAft>
                <a:spcPts val="0"/>
              </a:spcAft>
              <a:buSzPts val="1400"/>
              <a:buChar char="●"/>
            </a:pPr>
            <a:r>
              <a:rPr lang="en-US" dirty="0"/>
              <a:t>Parent-Teacher Conferences: Utilize parent-teacher conferences to discuss individual student progress and provide an overview of the program's success. This is a personalized approach to keep parents informed about their child's academic journey and the broader program progress.</a:t>
            </a:r>
            <a:endParaRPr dirty="0"/>
          </a:p>
          <a:p>
            <a:pPr marL="457200" lvl="0" indent="-317500" algn="l" rtl="0">
              <a:spcBef>
                <a:spcPts val="0"/>
              </a:spcBef>
              <a:spcAft>
                <a:spcPts val="0"/>
              </a:spcAft>
              <a:buSzPts val="1400"/>
              <a:buChar char="●"/>
            </a:pPr>
            <a:r>
              <a:rPr lang="en-US" dirty="0"/>
              <a:t>Success Stories and Testimonials: sharing success stories from students who have benefited from the program can add a personal touch. By showcasing real-world examples, we can convey the program's positive impact more vividly.</a:t>
            </a:r>
            <a:endParaRPr dirty="0"/>
          </a:p>
          <a:p>
            <a:pPr marL="457200" lvl="0" indent="-317500" algn="l" rtl="0">
              <a:spcBef>
                <a:spcPts val="0"/>
              </a:spcBef>
              <a:spcAft>
                <a:spcPts val="0"/>
              </a:spcAft>
              <a:buSzPts val="1400"/>
              <a:buChar char="●"/>
            </a:pPr>
            <a:r>
              <a:rPr lang="en-US" dirty="0"/>
              <a:t>Opportunities for Involvement: communicate opportunities for parent and community involvement in supporting student success. This engagement fosters a sense of community and shared responsibility for the well-being and academic growth of our students.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Students:</a:t>
            </a:r>
            <a:endParaRPr dirty="0"/>
          </a:p>
          <a:p>
            <a:pPr marL="457200" lvl="0" indent="-317500" algn="l" rtl="0">
              <a:spcBef>
                <a:spcPts val="0"/>
              </a:spcBef>
              <a:spcAft>
                <a:spcPts val="0"/>
              </a:spcAft>
              <a:buSzPts val="1400"/>
              <a:buChar char="●"/>
            </a:pPr>
            <a:r>
              <a:rPr lang="en-US" dirty="0"/>
              <a:t>Assemblies and Classroom Presentations: For our students, create a celebratory atmosphere by holding assemblies to recognize and applaud the achievements of those who participated in the program. </a:t>
            </a:r>
            <a:endParaRPr dirty="0"/>
          </a:p>
          <a:p>
            <a:pPr marL="457200" lvl="0" indent="-317500" algn="l" rtl="0">
              <a:spcBef>
                <a:spcPts val="0"/>
              </a:spcBef>
              <a:spcAft>
                <a:spcPts val="0"/>
              </a:spcAft>
              <a:buSzPts val="1400"/>
              <a:buChar char="●"/>
            </a:pPr>
            <a:r>
              <a:rPr lang="en-US" dirty="0"/>
              <a:t>Encouraging Ongoing Participation: Encourage ongoing participation and utilization of available support services. By maintaining an open line of communication, we empower students to take an active role in their academic success.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In summary, effective communication with all stakeholders is key to celebrating the successes of our Academic Tutoring and Support Programs.</a:t>
            </a:r>
            <a:endParaRPr dirty="0"/>
          </a:p>
        </p:txBody>
      </p:sp>
      <p:sp>
        <p:nvSpPr>
          <p:cNvPr id="200" name="Google Shape;20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6" name="Google Shape;206;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Data serves as a powerful tool for advocacy, offering concrete evidence of the impact and effectiveness of our programs. Whether it's academic support initiatives, counseling services, or extracurricular programs, the numbers and trends we gather provide a compelling narrative that can influence decision-makers and stakeholders.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When advocating for our programs, it's essential to showcase the tangible outcomes and benefits they bring to our students and the broader educational community. Furthermore, data is not just about numbers; it's about demonstrating the success stories of our students. By highlighting individual achievements, academic growth, and personal development, we humanize the data. Sharing these narratives not only reinforces the value of our programs but also resonates emotionally with stakeholders, fostering a deeper understanding of the positive impact we have on students' lives.</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207" name="Google Shape;207;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3" name="Google Shape;21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8"/>
        <p:cNvGrpSpPr/>
        <p:nvPr/>
      </p:nvGrpSpPr>
      <p:grpSpPr>
        <a:xfrm>
          <a:off x="0" y="0"/>
          <a:ext cx="0" cy="0"/>
          <a:chOff x="0" y="0"/>
          <a:chExt cx="0" cy="0"/>
        </a:xfrm>
      </p:grpSpPr>
      <p:sp>
        <p:nvSpPr>
          <p:cNvPr id="19" name="Google Shape;19;p17"/>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17"/>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17"/>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262626"/>
              </a:buClr>
              <a:buSzPts val="8000"/>
              <a:buFont typeface="Calibri"/>
              <a:buNone/>
              <a:defRPr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17"/>
          <p:cNvSpPr txBox="1">
            <a:spLocks noGrp="1"/>
          </p:cNvSpPr>
          <p:nvPr>
            <p:ph type="subTitle" idx="1"/>
          </p:nvPr>
        </p:nvSpPr>
        <p:spPr>
          <a:xfrm>
            <a:off x="1100051" y="4455620"/>
            <a:ext cx="10058400" cy="11430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lvl="1" algn="ctr">
              <a:lnSpc>
                <a:spcPct val="90000"/>
              </a:lnSpc>
              <a:spcBef>
                <a:spcPts val="200"/>
              </a:spcBef>
              <a:spcAft>
                <a:spcPts val="0"/>
              </a:spcAft>
              <a:buSzPts val="2400"/>
              <a:buNone/>
              <a:defRPr sz="2400"/>
            </a:lvl2pPr>
            <a:lvl3pPr lvl="2" algn="ctr">
              <a:lnSpc>
                <a:spcPct val="90000"/>
              </a:lnSpc>
              <a:spcBef>
                <a:spcPts val="400"/>
              </a:spcBef>
              <a:spcAft>
                <a:spcPts val="0"/>
              </a:spcAft>
              <a:buSzPts val="2400"/>
              <a:buNone/>
              <a:defRPr sz="2400"/>
            </a:lvl3pPr>
            <a:lvl4pPr lvl="3" algn="ctr">
              <a:lnSpc>
                <a:spcPct val="90000"/>
              </a:lnSpc>
              <a:spcBef>
                <a:spcPts val="400"/>
              </a:spcBef>
              <a:spcAft>
                <a:spcPts val="0"/>
              </a:spcAft>
              <a:buSzPts val="2000"/>
              <a:buNone/>
              <a:defRPr sz="2000"/>
            </a:lvl4pPr>
            <a:lvl5pPr lvl="4" algn="ctr">
              <a:lnSpc>
                <a:spcPct val="90000"/>
              </a:lnSpc>
              <a:spcBef>
                <a:spcPts val="400"/>
              </a:spcBef>
              <a:spcAft>
                <a:spcPts val="0"/>
              </a:spcAft>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23" name="Google Shape;23;p17"/>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17"/>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7"/>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26" name="Google Shape;26;p17"/>
          <p:cNvCxnSpPr/>
          <p:nvPr/>
        </p:nvCxnSpPr>
        <p:spPr>
          <a:xfrm>
            <a:off x="1207658" y="4343400"/>
            <a:ext cx="9875520" cy="0"/>
          </a:xfrm>
          <a:prstGeom prst="straightConnector1">
            <a:avLst/>
          </a:prstGeom>
          <a:noFill/>
          <a:ln w="9525" cap="flat" cmpd="sng">
            <a:solidFill>
              <a:srgbClr val="7F7F7F"/>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18"/>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48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8"/>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0" name="Google Shape;30;p18"/>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8"/>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8"/>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3"/>
        <p:cNvGrpSpPr/>
        <p:nvPr/>
      </p:nvGrpSpPr>
      <p:grpSpPr>
        <a:xfrm>
          <a:off x="0" y="0"/>
          <a:ext cx="0" cy="0"/>
          <a:chOff x="0" y="0"/>
          <a:chExt cx="0" cy="0"/>
        </a:xfrm>
      </p:grpSpPr>
      <p:sp>
        <p:nvSpPr>
          <p:cNvPr id="34" name="Google Shape;34;p19"/>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9"/>
          <p:cNvSpPr txBox="1">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chemeClr val="dk2"/>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36" name="Google Shape;36;p19"/>
          <p:cNvSpPr txBox="1">
            <a:spLocks noGrp="1"/>
          </p:cNvSpPr>
          <p:nvPr>
            <p:ph type="body" idx="2"/>
          </p:nvPr>
        </p:nvSpPr>
        <p:spPr>
          <a:xfrm>
            <a:off x="1097280" y="2582334"/>
            <a:ext cx="4937760" cy="33782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7" name="Google Shape;37;p19"/>
          <p:cNvSpPr txBox="1">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chemeClr val="dk2"/>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38" name="Google Shape;38;p19"/>
          <p:cNvSpPr txBox="1">
            <a:spLocks noGrp="1"/>
          </p:cNvSpPr>
          <p:nvPr>
            <p:ph type="body" idx="4"/>
          </p:nvPr>
        </p:nvSpPr>
        <p:spPr>
          <a:xfrm>
            <a:off x="6217920" y="2582334"/>
            <a:ext cx="4937760" cy="33782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9" name="Google Shape;39;p19"/>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19"/>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19"/>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solidFill>
          <a:schemeClr val="lt1"/>
        </a:solidFill>
        <a:effectLst/>
      </p:bgPr>
    </p:bg>
    <p:spTree>
      <p:nvGrpSpPr>
        <p:cNvPr id="1" name="Shape 42"/>
        <p:cNvGrpSpPr/>
        <p:nvPr/>
      </p:nvGrpSpPr>
      <p:grpSpPr>
        <a:xfrm>
          <a:off x="0" y="0"/>
          <a:ext cx="0" cy="0"/>
          <a:chOff x="0" y="0"/>
          <a:chExt cx="0" cy="0"/>
        </a:xfrm>
      </p:grpSpPr>
      <p:sp>
        <p:nvSpPr>
          <p:cNvPr id="43" name="Google Shape;43;p20"/>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0"/>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0"/>
          <p:cNvSpPr txBox="1">
            <a:spLocks noGrp="1"/>
          </p:cNvSpPr>
          <p:nvPr>
            <p:ph type="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262626"/>
              </a:buClr>
              <a:buSzPts val="8000"/>
              <a:buFont typeface="Calibri"/>
              <a:buNone/>
              <a:defRPr sz="8000" b="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20"/>
          <p:cNvSpPr txBox="1">
            <a:spLocks noGrp="1"/>
          </p:cNvSpPr>
          <p:nvPr>
            <p:ph type="body" idx="1"/>
          </p:nvPr>
        </p:nvSpPr>
        <p:spPr>
          <a:xfrm>
            <a:off x="1097280" y="4453128"/>
            <a:ext cx="10058400" cy="11430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marL="914400" lvl="1" indent="-228600" algn="l">
              <a:lnSpc>
                <a:spcPct val="90000"/>
              </a:lnSpc>
              <a:spcBef>
                <a:spcPts val="200"/>
              </a:spcBef>
              <a:spcAft>
                <a:spcPts val="0"/>
              </a:spcAft>
              <a:buSzPts val="1800"/>
              <a:buNone/>
              <a:defRPr sz="1800">
                <a:solidFill>
                  <a:srgbClr val="888888"/>
                </a:solidFill>
              </a:defRPr>
            </a:lvl2pPr>
            <a:lvl3pPr marL="1371600" lvl="2" indent="-228600" algn="l">
              <a:lnSpc>
                <a:spcPct val="90000"/>
              </a:lnSpc>
              <a:spcBef>
                <a:spcPts val="400"/>
              </a:spcBef>
              <a:spcAft>
                <a:spcPts val="0"/>
              </a:spcAft>
              <a:buSzPts val="1600"/>
              <a:buNone/>
              <a:defRPr sz="1600">
                <a:solidFill>
                  <a:srgbClr val="888888"/>
                </a:solidFill>
              </a:defRPr>
            </a:lvl3pPr>
            <a:lvl4pPr marL="1828800" lvl="3" indent="-228600" algn="l">
              <a:lnSpc>
                <a:spcPct val="90000"/>
              </a:lnSpc>
              <a:spcBef>
                <a:spcPts val="400"/>
              </a:spcBef>
              <a:spcAft>
                <a:spcPts val="0"/>
              </a:spcAft>
              <a:buSzPts val="1400"/>
              <a:buNone/>
              <a:defRPr sz="1400">
                <a:solidFill>
                  <a:srgbClr val="888888"/>
                </a:solidFill>
              </a:defRPr>
            </a:lvl4pPr>
            <a:lvl5pPr marL="2286000" lvl="4" indent="-228600" algn="l">
              <a:lnSpc>
                <a:spcPct val="90000"/>
              </a:lnSpc>
              <a:spcBef>
                <a:spcPts val="400"/>
              </a:spcBef>
              <a:spcAft>
                <a:spcPts val="0"/>
              </a:spcAft>
              <a:buSzPts val="1400"/>
              <a:buNone/>
              <a:defRPr sz="1400">
                <a:solidFill>
                  <a:srgbClr val="888888"/>
                </a:solidFill>
              </a:defRPr>
            </a:lvl5pPr>
            <a:lvl6pPr marL="2743200" lvl="5" indent="-228600" algn="l">
              <a:lnSpc>
                <a:spcPct val="90000"/>
              </a:lnSpc>
              <a:spcBef>
                <a:spcPts val="400"/>
              </a:spcBef>
              <a:spcAft>
                <a:spcPts val="0"/>
              </a:spcAft>
              <a:buSzPts val="1400"/>
              <a:buNone/>
              <a:defRPr sz="1400">
                <a:solidFill>
                  <a:srgbClr val="888888"/>
                </a:solidFill>
              </a:defRPr>
            </a:lvl6pPr>
            <a:lvl7pPr marL="3200400" lvl="6" indent="-228600" algn="l">
              <a:lnSpc>
                <a:spcPct val="90000"/>
              </a:lnSpc>
              <a:spcBef>
                <a:spcPts val="400"/>
              </a:spcBef>
              <a:spcAft>
                <a:spcPts val="0"/>
              </a:spcAft>
              <a:buSzPts val="1400"/>
              <a:buNone/>
              <a:defRPr sz="1400">
                <a:solidFill>
                  <a:srgbClr val="888888"/>
                </a:solidFill>
              </a:defRPr>
            </a:lvl7pPr>
            <a:lvl8pPr marL="3657600" lvl="7" indent="-228600" algn="l">
              <a:lnSpc>
                <a:spcPct val="90000"/>
              </a:lnSpc>
              <a:spcBef>
                <a:spcPts val="400"/>
              </a:spcBef>
              <a:spcAft>
                <a:spcPts val="0"/>
              </a:spcAft>
              <a:buSzPts val="1400"/>
              <a:buNone/>
              <a:defRPr sz="1400">
                <a:solidFill>
                  <a:srgbClr val="888888"/>
                </a:solidFill>
              </a:defRPr>
            </a:lvl8pPr>
            <a:lvl9pPr marL="4114800" lvl="8" indent="-228600" algn="l">
              <a:lnSpc>
                <a:spcPct val="90000"/>
              </a:lnSpc>
              <a:spcBef>
                <a:spcPts val="400"/>
              </a:spcBef>
              <a:spcAft>
                <a:spcPts val="400"/>
              </a:spcAft>
              <a:buSzPts val="1400"/>
              <a:buNone/>
              <a:defRPr sz="1400">
                <a:solidFill>
                  <a:srgbClr val="888888"/>
                </a:solidFill>
              </a:defRPr>
            </a:lvl9pPr>
          </a:lstStyle>
          <a:p>
            <a:endParaRPr/>
          </a:p>
        </p:txBody>
      </p:sp>
      <p:sp>
        <p:nvSpPr>
          <p:cNvPr id="47" name="Google Shape;47;p20"/>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0"/>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0"/>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50" name="Google Shape;50;p20"/>
          <p:cNvCxnSpPr/>
          <p:nvPr/>
        </p:nvCxnSpPr>
        <p:spPr>
          <a:xfrm>
            <a:off x="1207658" y="4343400"/>
            <a:ext cx="9875520" cy="0"/>
          </a:xfrm>
          <a:prstGeom prst="straightConnector1">
            <a:avLst/>
          </a:prstGeom>
          <a:noFill/>
          <a:ln w="9525" cap="flat" cmpd="sng">
            <a:solidFill>
              <a:srgbClr val="7F7F7F"/>
            </a:solidFill>
            <a:prstDash val="solid"/>
            <a:round/>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1"/>
        <p:cNvGrpSpPr/>
        <p:nvPr/>
      </p:nvGrpSpPr>
      <p:grpSpPr>
        <a:xfrm>
          <a:off x="0" y="0"/>
          <a:ext cx="0" cy="0"/>
          <a:chOff x="0" y="0"/>
          <a:chExt cx="0" cy="0"/>
        </a:xfrm>
      </p:grpSpPr>
      <p:sp>
        <p:nvSpPr>
          <p:cNvPr id="52" name="Google Shape;52;p2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21"/>
          <p:cNvSpPr txBox="1">
            <a:spLocks noGrp="1"/>
          </p:cNvSpPr>
          <p:nvPr>
            <p:ph type="body" idx="1"/>
          </p:nvPr>
        </p:nvSpPr>
        <p:spPr>
          <a:xfrm>
            <a:off x="1097279" y="1845734"/>
            <a:ext cx="4937760" cy="40233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4" name="Google Shape;54;p21"/>
          <p:cNvSpPr txBox="1">
            <a:spLocks noGrp="1"/>
          </p:cNvSpPr>
          <p:nvPr>
            <p:ph type="body" idx="2"/>
          </p:nvPr>
        </p:nvSpPr>
        <p:spPr>
          <a:xfrm>
            <a:off x="6217920" y="1845735"/>
            <a:ext cx="4937760" cy="40233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5" name="Google Shape;55;p21"/>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1"/>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1"/>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8"/>
        <p:cNvGrpSpPr/>
        <p:nvPr/>
      </p:nvGrpSpPr>
      <p:grpSpPr>
        <a:xfrm>
          <a:off x="0" y="0"/>
          <a:ext cx="0" cy="0"/>
          <a:chOff x="0" y="0"/>
          <a:chExt cx="0" cy="0"/>
        </a:xfrm>
      </p:grpSpPr>
      <p:sp>
        <p:nvSpPr>
          <p:cNvPr id="59" name="Google Shape;59;p22"/>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2"/>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22"/>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2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63"/>
        <p:cNvGrpSpPr/>
        <p:nvPr/>
      </p:nvGrpSpPr>
      <p:grpSpPr>
        <a:xfrm>
          <a:off x="0" y="0"/>
          <a:ext cx="0" cy="0"/>
          <a:chOff x="0" y="0"/>
          <a:chExt cx="0" cy="0"/>
        </a:xfrm>
      </p:grpSpPr>
      <p:sp>
        <p:nvSpPr>
          <p:cNvPr id="64" name="Google Shape;64;p23"/>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3"/>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2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69"/>
        <p:cNvGrpSpPr/>
        <p:nvPr/>
      </p:nvGrpSpPr>
      <p:grpSpPr>
        <a:xfrm>
          <a:off x="0" y="0"/>
          <a:ext cx="0" cy="0"/>
          <a:chOff x="0" y="0"/>
          <a:chExt cx="0" cy="0"/>
        </a:xfrm>
      </p:grpSpPr>
      <p:sp>
        <p:nvSpPr>
          <p:cNvPr id="70" name="Google Shape;70;p24"/>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4"/>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4"/>
          <p:cNvSpPr txBox="1">
            <a:spLocks noGrp="1"/>
          </p:cNvSpPr>
          <p:nvPr>
            <p:ph type="title"/>
          </p:nvPr>
        </p:nvSpPr>
        <p:spPr>
          <a:xfrm>
            <a:off x="457200" y="594359"/>
            <a:ext cx="3200400" cy="22860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24"/>
          <p:cNvSpPr txBox="1">
            <a:spLocks noGrp="1"/>
          </p:cNvSpPr>
          <p:nvPr>
            <p:ph type="body" idx="1"/>
          </p:nvPr>
        </p:nvSpPr>
        <p:spPr>
          <a:xfrm>
            <a:off x="4800600" y="731520"/>
            <a:ext cx="6492240" cy="52578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74" name="Google Shape;74;p24"/>
          <p:cNvSpPr txBox="1">
            <a:spLocks noGrp="1"/>
          </p:cNvSpPr>
          <p:nvPr>
            <p:ph type="body" idx="2"/>
          </p:nvPr>
        </p:nvSpPr>
        <p:spPr>
          <a:xfrm>
            <a:off x="457200" y="2926080"/>
            <a:ext cx="3200400" cy="337912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1500"/>
              <a:buNone/>
              <a:defRPr sz="1500">
                <a:solidFill>
                  <a:srgbClr val="FFFFFF"/>
                </a:solidFill>
              </a:defRPr>
            </a:lvl1pPr>
            <a:lvl2pPr marL="914400" lvl="1" indent="-228600" algn="l">
              <a:lnSpc>
                <a:spcPct val="90000"/>
              </a:lnSpc>
              <a:spcBef>
                <a:spcPts val="2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75" name="Google Shape;75;p24"/>
          <p:cNvSpPr txBox="1">
            <a:spLocks noGrp="1"/>
          </p:cNvSpPr>
          <p:nvPr>
            <p:ph type="dt" idx="10"/>
          </p:nvPr>
        </p:nvSpPr>
        <p:spPr>
          <a:xfrm>
            <a:off x="465512" y="6459785"/>
            <a:ext cx="26185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4"/>
          <p:cNvSpPr txBox="1">
            <a:spLocks noGrp="1"/>
          </p:cNvSpPr>
          <p:nvPr>
            <p:ph type="ftr" idx="11"/>
          </p:nvPr>
        </p:nvSpPr>
        <p:spPr>
          <a:xfrm>
            <a:off x="4800600" y="6459785"/>
            <a:ext cx="4648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50">
                <a:solidFill>
                  <a:schemeClr val="dk2"/>
                </a:solidFill>
                <a:latin typeface="Calibri"/>
                <a:ea typeface="Calibri"/>
                <a:cs typeface="Calibri"/>
                <a:sym typeface="Calibri"/>
              </a:defRPr>
            </a:lvl1pPr>
            <a:lvl2pPr marL="0" lvl="1" indent="0" algn="r">
              <a:spcBef>
                <a:spcPts val="0"/>
              </a:spcBef>
              <a:buNone/>
              <a:defRPr sz="1050">
                <a:solidFill>
                  <a:schemeClr val="dk2"/>
                </a:solidFill>
                <a:latin typeface="Calibri"/>
                <a:ea typeface="Calibri"/>
                <a:cs typeface="Calibri"/>
                <a:sym typeface="Calibri"/>
              </a:defRPr>
            </a:lvl2pPr>
            <a:lvl3pPr marL="0" lvl="2" indent="0" algn="r">
              <a:spcBef>
                <a:spcPts val="0"/>
              </a:spcBef>
              <a:buNone/>
              <a:defRPr sz="1050">
                <a:solidFill>
                  <a:schemeClr val="dk2"/>
                </a:solidFill>
                <a:latin typeface="Calibri"/>
                <a:ea typeface="Calibri"/>
                <a:cs typeface="Calibri"/>
                <a:sym typeface="Calibri"/>
              </a:defRPr>
            </a:lvl3pPr>
            <a:lvl4pPr marL="0" lvl="3" indent="0" algn="r">
              <a:spcBef>
                <a:spcPts val="0"/>
              </a:spcBef>
              <a:buNone/>
              <a:defRPr sz="1050">
                <a:solidFill>
                  <a:schemeClr val="dk2"/>
                </a:solidFill>
                <a:latin typeface="Calibri"/>
                <a:ea typeface="Calibri"/>
                <a:cs typeface="Calibri"/>
                <a:sym typeface="Calibri"/>
              </a:defRPr>
            </a:lvl4pPr>
            <a:lvl5pPr marL="0" lvl="4" indent="0" algn="r">
              <a:spcBef>
                <a:spcPts val="0"/>
              </a:spcBef>
              <a:buNone/>
              <a:defRPr sz="1050">
                <a:solidFill>
                  <a:schemeClr val="dk2"/>
                </a:solidFill>
                <a:latin typeface="Calibri"/>
                <a:ea typeface="Calibri"/>
                <a:cs typeface="Calibri"/>
                <a:sym typeface="Calibri"/>
              </a:defRPr>
            </a:lvl5pPr>
            <a:lvl6pPr marL="0" lvl="5" indent="0" algn="r">
              <a:spcBef>
                <a:spcPts val="0"/>
              </a:spcBef>
              <a:buNone/>
              <a:defRPr sz="1050">
                <a:solidFill>
                  <a:schemeClr val="dk2"/>
                </a:solidFill>
                <a:latin typeface="Calibri"/>
                <a:ea typeface="Calibri"/>
                <a:cs typeface="Calibri"/>
                <a:sym typeface="Calibri"/>
              </a:defRPr>
            </a:lvl6pPr>
            <a:lvl7pPr marL="0" lvl="6" indent="0" algn="r">
              <a:spcBef>
                <a:spcPts val="0"/>
              </a:spcBef>
              <a:buNone/>
              <a:defRPr sz="1050">
                <a:solidFill>
                  <a:schemeClr val="dk2"/>
                </a:solidFill>
                <a:latin typeface="Calibri"/>
                <a:ea typeface="Calibri"/>
                <a:cs typeface="Calibri"/>
                <a:sym typeface="Calibri"/>
              </a:defRPr>
            </a:lvl7pPr>
            <a:lvl8pPr marL="0" lvl="7" indent="0" algn="r">
              <a:spcBef>
                <a:spcPts val="0"/>
              </a:spcBef>
              <a:buNone/>
              <a:defRPr sz="1050">
                <a:solidFill>
                  <a:schemeClr val="dk2"/>
                </a:solidFill>
                <a:latin typeface="Calibri"/>
                <a:ea typeface="Calibri"/>
                <a:cs typeface="Calibri"/>
                <a:sym typeface="Calibri"/>
              </a:defRPr>
            </a:lvl8pPr>
            <a:lvl9pPr marL="0" lvl="8" indent="0" algn="r">
              <a:spcBef>
                <a:spcPts val="0"/>
              </a:spcBef>
              <a:buNone/>
              <a:defRPr sz="1050">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78"/>
        <p:cNvGrpSpPr/>
        <p:nvPr/>
      </p:nvGrpSpPr>
      <p:grpSpPr>
        <a:xfrm>
          <a:off x="0" y="0"/>
          <a:ext cx="0" cy="0"/>
          <a:chOff x="0" y="0"/>
          <a:chExt cx="0" cy="0"/>
        </a:xfrm>
      </p:grpSpPr>
      <p:sp>
        <p:nvSpPr>
          <p:cNvPr id="79" name="Google Shape;79;p25"/>
          <p:cNvSpPr/>
          <p:nvPr/>
        </p:nvSpPr>
        <p:spPr>
          <a:xfrm>
            <a:off x="0" y="4953000"/>
            <a:ext cx="12188825" cy="1905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5"/>
          <p:cNvSpPr/>
          <p:nvPr/>
        </p:nvSpPr>
        <p:spPr>
          <a:xfrm>
            <a:off x="15" y="491507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5"/>
          <p:cNvSpPr txBox="1">
            <a:spLocks noGrp="1"/>
          </p:cNvSpPr>
          <p:nvPr>
            <p:ph type="title"/>
          </p:nvPr>
        </p:nvSpPr>
        <p:spPr>
          <a:xfrm>
            <a:off x="1097280" y="5074920"/>
            <a:ext cx="10113264" cy="822960"/>
          </a:xfrm>
          <a:prstGeom prst="rect">
            <a:avLst/>
          </a:prstGeom>
          <a:noFill/>
          <a:ln>
            <a:noFill/>
          </a:ln>
        </p:spPr>
        <p:txBody>
          <a:bodyPr spcFirstLastPara="1" wrap="square" lIns="91425" tIns="0" rIns="91425" bIns="0" anchor="b" anchorCtr="0">
            <a:no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82" name="Google Shape;82;p25"/>
          <p:cNvPicPr preferRelativeResize="0">
            <a:picLocks noGrp="1"/>
          </p:cNvPicPr>
          <p:nvPr>
            <p:ph type="pic" idx="2"/>
          </p:nvPr>
        </p:nvPicPr>
        <p:blipFill/>
        <p:spPr>
          <a:xfrm>
            <a:off x="15" y="0"/>
            <a:ext cx="12191985" cy="4915076"/>
          </a:xfrm>
          <a:prstGeom prst="rect">
            <a:avLst/>
          </a:prstGeom>
          <a:blipFill rotWithShape="1">
            <a:blip r:embed="rId2">
              <a:alphaModFix/>
            </a:blip>
            <a:stretch>
              <a:fillRect/>
            </a:stretch>
          </a:blipFill>
          <a:ln>
            <a:noFill/>
          </a:ln>
        </p:spPr>
      </p:pic>
      <p:sp>
        <p:nvSpPr>
          <p:cNvPr id="83" name="Google Shape;83;p25"/>
          <p:cNvSpPr txBox="1">
            <a:spLocks noGrp="1"/>
          </p:cNvSpPr>
          <p:nvPr>
            <p:ph type="body" idx="1"/>
          </p:nvPr>
        </p:nvSpPr>
        <p:spPr>
          <a:xfrm>
            <a:off x="1097280" y="5907023"/>
            <a:ext cx="10113264" cy="594360"/>
          </a:xfrm>
          <a:prstGeom prst="rect">
            <a:avLst/>
          </a:prstGeom>
          <a:noFill/>
          <a:ln>
            <a:noFill/>
          </a:ln>
        </p:spPr>
        <p:txBody>
          <a:bodyPr spcFirstLastPara="1" wrap="square" lIns="91425" tIns="0" rIns="91425" bIns="0" anchor="t" anchorCtr="0">
            <a:normAutofit/>
          </a:bodyPr>
          <a:lstStyle>
            <a:lvl1pPr marL="457200" lvl="0" indent="-228600" algn="l">
              <a:lnSpc>
                <a:spcPct val="90000"/>
              </a:lnSpc>
              <a:spcBef>
                <a:spcPts val="0"/>
              </a:spcBef>
              <a:spcAft>
                <a:spcPts val="0"/>
              </a:spcAft>
              <a:buSzPts val="1500"/>
              <a:buNone/>
              <a:defRPr sz="1500">
                <a:solidFill>
                  <a:srgbClr val="FFFFFF"/>
                </a:solidFill>
              </a:defRPr>
            </a:lvl1pPr>
            <a:lvl2pPr marL="914400" lvl="1" indent="-228600" algn="l">
              <a:lnSpc>
                <a:spcPct val="90000"/>
              </a:lnSpc>
              <a:spcBef>
                <a:spcPts val="6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84" name="Google Shape;84;p2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2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2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7"/>
        <p:cNvGrpSpPr/>
        <p:nvPr/>
      </p:nvGrpSpPr>
      <p:grpSpPr>
        <a:xfrm>
          <a:off x="0" y="0"/>
          <a:ext cx="0" cy="0"/>
          <a:chOff x="0" y="0"/>
          <a:chExt cx="0" cy="0"/>
        </a:xfrm>
      </p:grpSpPr>
      <p:sp>
        <p:nvSpPr>
          <p:cNvPr id="88" name="Google Shape;88;p26"/>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26"/>
          <p:cNvSpPr txBox="1">
            <a:spLocks noGrp="1"/>
          </p:cNvSpPr>
          <p:nvPr>
            <p:ph type="body" idx="1"/>
          </p:nvPr>
        </p:nvSpPr>
        <p:spPr>
          <a:xfrm rot="5400000">
            <a:off x="4114800" y="-1171786"/>
            <a:ext cx="4023360" cy="100584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0" name="Google Shape;90;p26"/>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26"/>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26"/>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93"/>
        <p:cNvGrpSpPr/>
        <p:nvPr/>
      </p:nvGrpSpPr>
      <p:grpSpPr>
        <a:xfrm>
          <a:off x="0" y="0"/>
          <a:ext cx="0" cy="0"/>
          <a:chOff x="0" y="0"/>
          <a:chExt cx="0" cy="0"/>
        </a:xfrm>
      </p:grpSpPr>
      <p:sp>
        <p:nvSpPr>
          <p:cNvPr id="94" name="Google Shape;94;p27"/>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7"/>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7"/>
          <p:cNvSpPr txBox="1">
            <a:spLocks noGrp="1"/>
          </p:cNvSpPr>
          <p:nvPr>
            <p:ph type="title"/>
          </p:nvPr>
        </p:nvSpPr>
        <p:spPr>
          <a:xfrm rot="5400000">
            <a:off x="7160640" y="1979039"/>
            <a:ext cx="5757421" cy="26289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7" name="Google Shape;97;p27"/>
          <p:cNvSpPr txBox="1">
            <a:spLocks noGrp="1"/>
          </p:cNvSpPr>
          <p:nvPr>
            <p:ph type="body" idx="1"/>
          </p:nvPr>
        </p:nvSpPr>
        <p:spPr>
          <a:xfrm rot="5400000">
            <a:off x="1826639" y="-573661"/>
            <a:ext cx="5757422" cy="77343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8" name="Google Shape;98;p27"/>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7"/>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7"/>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6"/>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16"/>
          <p:cNvSpPr/>
          <p:nvPr/>
        </p:nvSpPr>
        <p:spPr>
          <a:xfrm>
            <a:off x="0" y="6334316"/>
            <a:ext cx="12192001" cy="6599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16"/>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rgbClr val="3F3F3F"/>
              </a:buClr>
              <a:buSzPts val="4800"/>
              <a:buFont typeface="Calibri"/>
              <a:buNone/>
              <a:defRPr sz="4800" b="0" i="0" u="none" strike="noStrike" cap="none">
                <a:solidFill>
                  <a:srgbClr val="3F3F3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16"/>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endParaRPr/>
          </a:p>
        </p:txBody>
      </p:sp>
      <p:sp>
        <p:nvSpPr>
          <p:cNvPr id="14" name="Google Shape;14;p16"/>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16"/>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16"/>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b="0" i="0" u="none" strike="noStrike" cap="none">
                <a:solidFill>
                  <a:srgbClr val="FFFFFF"/>
                </a:solidFill>
                <a:latin typeface="Calibri"/>
                <a:ea typeface="Calibri"/>
                <a:cs typeface="Calibri"/>
                <a:sym typeface="Calibri"/>
              </a:defRPr>
            </a:lvl1pPr>
            <a:lvl2pPr marL="0" marR="0" lvl="1" indent="0" algn="r" rtl="0">
              <a:spcBef>
                <a:spcPts val="0"/>
              </a:spcBef>
              <a:buNone/>
              <a:defRPr sz="1050" b="0" i="0" u="none" strike="noStrike" cap="none">
                <a:solidFill>
                  <a:srgbClr val="FFFFFF"/>
                </a:solidFill>
                <a:latin typeface="Calibri"/>
                <a:ea typeface="Calibri"/>
                <a:cs typeface="Calibri"/>
                <a:sym typeface="Calibri"/>
              </a:defRPr>
            </a:lvl2pPr>
            <a:lvl3pPr marL="0" marR="0" lvl="2" indent="0" algn="r" rtl="0">
              <a:spcBef>
                <a:spcPts val="0"/>
              </a:spcBef>
              <a:buNone/>
              <a:defRPr sz="1050" b="0" i="0" u="none" strike="noStrike" cap="none">
                <a:solidFill>
                  <a:srgbClr val="FFFFFF"/>
                </a:solidFill>
                <a:latin typeface="Calibri"/>
                <a:ea typeface="Calibri"/>
                <a:cs typeface="Calibri"/>
                <a:sym typeface="Calibri"/>
              </a:defRPr>
            </a:lvl3pPr>
            <a:lvl4pPr marL="0" marR="0" lvl="3" indent="0" algn="r" rtl="0">
              <a:spcBef>
                <a:spcPts val="0"/>
              </a:spcBef>
              <a:buNone/>
              <a:defRPr sz="1050" b="0" i="0" u="none" strike="noStrike" cap="none">
                <a:solidFill>
                  <a:srgbClr val="FFFFFF"/>
                </a:solidFill>
                <a:latin typeface="Calibri"/>
                <a:ea typeface="Calibri"/>
                <a:cs typeface="Calibri"/>
                <a:sym typeface="Calibri"/>
              </a:defRPr>
            </a:lvl4pPr>
            <a:lvl5pPr marL="0" marR="0" lvl="4" indent="0" algn="r" rtl="0">
              <a:spcBef>
                <a:spcPts val="0"/>
              </a:spcBef>
              <a:buNone/>
              <a:defRPr sz="1050" b="0" i="0" u="none" strike="noStrike" cap="none">
                <a:solidFill>
                  <a:srgbClr val="FFFFFF"/>
                </a:solidFill>
                <a:latin typeface="Calibri"/>
                <a:ea typeface="Calibri"/>
                <a:cs typeface="Calibri"/>
                <a:sym typeface="Calibri"/>
              </a:defRPr>
            </a:lvl5pPr>
            <a:lvl6pPr marL="0" marR="0" lvl="5" indent="0" algn="r" rtl="0">
              <a:spcBef>
                <a:spcPts val="0"/>
              </a:spcBef>
              <a:buNone/>
              <a:defRPr sz="1050" b="0" i="0" u="none" strike="noStrike" cap="none">
                <a:solidFill>
                  <a:srgbClr val="FFFFFF"/>
                </a:solidFill>
                <a:latin typeface="Calibri"/>
                <a:ea typeface="Calibri"/>
                <a:cs typeface="Calibri"/>
                <a:sym typeface="Calibri"/>
              </a:defRPr>
            </a:lvl6pPr>
            <a:lvl7pPr marL="0" marR="0" lvl="6" indent="0" algn="r" rtl="0">
              <a:spcBef>
                <a:spcPts val="0"/>
              </a:spcBef>
              <a:buNone/>
              <a:defRPr sz="1050" b="0" i="0" u="none" strike="noStrike" cap="none">
                <a:solidFill>
                  <a:srgbClr val="FFFFFF"/>
                </a:solidFill>
                <a:latin typeface="Calibri"/>
                <a:ea typeface="Calibri"/>
                <a:cs typeface="Calibri"/>
                <a:sym typeface="Calibri"/>
              </a:defRPr>
            </a:lvl7pPr>
            <a:lvl8pPr marL="0" marR="0" lvl="7" indent="0" algn="r" rtl="0">
              <a:spcBef>
                <a:spcPts val="0"/>
              </a:spcBef>
              <a:buNone/>
              <a:defRPr sz="1050" b="0" i="0" u="none" strike="noStrike" cap="none">
                <a:solidFill>
                  <a:srgbClr val="FFFFFF"/>
                </a:solidFill>
                <a:latin typeface="Calibri"/>
                <a:ea typeface="Calibri"/>
                <a:cs typeface="Calibri"/>
                <a:sym typeface="Calibri"/>
              </a:defRPr>
            </a:lvl8pPr>
            <a:lvl9pPr marL="0" marR="0" lvl="8" indent="0" algn="r" rtl="0">
              <a:spcBef>
                <a:spcPts val="0"/>
              </a:spcBef>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cxnSp>
        <p:nvCxnSpPr>
          <p:cNvPr id="17" name="Google Shape;17;p16"/>
          <p:cNvCxnSpPr/>
          <p:nvPr/>
        </p:nvCxnSpPr>
        <p:spPr>
          <a:xfrm>
            <a:off x="1193532" y="1737845"/>
            <a:ext cx="9966960" cy="0"/>
          </a:xfrm>
          <a:prstGeom prst="straightConnector1">
            <a:avLst/>
          </a:prstGeom>
          <a:noFill/>
          <a:ln w="9525" cap="flat" cmpd="sng">
            <a:solidFill>
              <a:srgbClr val="7F7F7F"/>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chart" Target="../charts/chart6.xml"/></Relationships>
</file>

<file path=ppt/slides/_rels/slide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262626"/>
              </a:buClr>
              <a:buSzPts val="8000"/>
              <a:buFont typeface="Calibri"/>
              <a:buNone/>
            </a:pPr>
            <a:r>
              <a:rPr lang="en-US" dirty="0"/>
              <a:t>Module 7</a:t>
            </a:r>
            <a:br>
              <a:rPr lang="en-US" dirty="0"/>
            </a:br>
            <a:r>
              <a:rPr lang="en-US" dirty="0"/>
              <a:t>Data Presentation</a:t>
            </a:r>
            <a:endParaRPr dirty="0"/>
          </a:p>
        </p:txBody>
      </p:sp>
      <p:sp>
        <p:nvSpPr>
          <p:cNvPr id="106" name="Google Shape;106;p1"/>
          <p:cNvSpPr txBox="1"/>
          <p:nvPr/>
        </p:nvSpPr>
        <p:spPr>
          <a:xfrm>
            <a:off x="1215614" y="4475181"/>
            <a:ext cx="8433995"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b="0" i="0" u="none" strike="noStrike" cap="none">
                <a:solidFill>
                  <a:schemeClr val="dk1"/>
                </a:solidFill>
                <a:latin typeface="Calibri"/>
                <a:ea typeface="Calibri"/>
                <a:cs typeface="Calibri"/>
                <a:sym typeface="Calibri"/>
              </a:rPr>
              <a:t>Grace Suttera</a:t>
            </a:r>
            <a:endParaRPr sz="440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Explanation of Survey</a:t>
            </a:r>
            <a:endParaRPr/>
          </a:p>
        </p:txBody>
      </p:sp>
      <p:sp>
        <p:nvSpPr>
          <p:cNvPr id="112" name="Google Shape;112;p2"/>
          <p:cNvSpPr txBox="1">
            <a:spLocks noGrp="1"/>
          </p:cNvSpPr>
          <p:nvPr>
            <p:ph type="body" idx="1"/>
          </p:nvPr>
        </p:nvSpPr>
        <p:spPr>
          <a:xfrm>
            <a:off x="1097280" y="1845734"/>
            <a:ext cx="9862994" cy="3873748"/>
          </a:xfrm>
          <a:prstGeom prst="rect">
            <a:avLst/>
          </a:prstGeom>
          <a:noFill/>
          <a:ln>
            <a:noFill/>
          </a:ln>
        </p:spPr>
        <p:txBody>
          <a:bodyPr spcFirstLastPara="1" wrap="square" lIns="0" tIns="45700" rIns="0" bIns="45700" anchor="t" anchorCtr="0">
            <a:normAutofit/>
          </a:bodyPr>
          <a:lstStyle/>
          <a:p>
            <a:pPr marL="91440" lvl="0" indent="-127000" algn="l" rtl="0">
              <a:lnSpc>
                <a:spcPct val="90000"/>
              </a:lnSpc>
              <a:spcBef>
                <a:spcPts val="0"/>
              </a:spcBef>
              <a:spcAft>
                <a:spcPts val="0"/>
              </a:spcAft>
              <a:buSzPts val="2000"/>
              <a:buChar char=" "/>
            </a:pPr>
            <a:r>
              <a:rPr lang="en-US" b="1"/>
              <a:t>Purpose of the Survey:</a:t>
            </a:r>
            <a:endParaRPr/>
          </a:p>
          <a:p>
            <a:pPr marL="384048" lvl="1" indent="-182880" algn="l" rtl="0">
              <a:lnSpc>
                <a:spcPct val="90000"/>
              </a:lnSpc>
              <a:spcBef>
                <a:spcPts val="400"/>
              </a:spcBef>
              <a:spcAft>
                <a:spcPts val="0"/>
              </a:spcAft>
              <a:buSzPts val="1800"/>
              <a:buFont typeface="Arial"/>
              <a:buChar char="•"/>
            </a:pPr>
            <a:r>
              <a:rPr lang="en-US"/>
              <a:t> The purpose of this survey is to collect data on students’ needs and how their parent and teacher involvement affect those needs. </a:t>
            </a:r>
            <a:endParaRPr/>
          </a:p>
          <a:p>
            <a:pPr marL="384048" lvl="1" indent="-182880" algn="l" rtl="0">
              <a:lnSpc>
                <a:spcPct val="90000"/>
              </a:lnSpc>
              <a:spcBef>
                <a:spcPts val="600"/>
              </a:spcBef>
              <a:spcAft>
                <a:spcPts val="0"/>
              </a:spcAft>
              <a:buSzPts val="1800"/>
              <a:buFont typeface="Arial"/>
              <a:buChar char="•"/>
            </a:pPr>
            <a:r>
              <a:rPr lang="en-US"/>
              <a:t>The survey also covers how students feel about completing their work, and overall well-being and effort in their education.</a:t>
            </a:r>
            <a:endParaRPr/>
          </a:p>
          <a:p>
            <a:pPr marL="91440" lvl="0" indent="-127000" algn="l" rtl="0">
              <a:lnSpc>
                <a:spcPct val="90000"/>
              </a:lnSpc>
              <a:spcBef>
                <a:spcPts val="1600"/>
              </a:spcBef>
              <a:spcAft>
                <a:spcPts val="0"/>
              </a:spcAft>
              <a:buSzPts val="2000"/>
              <a:buChar char=" "/>
            </a:pPr>
            <a:r>
              <a:rPr lang="en-US" b="1"/>
              <a:t>Format and Technology Used:</a:t>
            </a:r>
            <a:endParaRPr/>
          </a:p>
          <a:p>
            <a:pPr marL="384048" lvl="1" indent="-182880" algn="l" rtl="0">
              <a:lnSpc>
                <a:spcPct val="100000"/>
              </a:lnSpc>
              <a:spcBef>
                <a:spcPts val="400"/>
              </a:spcBef>
              <a:spcAft>
                <a:spcPts val="0"/>
              </a:spcAft>
              <a:buSzPts val="1800"/>
              <a:buFont typeface="Arial"/>
              <a:buChar char="•"/>
            </a:pPr>
            <a:r>
              <a:rPr lang="en-US"/>
              <a:t>The survey was designed in Microsoft PowerPoint and distributed to students with responses collected anonymously. </a:t>
            </a:r>
            <a:endParaRPr/>
          </a:p>
          <a:p>
            <a:pPr marL="384048" lvl="1" indent="-182880" algn="l" rtl="0">
              <a:lnSpc>
                <a:spcPct val="100000"/>
              </a:lnSpc>
              <a:spcBef>
                <a:spcPts val="600"/>
              </a:spcBef>
              <a:spcAft>
                <a:spcPts val="0"/>
              </a:spcAft>
              <a:buSzPts val="1800"/>
              <a:buFont typeface="Arial"/>
              <a:buChar char="•"/>
            </a:pPr>
            <a:r>
              <a:rPr lang="en-US"/>
              <a:t>The format of the survey is simple and accessible in order to ensure that students can complete the questions accurately and securely.</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3"/>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Survey Questions</a:t>
            </a:r>
            <a:endParaRPr/>
          </a:p>
        </p:txBody>
      </p:sp>
      <p:pic>
        <p:nvPicPr>
          <p:cNvPr id="118" name="Google Shape;118;p3"/>
          <p:cNvPicPr preferRelativeResize="0"/>
          <p:nvPr/>
        </p:nvPicPr>
        <p:blipFill rotWithShape="1">
          <a:blip r:embed="rId3">
            <a:alphaModFix/>
          </a:blip>
          <a:srcRect/>
          <a:stretch/>
        </p:blipFill>
        <p:spPr>
          <a:xfrm>
            <a:off x="1234315" y="1784061"/>
            <a:ext cx="4020230" cy="2169648"/>
          </a:xfrm>
          <a:prstGeom prst="rect">
            <a:avLst/>
          </a:prstGeom>
          <a:noFill/>
          <a:ln>
            <a:noFill/>
          </a:ln>
        </p:spPr>
      </p:pic>
      <p:pic>
        <p:nvPicPr>
          <p:cNvPr id="119" name="Google Shape;119;p3"/>
          <p:cNvPicPr preferRelativeResize="0"/>
          <p:nvPr/>
        </p:nvPicPr>
        <p:blipFill rotWithShape="1">
          <a:blip r:embed="rId4">
            <a:alphaModFix/>
          </a:blip>
          <a:srcRect/>
          <a:stretch/>
        </p:blipFill>
        <p:spPr>
          <a:xfrm>
            <a:off x="3245222" y="2518928"/>
            <a:ext cx="1919675" cy="291190"/>
          </a:xfrm>
          <a:prstGeom prst="rect">
            <a:avLst/>
          </a:prstGeom>
          <a:noFill/>
          <a:ln>
            <a:noFill/>
          </a:ln>
        </p:spPr>
      </p:pic>
      <p:pic>
        <p:nvPicPr>
          <p:cNvPr id="120" name="Google Shape;120;p3"/>
          <p:cNvPicPr preferRelativeResize="0"/>
          <p:nvPr/>
        </p:nvPicPr>
        <p:blipFill rotWithShape="1">
          <a:blip r:embed="rId4">
            <a:alphaModFix/>
          </a:blip>
          <a:srcRect/>
          <a:stretch/>
        </p:blipFill>
        <p:spPr>
          <a:xfrm>
            <a:off x="3217104" y="5003742"/>
            <a:ext cx="1605910" cy="243596"/>
          </a:xfrm>
          <a:prstGeom prst="rect">
            <a:avLst/>
          </a:prstGeom>
          <a:noFill/>
          <a:ln>
            <a:noFill/>
          </a:ln>
        </p:spPr>
      </p:pic>
      <p:pic>
        <p:nvPicPr>
          <p:cNvPr id="121" name="Google Shape;121;p3"/>
          <p:cNvPicPr preferRelativeResize="0"/>
          <p:nvPr/>
        </p:nvPicPr>
        <p:blipFill rotWithShape="1">
          <a:blip r:embed="rId5">
            <a:alphaModFix/>
          </a:blip>
          <a:srcRect/>
          <a:stretch/>
        </p:blipFill>
        <p:spPr>
          <a:xfrm>
            <a:off x="5805482" y="1828730"/>
            <a:ext cx="4179311" cy="2138479"/>
          </a:xfrm>
          <a:prstGeom prst="rect">
            <a:avLst/>
          </a:prstGeom>
          <a:noFill/>
          <a:ln>
            <a:noFill/>
          </a:ln>
        </p:spPr>
      </p:pic>
      <p:pic>
        <p:nvPicPr>
          <p:cNvPr id="122" name="Google Shape;122;p3"/>
          <p:cNvPicPr preferRelativeResize="0"/>
          <p:nvPr/>
        </p:nvPicPr>
        <p:blipFill rotWithShape="1">
          <a:blip r:embed="rId6">
            <a:alphaModFix/>
          </a:blip>
          <a:srcRect/>
          <a:stretch/>
        </p:blipFill>
        <p:spPr>
          <a:xfrm>
            <a:off x="5805482" y="3967209"/>
            <a:ext cx="4020111" cy="2143424"/>
          </a:xfrm>
          <a:prstGeom prst="rect">
            <a:avLst/>
          </a:prstGeom>
          <a:noFill/>
          <a:ln>
            <a:noFill/>
          </a:ln>
        </p:spPr>
      </p:pic>
      <p:pic>
        <p:nvPicPr>
          <p:cNvPr id="123" name="Google Shape;123;p3"/>
          <p:cNvPicPr preferRelativeResize="0"/>
          <p:nvPr/>
        </p:nvPicPr>
        <p:blipFill rotWithShape="1">
          <a:blip r:embed="rId7">
            <a:alphaModFix/>
          </a:blip>
          <a:srcRect/>
          <a:stretch/>
        </p:blipFill>
        <p:spPr>
          <a:xfrm>
            <a:off x="1257562" y="3997586"/>
            <a:ext cx="3996984" cy="2189257"/>
          </a:xfrm>
          <a:prstGeom prst="rect">
            <a:avLst/>
          </a:prstGeom>
          <a:noFill/>
          <a:ln>
            <a:noFill/>
          </a:ln>
        </p:spPr>
      </p:pic>
      <p:pic>
        <p:nvPicPr>
          <p:cNvPr id="124" name="Google Shape;124;p3"/>
          <p:cNvPicPr preferRelativeResize="0"/>
          <p:nvPr/>
        </p:nvPicPr>
        <p:blipFill rotWithShape="1">
          <a:blip r:embed="rId4">
            <a:alphaModFix/>
          </a:blip>
          <a:srcRect/>
          <a:stretch/>
        </p:blipFill>
        <p:spPr>
          <a:xfrm>
            <a:off x="3226070" y="4804243"/>
            <a:ext cx="1812096" cy="243596"/>
          </a:xfrm>
          <a:prstGeom prst="rect">
            <a:avLst/>
          </a:prstGeom>
          <a:noFill/>
          <a:ln>
            <a:noFill/>
          </a:ln>
        </p:spPr>
      </p:pic>
      <p:pic>
        <p:nvPicPr>
          <p:cNvPr id="125" name="Google Shape;125;p3"/>
          <p:cNvPicPr preferRelativeResize="0"/>
          <p:nvPr/>
        </p:nvPicPr>
        <p:blipFill rotWithShape="1">
          <a:blip r:embed="rId8">
            <a:alphaModFix/>
          </a:blip>
          <a:srcRect/>
          <a:stretch/>
        </p:blipFill>
        <p:spPr>
          <a:xfrm>
            <a:off x="7842432" y="5747055"/>
            <a:ext cx="1876687" cy="169651"/>
          </a:xfrm>
          <a:prstGeom prst="rect">
            <a:avLst/>
          </a:prstGeom>
          <a:noFill/>
          <a:ln>
            <a:noFill/>
          </a:ln>
        </p:spPr>
      </p:pic>
      <p:pic>
        <p:nvPicPr>
          <p:cNvPr id="126" name="Google Shape;126;p3"/>
          <p:cNvPicPr preferRelativeResize="0"/>
          <p:nvPr/>
        </p:nvPicPr>
        <p:blipFill rotWithShape="1">
          <a:blip r:embed="rId4">
            <a:alphaModFix/>
          </a:blip>
          <a:srcRect/>
          <a:stretch/>
        </p:blipFill>
        <p:spPr>
          <a:xfrm>
            <a:off x="7895137" y="2625999"/>
            <a:ext cx="1812096" cy="24359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4"/>
          <p:cNvSpPr txBox="1">
            <a:spLocks noGrp="1"/>
          </p:cNvSpPr>
          <p:nvPr>
            <p:ph type="title"/>
          </p:nvPr>
        </p:nvSpPr>
        <p:spPr>
          <a:xfrm>
            <a:off x="1066800" y="200542"/>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Survey results</a:t>
            </a:r>
            <a:endParaRPr/>
          </a:p>
        </p:txBody>
      </p:sp>
      <p:graphicFrame>
        <p:nvGraphicFramePr>
          <p:cNvPr id="133" name="Google Shape;133;p4"/>
          <p:cNvGraphicFramePr/>
          <p:nvPr/>
        </p:nvGraphicFramePr>
        <p:xfrm>
          <a:off x="741381" y="1854243"/>
          <a:ext cx="3363559" cy="274857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4" name="Google Shape;134;p4"/>
          <p:cNvGraphicFramePr/>
          <p:nvPr/>
        </p:nvGraphicFramePr>
        <p:xfrm>
          <a:off x="3779520" y="1883942"/>
          <a:ext cx="2992419" cy="274857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5" name="Google Shape;135;p4"/>
          <p:cNvGraphicFramePr/>
          <p:nvPr/>
        </p:nvGraphicFramePr>
        <p:xfrm>
          <a:off x="6031454" y="1883942"/>
          <a:ext cx="3363559" cy="274857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6" name="Google Shape;136;p4"/>
          <p:cNvGraphicFramePr/>
          <p:nvPr/>
        </p:nvGraphicFramePr>
        <p:xfrm>
          <a:off x="8502126" y="1883942"/>
          <a:ext cx="3363559" cy="2748579"/>
        </p:xfrm>
        <a:graphic>
          <a:graphicData uri="http://schemas.openxmlformats.org/drawingml/2006/chart">
            <c:chart xmlns:c="http://schemas.openxmlformats.org/drawingml/2006/chart" xmlns:r="http://schemas.openxmlformats.org/officeDocument/2006/relationships" r:id="rId6"/>
          </a:graphicData>
        </a:graphic>
      </p:graphicFrame>
      <p:sp>
        <p:nvSpPr>
          <p:cNvPr id="137" name="Google Shape;137;p4"/>
          <p:cNvSpPr txBox="1"/>
          <p:nvPr/>
        </p:nvSpPr>
        <p:spPr>
          <a:xfrm>
            <a:off x="1066800" y="4608829"/>
            <a:ext cx="10058400" cy="1450757"/>
          </a:xfrm>
          <a:prstGeom prst="rect">
            <a:avLst/>
          </a:prstGeom>
          <a:noFill/>
          <a:ln>
            <a:noFill/>
          </a:ln>
        </p:spPr>
        <p:txBody>
          <a:bodyPr spcFirstLastPara="1" wrap="square" lIns="91425" tIns="45700" rIns="91425" bIns="45700" anchor="b" anchorCtr="0">
            <a:normAutofit/>
          </a:bodyPr>
          <a:lstStyle/>
          <a:p>
            <a:pPr marL="0" marR="0" lvl="0" indent="0" algn="l" rtl="0">
              <a:lnSpc>
                <a:spcPct val="85000"/>
              </a:lnSpc>
              <a:spcBef>
                <a:spcPts val="0"/>
              </a:spcBef>
              <a:spcAft>
                <a:spcPts val="0"/>
              </a:spcAft>
              <a:buClr>
                <a:srgbClr val="3F3F3F"/>
              </a:buClr>
              <a:buSzPts val="3000"/>
              <a:buFont typeface="Calibri"/>
              <a:buNone/>
            </a:pPr>
            <a:r>
              <a:rPr lang="en-US" sz="3000">
                <a:solidFill>
                  <a:srgbClr val="3F3F3F"/>
                </a:solidFill>
                <a:latin typeface="Calibri"/>
                <a:ea typeface="Calibri"/>
                <a:cs typeface="Calibri"/>
                <a:sym typeface="Calibri"/>
              </a:rPr>
              <a:t>*continued on following slides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5"/>
          <p:cNvSpPr txBox="1">
            <a:spLocks noGrp="1"/>
          </p:cNvSpPr>
          <p:nvPr>
            <p:ph type="title"/>
          </p:nvPr>
        </p:nvSpPr>
        <p:spPr>
          <a:xfrm>
            <a:off x="1066800" y="200542"/>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Survey results</a:t>
            </a:r>
            <a:endParaRPr/>
          </a:p>
        </p:txBody>
      </p:sp>
      <p:graphicFrame>
        <p:nvGraphicFramePr>
          <p:cNvPr id="143" name="Google Shape;143;p5"/>
          <p:cNvGraphicFramePr/>
          <p:nvPr/>
        </p:nvGraphicFramePr>
        <p:xfrm>
          <a:off x="847763" y="1860250"/>
          <a:ext cx="2992419" cy="274857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4" name="Google Shape;144;p5"/>
          <p:cNvGraphicFramePr/>
          <p:nvPr/>
        </p:nvGraphicFramePr>
        <p:xfrm>
          <a:off x="3614295" y="1883942"/>
          <a:ext cx="3100541" cy="274857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5" name="Google Shape;145;p5"/>
          <p:cNvGraphicFramePr/>
          <p:nvPr/>
        </p:nvGraphicFramePr>
        <p:xfrm>
          <a:off x="6327015" y="1883942"/>
          <a:ext cx="2992419" cy="274857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46" name="Google Shape;146;p5"/>
          <p:cNvGraphicFramePr/>
          <p:nvPr/>
        </p:nvGraphicFramePr>
        <p:xfrm>
          <a:off x="9070052" y="1883942"/>
          <a:ext cx="2841812" cy="2748579"/>
        </p:xfrm>
        <a:graphic>
          <a:graphicData uri="http://schemas.openxmlformats.org/drawingml/2006/chart">
            <c:chart xmlns:c="http://schemas.openxmlformats.org/drawingml/2006/chart" xmlns:r="http://schemas.openxmlformats.org/officeDocument/2006/relationships" r:id="rId6"/>
          </a:graphicData>
        </a:graphic>
      </p:graphicFrame>
      <p:sp>
        <p:nvSpPr>
          <p:cNvPr id="147" name="Google Shape;147;p5"/>
          <p:cNvSpPr txBox="1"/>
          <p:nvPr/>
        </p:nvSpPr>
        <p:spPr>
          <a:xfrm>
            <a:off x="1066800" y="4608829"/>
            <a:ext cx="10058400" cy="1450757"/>
          </a:xfrm>
          <a:prstGeom prst="rect">
            <a:avLst/>
          </a:prstGeom>
          <a:noFill/>
          <a:ln>
            <a:noFill/>
          </a:ln>
        </p:spPr>
        <p:txBody>
          <a:bodyPr spcFirstLastPara="1" wrap="square" lIns="91425" tIns="45700" rIns="91425" bIns="45700" anchor="b" anchorCtr="0">
            <a:normAutofit/>
          </a:bodyPr>
          <a:lstStyle/>
          <a:p>
            <a:pPr marL="0" marR="0" lvl="0" indent="0" algn="l" rtl="0">
              <a:lnSpc>
                <a:spcPct val="85000"/>
              </a:lnSpc>
              <a:spcBef>
                <a:spcPts val="0"/>
              </a:spcBef>
              <a:spcAft>
                <a:spcPts val="0"/>
              </a:spcAft>
              <a:buClr>
                <a:srgbClr val="3F3F3F"/>
              </a:buClr>
              <a:buSzPts val="3000"/>
              <a:buFont typeface="Calibri"/>
              <a:buNone/>
            </a:pPr>
            <a:r>
              <a:rPr lang="en-US" sz="3000">
                <a:solidFill>
                  <a:srgbClr val="3F3F3F"/>
                </a:solidFill>
                <a:latin typeface="Calibri"/>
                <a:ea typeface="Calibri"/>
                <a:cs typeface="Calibri"/>
                <a:sym typeface="Calibri"/>
              </a:rPr>
              <a:t>*continued on following slides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6"/>
          <p:cNvSpPr txBox="1">
            <a:spLocks noGrp="1"/>
          </p:cNvSpPr>
          <p:nvPr>
            <p:ph type="title"/>
          </p:nvPr>
        </p:nvSpPr>
        <p:spPr>
          <a:xfrm>
            <a:off x="1066800" y="200542"/>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Survey results</a:t>
            </a:r>
            <a:endParaRPr/>
          </a:p>
        </p:txBody>
      </p:sp>
      <p:graphicFrame>
        <p:nvGraphicFramePr>
          <p:cNvPr id="153" name="Google Shape;153;p6"/>
          <p:cNvGraphicFramePr/>
          <p:nvPr/>
        </p:nvGraphicFramePr>
        <p:xfrm>
          <a:off x="847763" y="1860250"/>
          <a:ext cx="2992419" cy="274857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4" name="Google Shape;154;p6"/>
          <p:cNvGraphicFramePr/>
          <p:nvPr/>
        </p:nvGraphicFramePr>
        <p:xfrm>
          <a:off x="3614295" y="1883942"/>
          <a:ext cx="3100541" cy="2748579"/>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7"/>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Interpretation of results</a:t>
            </a:r>
            <a:endParaRPr/>
          </a:p>
        </p:txBody>
      </p:sp>
      <p:sp>
        <p:nvSpPr>
          <p:cNvPr id="161" name="Google Shape;161;p7"/>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p>
            <a:pPr marL="91440" lvl="0" indent="-127000" algn="l" rtl="0">
              <a:lnSpc>
                <a:spcPct val="150000"/>
              </a:lnSpc>
              <a:spcBef>
                <a:spcPts val="0"/>
              </a:spcBef>
              <a:spcAft>
                <a:spcPts val="0"/>
              </a:spcAft>
              <a:buSzPts val="2000"/>
              <a:buFont typeface="Arial"/>
              <a:buChar char="•"/>
            </a:pPr>
            <a:r>
              <a:rPr lang="en-US" b="1"/>
              <a:t> One major takeaway is that students seem to genuinely care about getting their work done. </a:t>
            </a:r>
            <a:endParaRPr/>
          </a:p>
          <a:p>
            <a:pPr marL="384048" lvl="1" indent="-182880" algn="l" rtl="0">
              <a:lnSpc>
                <a:spcPct val="100000"/>
              </a:lnSpc>
              <a:spcBef>
                <a:spcPts val="400"/>
              </a:spcBef>
              <a:spcAft>
                <a:spcPts val="0"/>
              </a:spcAft>
              <a:buSzPts val="1800"/>
              <a:buFont typeface="Noto Sans Symbols"/>
              <a:buChar char="❑"/>
            </a:pPr>
            <a:r>
              <a:rPr lang="en-US"/>
              <a:t> </a:t>
            </a:r>
            <a:r>
              <a:rPr lang="en-US" sz="2000"/>
              <a:t>This is a good start to educational success because it implies that students have intrinsic motivation to do well in school. </a:t>
            </a:r>
            <a:endParaRPr/>
          </a:p>
          <a:p>
            <a:pPr marL="384048" lvl="1" indent="-182880" algn="l" rtl="0">
              <a:lnSpc>
                <a:spcPct val="100000"/>
              </a:lnSpc>
              <a:spcBef>
                <a:spcPts val="600"/>
              </a:spcBef>
              <a:spcAft>
                <a:spcPts val="0"/>
              </a:spcAft>
              <a:buSzPts val="2000"/>
              <a:buFont typeface="Noto Sans Symbols"/>
              <a:buChar char="❑"/>
            </a:pPr>
            <a:r>
              <a:rPr lang="en-US" sz="2000"/>
              <a:t> Before exploring the results of teacher and parent influence, we can see that students are generally content, make friends easily, and complete their work.</a:t>
            </a:r>
            <a:endParaRPr/>
          </a:p>
          <a:p>
            <a:pPr marL="201168" lvl="1" indent="0" algn="l" rtl="0">
              <a:lnSpc>
                <a:spcPct val="100000"/>
              </a:lnSpc>
              <a:spcBef>
                <a:spcPts val="600"/>
              </a:spcBef>
              <a:spcAft>
                <a:spcPts val="0"/>
              </a:spcAft>
              <a:buSzPts val="2000"/>
              <a:buNone/>
            </a:pPr>
            <a:endParaRPr sz="2000"/>
          </a:p>
          <a:p>
            <a:pPr marL="91440" lvl="0" indent="-127000" algn="l" rtl="0">
              <a:lnSpc>
                <a:spcPct val="90000"/>
              </a:lnSpc>
              <a:spcBef>
                <a:spcPts val="1600"/>
              </a:spcBef>
              <a:spcAft>
                <a:spcPts val="0"/>
              </a:spcAft>
              <a:buSzPts val="2000"/>
              <a:buFont typeface="Arial"/>
              <a:buChar char="•"/>
            </a:pPr>
            <a:r>
              <a:rPr lang="en-US" b="1"/>
              <a:t> A second major takeaway is that students generally respond well to support from teachers and parents/parental figures.</a:t>
            </a:r>
            <a:endParaRPr/>
          </a:p>
          <a:p>
            <a:pPr marL="384048" lvl="1" indent="-182880" algn="l" rtl="0">
              <a:lnSpc>
                <a:spcPct val="100000"/>
              </a:lnSpc>
              <a:spcBef>
                <a:spcPts val="400"/>
              </a:spcBef>
              <a:spcAft>
                <a:spcPts val="0"/>
              </a:spcAft>
              <a:buSzPts val="1800"/>
              <a:buFont typeface="Noto Sans Symbols"/>
              <a:buChar char="❑"/>
            </a:pPr>
            <a:r>
              <a:rPr lang="en-US" b="1"/>
              <a:t> </a:t>
            </a:r>
            <a:r>
              <a:rPr lang="en-US" sz="2000"/>
              <a:t>The results show that students are aware and accepting of the positive influence of their teachers and parents or parental figures.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8"/>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Recommendations</a:t>
            </a:r>
            <a:endParaRPr/>
          </a:p>
        </p:txBody>
      </p:sp>
      <p:sp>
        <p:nvSpPr>
          <p:cNvPr id="168" name="Google Shape;168;p8"/>
          <p:cNvSpPr txBox="1">
            <a:spLocks noGrp="1"/>
          </p:cNvSpPr>
          <p:nvPr>
            <p:ph type="body" idx="1"/>
          </p:nvPr>
        </p:nvSpPr>
        <p:spPr>
          <a:xfrm>
            <a:off x="1097279" y="1920890"/>
            <a:ext cx="10058401" cy="4023360"/>
          </a:xfrm>
          <a:prstGeom prst="rect">
            <a:avLst/>
          </a:prstGeom>
          <a:noFill/>
          <a:ln>
            <a:noFill/>
          </a:ln>
        </p:spPr>
        <p:txBody>
          <a:bodyPr spcFirstLastPara="1" wrap="square" lIns="0" tIns="45700" rIns="0" bIns="45700" anchor="t" anchorCtr="0">
            <a:normAutofit/>
          </a:bodyPr>
          <a:lstStyle/>
          <a:p>
            <a:pPr marL="91440" lvl="0" indent="-127000" algn="l" rtl="0">
              <a:lnSpc>
                <a:spcPct val="90000"/>
              </a:lnSpc>
              <a:spcBef>
                <a:spcPts val="0"/>
              </a:spcBef>
              <a:spcAft>
                <a:spcPts val="0"/>
              </a:spcAft>
              <a:buSzPts val="2000"/>
              <a:buFont typeface="Arial"/>
              <a:buChar char="•"/>
            </a:pPr>
            <a:r>
              <a:rPr lang="en-US"/>
              <a:t> </a:t>
            </a:r>
            <a:r>
              <a:rPr lang="en-US" b="1"/>
              <a:t>One recommendation is to continue checking in with students and measuring learning habits.</a:t>
            </a:r>
            <a:endParaRPr/>
          </a:p>
          <a:p>
            <a:pPr marL="384048" lvl="1" indent="-182880" algn="l" rtl="0">
              <a:lnSpc>
                <a:spcPct val="100000"/>
              </a:lnSpc>
              <a:spcBef>
                <a:spcPts val="400"/>
              </a:spcBef>
              <a:spcAft>
                <a:spcPts val="0"/>
              </a:spcAft>
              <a:buSzPts val="2000"/>
              <a:buFont typeface="Noto Sans Symbols"/>
              <a:buChar char="❑"/>
            </a:pPr>
            <a:r>
              <a:rPr lang="en-US" sz="2000"/>
              <a:t> A survey can be given to see if students feel that homework is fairly given, and if they are able to complete tasks in a timely manner.</a:t>
            </a:r>
            <a:endParaRPr/>
          </a:p>
          <a:p>
            <a:pPr marL="384048" lvl="1" indent="-182880" algn="l" rtl="0">
              <a:lnSpc>
                <a:spcPct val="110000"/>
              </a:lnSpc>
              <a:spcBef>
                <a:spcPts val="600"/>
              </a:spcBef>
              <a:spcAft>
                <a:spcPts val="0"/>
              </a:spcAft>
              <a:buSzPts val="2000"/>
              <a:buFont typeface="Noto Sans Symbols"/>
              <a:buChar char="❑"/>
            </a:pPr>
            <a:r>
              <a:rPr lang="en-US" sz="2000"/>
              <a:t> Students should be monitored on the way they make friends, take advantage of school programs and extracurriculars, and other offerings to ensure that they are content.</a:t>
            </a:r>
            <a:endParaRPr/>
          </a:p>
          <a:p>
            <a:pPr marL="201168" lvl="1" indent="0" algn="l" rtl="0">
              <a:lnSpc>
                <a:spcPct val="110000"/>
              </a:lnSpc>
              <a:spcBef>
                <a:spcPts val="600"/>
              </a:spcBef>
              <a:spcAft>
                <a:spcPts val="0"/>
              </a:spcAft>
              <a:buSzPts val="2000"/>
              <a:buNone/>
            </a:pPr>
            <a:endParaRPr sz="2000"/>
          </a:p>
          <a:p>
            <a:pPr marL="91440" lvl="0" indent="-127000" algn="l" rtl="0">
              <a:lnSpc>
                <a:spcPct val="90000"/>
              </a:lnSpc>
              <a:spcBef>
                <a:spcPts val="1600"/>
              </a:spcBef>
              <a:spcAft>
                <a:spcPts val="0"/>
              </a:spcAft>
              <a:buSzPts val="2000"/>
              <a:buFont typeface="Arial"/>
              <a:buChar char="•"/>
            </a:pPr>
            <a:r>
              <a:rPr lang="en-US"/>
              <a:t> </a:t>
            </a:r>
            <a:r>
              <a:rPr lang="en-US" b="1"/>
              <a:t>Another recommendation is to determine if students need extra support or tutoring from teachers or parents/parental figures.</a:t>
            </a:r>
            <a:endParaRPr/>
          </a:p>
          <a:p>
            <a:pPr marL="384048" lvl="1" indent="-182880" algn="l" rtl="0">
              <a:lnSpc>
                <a:spcPct val="100000"/>
              </a:lnSpc>
              <a:spcBef>
                <a:spcPts val="400"/>
              </a:spcBef>
              <a:spcAft>
                <a:spcPts val="0"/>
              </a:spcAft>
              <a:buSzPts val="2000"/>
              <a:buFont typeface="Noto Sans Symbols"/>
              <a:buChar char="❑"/>
            </a:pPr>
            <a:r>
              <a:rPr lang="en-US" sz="2000"/>
              <a:t> Counselors can sit down with students one-on-one to see how they feel about teacher or parent involvement in their learning processes.</a:t>
            </a:r>
            <a:endParaRPr/>
          </a:p>
          <a:p>
            <a:pPr marL="384048" lvl="1" indent="-182880" algn="l" rtl="0">
              <a:lnSpc>
                <a:spcPct val="100000"/>
              </a:lnSpc>
              <a:spcBef>
                <a:spcPts val="600"/>
              </a:spcBef>
              <a:spcAft>
                <a:spcPts val="0"/>
              </a:spcAft>
              <a:buSzPts val="2000"/>
              <a:buFont typeface="Noto Sans Symbols"/>
              <a:buChar char="❑"/>
            </a:pPr>
            <a:r>
              <a:rPr lang="en-US" sz="2000"/>
              <a:t> If the student needs more or less support, those efforts should be taken.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9"/>
          <p:cNvSpPr txBox="1">
            <a:spLocks noGrp="1"/>
          </p:cNvSpPr>
          <p:nvPr>
            <p:ph type="title"/>
          </p:nvPr>
        </p:nvSpPr>
        <p:spPr>
          <a:xfrm>
            <a:off x="1097280" y="286603"/>
            <a:ext cx="9700156" cy="1450757"/>
          </a:xfrm>
          <a:prstGeom prst="rect">
            <a:avLst/>
          </a:prstGeom>
          <a:noFill/>
          <a:ln>
            <a:noFill/>
          </a:ln>
        </p:spPr>
        <p:txBody>
          <a:bodyPr spcFirstLastPara="1" wrap="square" lIns="91425" tIns="45700" rIns="91425" bIns="45700" anchor="b" anchorCtr="0">
            <a:noAutofit/>
          </a:bodyPr>
          <a:lstStyle/>
          <a:p>
            <a:pPr marL="0" lvl="0" indent="0" algn="l" rtl="0">
              <a:lnSpc>
                <a:spcPct val="85000"/>
              </a:lnSpc>
              <a:spcBef>
                <a:spcPts val="0"/>
              </a:spcBef>
              <a:spcAft>
                <a:spcPts val="0"/>
              </a:spcAft>
              <a:buClr>
                <a:srgbClr val="3F3F3F"/>
              </a:buClr>
              <a:buSzPts val="3700"/>
              <a:buFont typeface="Calibri"/>
              <a:buNone/>
            </a:pPr>
            <a:r>
              <a:rPr lang="en-US" sz="3700"/>
              <a:t>Interventions for addressing the need- must include 3 of each. These should be evidence-based.</a:t>
            </a:r>
            <a:endParaRPr/>
          </a:p>
        </p:txBody>
      </p:sp>
      <p:sp>
        <p:nvSpPr>
          <p:cNvPr id="175" name="Google Shape;175;p9"/>
          <p:cNvSpPr txBox="1">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000"/>
              <a:buNone/>
            </a:pPr>
            <a:r>
              <a:rPr lang="en-US"/>
              <a:t>DIRECT STUDENT SERVICES</a:t>
            </a:r>
            <a:endParaRPr/>
          </a:p>
        </p:txBody>
      </p:sp>
      <p:sp>
        <p:nvSpPr>
          <p:cNvPr id="176" name="Google Shape;176;p9"/>
          <p:cNvSpPr txBox="1">
            <a:spLocks noGrp="1"/>
          </p:cNvSpPr>
          <p:nvPr>
            <p:ph type="body" idx="2"/>
          </p:nvPr>
        </p:nvSpPr>
        <p:spPr>
          <a:xfrm>
            <a:off x="1097280" y="2582334"/>
            <a:ext cx="4777427" cy="3378200"/>
          </a:xfrm>
          <a:prstGeom prst="rect">
            <a:avLst/>
          </a:prstGeom>
          <a:noFill/>
          <a:ln>
            <a:noFill/>
          </a:ln>
        </p:spPr>
        <p:txBody>
          <a:bodyPr spcFirstLastPara="1" wrap="square" lIns="0" tIns="45700" rIns="0" bIns="45700" anchor="t" anchorCtr="0">
            <a:normAutofit lnSpcReduction="10000"/>
          </a:bodyPr>
          <a:lstStyle/>
          <a:p>
            <a:pPr marL="0" lvl="0" indent="0" algn="l" rtl="0">
              <a:lnSpc>
                <a:spcPct val="90000"/>
              </a:lnSpc>
              <a:spcBef>
                <a:spcPts val="0"/>
              </a:spcBef>
              <a:spcAft>
                <a:spcPts val="0"/>
              </a:spcAft>
              <a:buSzPts val="2000"/>
              <a:buNone/>
            </a:pPr>
            <a:r>
              <a:rPr lang="en-US" b="1" i="0">
                <a:solidFill>
                  <a:srgbClr val="262626"/>
                </a:solidFill>
              </a:rPr>
              <a:t>1. Tutoring and Support Programs</a:t>
            </a:r>
            <a:endParaRPr/>
          </a:p>
          <a:p>
            <a:pPr marL="578358" lvl="1" indent="-285750" algn="l" rtl="0">
              <a:lnSpc>
                <a:spcPct val="90000"/>
              </a:lnSpc>
              <a:spcBef>
                <a:spcPts val="400"/>
              </a:spcBef>
              <a:spcAft>
                <a:spcPts val="0"/>
              </a:spcAft>
              <a:buSzPts val="1800"/>
              <a:buFont typeface="Noto Sans Symbols"/>
              <a:buChar char="▪"/>
            </a:pPr>
            <a:r>
              <a:rPr lang="en-US" b="0" i="0">
                <a:solidFill>
                  <a:srgbClr val="262626"/>
                </a:solidFill>
              </a:rPr>
              <a:t>Identify students who many be struggling and schedule regular tutoring sessions. (Dogan</a:t>
            </a:r>
            <a:r>
              <a:rPr lang="en-US">
                <a:solidFill>
                  <a:srgbClr val="262626"/>
                </a:solidFill>
              </a:rPr>
              <a:t> </a:t>
            </a:r>
            <a:r>
              <a:rPr lang="en-US" b="0" i="0">
                <a:solidFill>
                  <a:srgbClr val="262626"/>
                </a:solidFill>
              </a:rPr>
              <a:t>2021).</a:t>
            </a:r>
            <a:endParaRPr>
              <a:solidFill>
                <a:srgbClr val="262626"/>
              </a:solidFill>
            </a:endParaRPr>
          </a:p>
          <a:p>
            <a:pPr marL="0" lvl="0" indent="0" algn="l" rtl="0">
              <a:lnSpc>
                <a:spcPct val="90000"/>
              </a:lnSpc>
              <a:spcBef>
                <a:spcPts val="1600"/>
              </a:spcBef>
              <a:spcAft>
                <a:spcPts val="0"/>
              </a:spcAft>
              <a:buSzPts val="2000"/>
              <a:buNone/>
            </a:pPr>
            <a:r>
              <a:rPr lang="en-US" b="1">
                <a:solidFill>
                  <a:srgbClr val="262626"/>
                </a:solidFill>
              </a:rPr>
              <a:t>2. </a:t>
            </a:r>
            <a:r>
              <a:rPr lang="en-US" b="1" i="0">
                <a:solidFill>
                  <a:srgbClr val="262626"/>
                </a:solidFill>
              </a:rPr>
              <a:t>Mental Wellness Services</a:t>
            </a:r>
            <a:endParaRPr/>
          </a:p>
          <a:p>
            <a:pPr marL="384048" lvl="1" indent="-182880" algn="l" rtl="0">
              <a:lnSpc>
                <a:spcPct val="90000"/>
              </a:lnSpc>
              <a:spcBef>
                <a:spcPts val="400"/>
              </a:spcBef>
              <a:spcAft>
                <a:spcPts val="0"/>
              </a:spcAft>
              <a:buSzPts val="1800"/>
              <a:buFont typeface="Noto Sans Symbols"/>
              <a:buChar char="▪"/>
            </a:pPr>
            <a:r>
              <a:rPr lang="en-US">
                <a:solidFill>
                  <a:srgbClr val="262626"/>
                </a:solidFill>
              </a:rPr>
              <a:t> Ensure that students are aware of mental wellness services that are available to them. (Epstein 2018).</a:t>
            </a:r>
            <a:endParaRPr/>
          </a:p>
          <a:p>
            <a:pPr marL="0" lvl="0" indent="0" algn="l" rtl="0">
              <a:lnSpc>
                <a:spcPct val="90000"/>
              </a:lnSpc>
              <a:spcBef>
                <a:spcPts val="1600"/>
              </a:spcBef>
              <a:spcAft>
                <a:spcPts val="0"/>
              </a:spcAft>
              <a:buSzPts val="2000"/>
              <a:buNone/>
            </a:pPr>
            <a:r>
              <a:rPr lang="en-US" b="1">
                <a:solidFill>
                  <a:srgbClr val="262626"/>
                </a:solidFill>
              </a:rPr>
              <a:t>3. </a:t>
            </a:r>
            <a:r>
              <a:rPr lang="en-US" b="1" i="0">
                <a:solidFill>
                  <a:srgbClr val="262626"/>
                </a:solidFill>
              </a:rPr>
              <a:t>Career Development Programs</a:t>
            </a:r>
            <a:endParaRPr/>
          </a:p>
          <a:p>
            <a:pPr marL="384048" lvl="1" indent="-182880" algn="l" rtl="0">
              <a:lnSpc>
                <a:spcPct val="90000"/>
              </a:lnSpc>
              <a:spcBef>
                <a:spcPts val="400"/>
              </a:spcBef>
              <a:spcAft>
                <a:spcPts val="0"/>
              </a:spcAft>
              <a:buSzPts val="1800"/>
              <a:buFont typeface="Noto Sans Symbols"/>
              <a:buChar char="▪"/>
            </a:pPr>
            <a:r>
              <a:rPr lang="en-US">
                <a:solidFill>
                  <a:srgbClr val="262626"/>
                </a:solidFill>
              </a:rPr>
              <a:t>Create programs to assist students in exploring potential career paths and setting goals. (Steen &amp; Nougera 2010).</a:t>
            </a:r>
            <a:endParaRPr/>
          </a:p>
        </p:txBody>
      </p:sp>
      <p:sp>
        <p:nvSpPr>
          <p:cNvPr id="177" name="Google Shape;177;p9"/>
          <p:cNvSpPr txBox="1">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000"/>
              <a:buNone/>
            </a:pPr>
            <a:r>
              <a:rPr lang="en-US"/>
              <a:t>INDIRECT STUDENT SERVICES</a:t>
            </a:r>
            <a:endParaRPr/>
          </a:p>
        </p:txBody>
      </p:sp>
      <p:sp>
        <p:nvSpPr>
          <p:cNvPr id="178" name="Google Shape;178;p9"/>
          <p:cNvSpPr txBox="1">
            <a:spLocks noGrp="1"/>
          </p:cNvSpPr>
          <p:nvPr>
            <p:ph type="body" idx="4"/>
          </p:nvPr>
        </p:nvSpPr>
        <p:spPr>
          <a:xfrm>
            <a:off x="6217920" y="2582334"/>
            <a:ext cx="4937760" cy="3378200"/>
          </a:xfrm>
          <a:prstGeom prst="rect">
            <a:avLst/>
          </a:prstGeom>
          <a:noFill/>
          <a:ln>
            <a:noFill/>
          </a:ln>
        </p:spPr>
        <p:txBody>
          <a:bodyPr spcFirstLastPara="1" wrap="square" lIns="0" tIns="45700" rIns="0" bIns="45700" anchor="t" anchorCtr="0">
            <a:normAutofit lnSpcReduction="10000"/>
          </a:bodyPr>
          <a:lstStyle/>
          <a:p>
            <a:pPr marL="0" lvl="0" indent="0" algn="l" rtl="0">
              <a:lnSpc>
                <a:spcPct val="90000"/>
              </a:lnSpc>
              <a:spcBef>
                <a:spcPts val="0"/>
              </a:spcBef>
              <a:spcAft>
                <a:spcPts val="0"/>
              </a:spcAft>
              <a:buSzPts val="2000"/>
              <a:buNone/>
            </a:pPr>
            <a:r>
              <a:rPr lang="en-US" b="1" i="0">
                <a:solidFill>
                  <a:srgbClr val="262626"/>
                </a:solidFill>
              </a:rPr>
              <a:t>1. Positive School Culture</a:t>
            </a:r>
            <a:endParaRPr/>
          </a:p>
          <a:p>
            <a:pPr marL="384048" lvl="1" indent="-182880" algn="l" rtl="0">
              <a:lnSpc>
                <a:spcPct val="90000"/>
              </a:lnSpc>
              <a:spcBef>
                <a:spcPts val="400"/>
              </a:spcBef>
              <a:spcAft>
                <a:spcPts val="0"/>
              </a:spcAft>
              <a:buSzPts val="1800"/>
              <a:buFont typeface="Noto Sans Symbols"/>
              <a:buChar char="▪"/>
            </a:pPr>
            <a:r>
              <a:rPr lang="en-US">
                <a:solidFill>
                  <a:srgbClr val="262626"/>
                </a:solidFill>
              </a:rPr>
              <a:t>Implement anti-bullying programs and promote diversity to ensure that students have a safe environment to be themselves. (Aydin, 2011)</a:t>
            </a:r>
            <a:endParaRPr/>
          </a:p>
          <a:p>
            <a:pPr marL="0" lvl="0" indent="0" algn="l" rtl="0">
              <a:lnSpc>
                <a:spcPct val="90000"/>
              </a:lnSpc>
              <a:spcBef>
                <a:spcPts val="1600"/>
              </a:spcBef>
              <a:spcAft>
                <a:spcPts val="0"/>
              </a:spcAft>
              <a:buSzPts val="2000"/>
              <a:buNone/>
            </a:pPr>
            <a:r>
              <a:rPr lang="en-US" b="1">
                <a:solidFill>
                  <a:srgbClr val="262626"/>
                </a:solidFill>
              </a:rPr>
              <a:t>2. </a:t>
            </a:r>
            <a:r>
              <a:rPr lang="en-US" b="1" i="0">
                <a:solidFill>
                  <a:srgbClr val="262626"/>
                </a:solidFill>
              </a:rPr>
              <a:t>Parental and Community Engagement</a:t>
            </a:r>
            <a:endParaRPr/>
          </a:p>
          <a:p>
            <a:pPr marL="384048" lvl="1" indent="-182880" algn="l" rtl="0">
              <a:lnSpc>
                <a:spcPct val="90000"/>
              </a:lnSpc>
              <a:spcBef>
                <a:spcPts val="400"/>
              </a:spcBef>
              <a:spcAft>
                <a:spcPts val="0"/>
              </a:spcAft>
              <a:buSzPts val="1800"/>
              <a:buFont typeface="Noto Sans Symbols"/>
              <a:buChar char="▪"/>
            </a:pPr>
            <a:r>
              <a:rPr lang="en-US">
                <a:solidFill>
                  <a:srgbClr val="262626"/>
                </a:solidFill>
              </a:rPr>
              <a:t>Host regular parent-teacher conferences and organize community events for parents. (Bryan &amp; Henry 2012)</a:t>
            </a:r>
            <a:endParaRPr/>
          </a:p>
          <a:p>
            <a:pPr marL="0" lvl="0" indent="0" algn="l" rtl="0">
              <a:lnSpc>
                <a:spcPct val="90000"/>
              </a:lnSpc>
              <a:spcBef>
                <a:spcPts val="1600"/>
              </a:spcBef>
              <a:spcAft>
                <a:spcPts val="0"/>
              </a:spcAft>
              <a:buSzPts val="2000"/>
              <a:buNone/>
            </a:pPr>
            <a:r>
              <a:rPr lang="en-US" b="1">
                <a:solidFill>
                  <a:srgbClr val="262626"/>
                </a:solidFill>
              </a:rPr>
              <a:t>3. </a:t>
            </a:r>
            <a:r>
              <a:rPr lang="en-US" b="1" i="0">
                <a:solidFill>
                  <a:srgbClr val="262626"/>
                </a:solidFill>
              </a:rPr>
              <a:t>Technology for Personalized Learning</a:t>
            </a:r>
            <a:endParaRPr/>
          </a:p>
          <a:p>
            <a:pPr marL="384048" lvl="1" indent="-182880" algn="l" rtl="0">
              <a:lnSpc>
                <a:spcPct val="90000"/>
              </a:lnSpc>
              <a:spcBef>
                <a:spcPts val="400"/>
              </a:spcBef>
              <a:spcAft>
                <a:spcPts val="0"/>
              </a:spcAft>
              <a:buSzPts val="1800"/>
              <a:buFont typeface="Noto Sans Symbols"/>
              <a:buChar char="▪"/>
            </a:pPr>
            <a:r>
              <a:rPr lang="en-US">
                <a:solidFill>
                  <a:srgbClr val="262626"/>
                </a:solidFill>
              </a:rPr>
              <a:t>Invest in educational technology tools and provide training for teachers on new tools. (Liu, Li. &amp; Scherer 2016).</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10"/>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Systemic Focus</a:t>
            </a:r>
            <a:endParaRPr/>
          </a:p>
        </p:txBody>
      </p:sp>
      <p:sp>
        <p:nvSpPr>
          <p:cNvPr id="184" name="Google Shape;184;p10"/>
          <p:cNvSpPr txBox="1">
            <a:spLocks noGrp="1"/>
          </p:cNvSpPr>
          <p:nvPr>
            <p:ph type="body" idx="1"/>
          </p:nvPr>
        </p:nvSpPr>
        <p:spPr>
          <a:xfrm>
            <a:off x="1097279" y="1845734"/>
            <a:ext cx="10426665" cy="4023360"/>
          </a:xfrm>
          <a:prstGeom prst="rect">
            <a:avLst/>
          </a:prstGeom>
          <a:noFill/>
          <a:ln>
            <a:noFill/>
          </a:ln>
        </p:spPr>
        <p:txBody>
          <a:bodyPr spcFirstLastPara="1" wrap="square" lIns="0" tIns="45700" rIns="0" bIns="45700" anchor="t" anchorCtr="0">
            <a:normAutofit fontScale="92500" lnSpcReduction="20000"/>
          </a:bodyPr>
          <a:lstStyle/>
          <a:p>
            <a:pPr marL="91440" lvl="0" indent="-117475" algn="l" rtl="0">
              <a:lnSpc>
                <a:spcPct val="90000"/>
              </a:lnSpc>
              <a:spcBef>
                <a:spcPts val="0"/>
              </a:spcBef>
              <a:spcAft>
                <a:spcPts val="0"/>
              </a:spcAft>
              <a:buSzPct val="100000"/>
              <a:buChar char=" "/>
            </a:pPr>
            <a:r>
              <a:rPr lang="en-US" b="1" i="1"/>
              <a:t>Potential Inequities: </a:t>
            </a:r>
            <a:endParaRPr/>
          </a:p>
          <a:p>
            <a:pPr marL="91440" lvl="0" indent="-117475" algn="l" rtl="0">
              <a:lnSpc>
                <a:spcPct val="90000"/>
              </a:lnSpc>
              <a:spcBef>
                <a:spcPts val="1400"/>
              </a:spcBef>
              <a:spcAft>
                <a:spcPts val="0"/>
              </a:spcAft>
              <a:buSzPct val="100000"/>
              <a:buFont typeface="Noto Sans Symbols"/>
              <a:buChar char="❑"/>
            </a:pPr>
            <a:r>
              <a:rPr lang="en-US" b="0" i="0"/>
              <a:t> Unequal distribution of resources, such as funding, qualified teachers, and educational technology.</a:t>
            </a:r>
            <a:endParaRPr/>
          </a:p>
          <a:p>
            <a:pPr marL="91440" lvl="0" indent="-117475" algn="l" rtl="0">
              <a:lnSpc>
                <a:spcPct val="90000"/>
              </a:lnSpc>
              <a:spcBef>
                <a:spcPts val="1400"/>
              </a:spcBef>
              <a:spcAft>
                <a:spcPts val="0"/>
              </a:spcAft>
              <a:buSzPct val="100000"/>
              <a:buFont typeface="Noto Sans Symbols"/>
              <a:buChar char="❑"/>
            </a:pPr>
            <a:r>
              <a:rPr lang="en-US" i="0"/>
              <a:t> Funding </a:t>
            </a:r>
            <a:r>
              <a:rPr lang="en-US" b="0" i="0"/>
              <a:t>constraints or insufficient staffing may affect access or awareness of counseling services.</a:t>
            </a:r>
            <a:endParaRPr/>
          </a:p>
          <a:p>
            <a:pPr marL="91440" lvl="0" indent="-117475" algn="l" rtl="0">
              <a:lnSpc>
                <a:spcPct val="90000"/>
              </a:lnSpc>
              <a:spcBef>
                <a:spcPts val="1400"/>
              </a:spcBef>
              <a:spcAft>
                <a:spcPts val="0"/>
              </a:spcAft>
              <a:buSzPct val="100000"/>
              <a:buFont typeface="Noto Sans Symbols"/>
              <a:buChar char="❑"/>
            </a:pPr>
            <a:r>
              <a:rPr lang="en-US" b="0" i="0">
                <a:solidFill>
                  <a:srgbClr val="0D0D0D"/>
                </a:solidFill>
                <a:latin typeface="Arial"/>
                <a:ea typeface="Arial"/>
                <a:cs typeface="Arial"/>
                <a:sym typeface="Arial"/>
              </a:rPr>
              <a:t> </a:t>
            </a:r>
            <a:r>
              <a:rPr lang="en-US" i="0">
                <a:solidFill>
                  <a:srgbClr val="0D0D0D"/>
                </a:solidFill>
              </a:rPr>
              <a:t>Disparities in the availability and accessibility of extracurricular programs and activities</a:t>
            </a:r>
            <a:endParaRPr>
              <a:solidFill>
                <a:srgbClr val="0D0D0D"/>
              </a:solidFill>
            </a:endParaRPr>
          </a:p>
          <a:p>
            <a:pPr marL="0" lvl="0" indent="0" algn="l" rtl="0">
              <a:lnSpc>
                <a:spcPct val="90000"/>
              </a:lnSpc>
              <a:spcBef>
                <a:spcPts val="1400"/>
              </a:spcBef>
              <a:spcAft>
                <a:spcPts val="0"/>
              </a:spcAft>
              <a:buSzPct val="100000"/>
              <a:buNone/>
            </a:pPr>
            <a:r>
              <a:rPr lang="en-US" b="1" i="1"/>
              <a:t>Strategies to Influence Systemic Change:</a:t>
            </a:r>
            <a:endParaRPr/>
          </a:p>
          <a:p>
            <a:pPr marL="91440" lvl="0" indent="-117475" algn="l" rtl="0">
              <a:lnSpc>
                <a:spcPct val="90000"/>
              </a:lnSpc>
              <a:spcBef>
                <a:spcPts val="1400"/>
              </a:spcBef>
              <a:spcAft>
                <a:spcPts val="0"/>
              </a:spcAft>
              <a:buSzPct val="100000"/>
              <a:buFont typeface="Noto Sans Symbols"/>
              <a:buChar char="❑"/>
            </a:pPr>
            <a:r>
              <a:rPr lang="en-US"/>
              <a:t> Collaborate with policymakers and advocacy groups to ensure fair and equitable distribution of resources among schools and programs.</a:t>
            </a:r>
            <a:endParaRPr/>
          </a:p>
          <a:p>
            <a:pPr marL="91440" lvl="0" indent="-117475" algn="l" rtl="0">
              <a:lnSpc>
                <a:spcPct val="90000"/>
              </a:lnSpc>
              <a:spcBef>
                <a:spcPts val="1400"/>
              </a:spcBef>
              <a:spcAft>
                <a:spcPts val="0"/>
              </a:spcAft>
              <a:buSzPct val="100000"/>
              <a:buFont typeface="Noto Sans Symbols"/>
              <a:buChar char="❑"/>
            </a:pPr>
            <a:r>
              <a:rPr lang="en-US"/>
              <a:t> </a:t>
            </a:r>
            <a:r>
              <a:rPr lang="en-US" b="0" i="0"/>
              <a:t>Advocate for increased investment in mental health services and counselors, and engage with community partners and policymakers to highlight the importance of mental health services.</a:t>
            </a:r>
            <a:endParaRPr/>
          </a:p>
          <a:p>
            <a:pPr marL="91440" lvl="0" indent="-117475" algn="l" rtl="0">
              <a:lnSpc>
                <a:spcPct val="90000"/>
              </a:lnSpc>
              <a:spcBef>
                <a:spcPts val="1400"/>
              </a:spcBef>
              <a:spcAft>
                <a:spcPts val="0"/>
              </a:spcAft>
              <a:buSzPct val="100000"/>
              <a:buFont typeface="Noto Sans Symbols"/>
              <a:buChar char="❑"/>
            </a:pPr>
            <a:r>
              <a:rPr lang="en-US"/>
              <a:t> Encourage collaboration between schools and community to provide resources and support for extracurricular programs, fostering a more inclusive and diverse array of opportunities.</a:t>
            </a:r>
            <a:endParaRPr/>
          </a:p>
          <a:p>
            <a:pPr marL="91440" lvl="0" indent="0" algn="l" rtl="0">
              <a:lnSpc>
                <a:spcPct val="90000"/>
              </a:lnSpc>
              <a:spcBef>
                <a:spcPts val="1400"/>
              </a:spcBef>
              <a:spcAft>
                <a:spcPts val="0"/>
              </a:spcAft>
              <a:buSzPct val="100000"/>
              <a:buFont typeface="Noto Sans Symbols"/>
              <a:buNone/>
            </a:pPr>
            <a:endParaRPr>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1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Implementation Plan</a:t>
            </a:r>
            <a:endParaRPr/>
          </a:p>
        </p:txBody>
      </p:sp>
      <p:sp>
        <p:nvSpPr>
          <p:cNvPr id="191" name="Google Shape;191;p11"/>
          <p:cNvSpPr txBox="1">
            <a:spLocks noGrp="1"/>
          </p:cNvSpPr>
          <p:nvPr>
            <p:ph type="body" idx="1"/>
          </p:nvPr>
        </p:nvSpPr>
        <p:spPr>
          <a:xfrm>
            <a:off x="1097280" y="1845734"/>
            <a:ext cx="9888046" cy="4023360"/>
          </a:xfrm>
          <a:prstGeom prst="rect">
            <a:avLst/>
          </a:prstGeom>
          <a:noFill/>
          <a:ln>
            <a:noFill/>
          </a:ln>
        </p:spPr>
        <p:txBody>
          <a:bodyPr spcFirstLastPara="1" wrap="square" lIns="0" tIns="45700" rIns="0" bIns="45700" anchor="t" anchorCtr="0">
            <a:normAutofit/>
          </a:bodyPr>
          <a:lstStyle/>
          <a:p>
            <a:pPr marL="0" lvl="0" indent="0" algn="l" rtl="0">
              <a:lnSpc>
                <a:spcPct val="90000"/>
              </a:lnSpc>
              <a:spcBef>
                <a:spcPts val="0"/>
              </a:spcBef>
              <a:spcAft>
                <a:spcPts val="0"/>
              </a:spcAft>
              <a:buSzPts val="2000"/>
              <a:buNone/>
            </a:pPr>
            <a:r>
              <a:rPr lang="en-US" b="1" i="1"/>
              <a:t>Implementation Plan for Academic Tutoring and Support Programs</a:t>
            </a:r>
            <a:endParaRPr/>
          </a:p>
          <a:p>
            <a:pPr marL="514350" lvl="0" indent="-514350" algn="l" rtl="0">
              <a:lnSpc>
                <a:spcPct val="90000"/>
              </a:lnSpc>
              <a:spcBef>
                <a:spcPts val="1400"/>
              </a:spcBef>
              <a:spcAft>
                <a:spcPts val="0"/>
              </a:spcAft>
              <a:buSzPts val="2000"/>
              <a:buFont typeface="Calibri"/>
              <a:buAutoNum type="arabicPeriod"/>
            </a:pPr>
            <a:r>
              <a:rPr lang="en-US" b="1"/>
              <a:t>Participation Data: </a:t>
            </a:r>
            <a:r>
              <a:rPr lang="en-US" b="0" i="0">
                <a:solidFill>
                  <a:srgbClr val="0D0D0D"/>
                </a:solidFill>
              </a:rPr>
              <a:t>Increase student participation in the academic tutoring program by 20% within the first semester. </a:t>
            </a:r>
            <a:endParaRPr/>
          </a:p>
          <a:p>
            <a:pPr marL="566928" lvl="2" indent="-182880" algn="l" rtl="0">
              <a:lnSpc>
                <a:spcPct val="90000"/>
              </a:lnSpc>
              <a:spcBef>
                <a:spcPts val="400"/>
              </a:spcBef>
              <a:spcAft>
                <a:spcPts val="0"/>
              </a:spcAft>
              <a:buSzPts val="1600"/>
              <a:buFont typeface="Arial"/>
              <a:buChar char="•"/>
            </a:pPr>
            <a:r>
              <a:rPr lang="en-US" sz="1600" b="0" i="0">
                <a:solidFill>
                  <a:srgbClr val="0D0D0D"/>
                </a:solidFill>
              </a:rPr>
              <a:t>Promote the tutoring program through various channels</a:t>
            </a:r>
            <a:endParaRPr/>
          </a:p>
          <a:p>
            <a:pPr marL="566928" lvl="2" indent="-182880" algn="l" rtl="0">
              <a:lnSpc>
                <a:spcPct val="90000"/>
              </a:lnSpc>
              <a:spcBef>
                <a:spcPts val="600"/>
              </a:spcBef>
              <a:spcAft>
                <a:spcPts val="0"/>
              </a:spcAft>
              <a:buSzPts val="1600"/>
              <a:buFont typeface="Arial"/>
              <a:buChar char="•"/>
            </a:pPr>
            <a:r>
              <a:rPr lang="en-US" sz="1600" b="0" i="0">
                <a:solidFill>
                  <a:srgbClr val="0D0D0D"/>
                </a:solidFill>
              </a:rPr>
              <a:t>Collaborate with teachers and parents to identify and refer students who may benefit</a:t>
            </a:r>
            <a:endParaRPr/>
          </a:p>
          <a:p>
            <a:pPr marL="566928" lvl="2" indent="-182880" algn="l" rtl="0">
              <a:lnSpc>
                <a:spcPct val="90000"/>
              </a:lnSpc>
              <a:spcBef>
                <a:spcPts val="600"/>
              </a:spcBef>
              <a:spcAft>
                <a:spcPts val="0"/>
              </a:spcAft>
              <a:buSzPts val="1600"/>
              <a:buFont typeface="Arial"/>
              <a:buChar char="•"/>
            </a:pPr>
            <a:r>
              <a:rPr lang="en-US" sz="1600" b="0" i="0">
                <a:solidFill>
                  <a:srgbClr val="0D0D0D"/>
                </a:solidFill>
              </a:rPr>
              <a:t>Offer flexible scheduling options to accommodate students’ schedules and needs</a:t>
            </a:r>
            <a:endParaRPr/>
          </a:p>
          <a:p>
            <a:pPr marL="514350" lvl="0" indent="-514350" algn="l" rtl="0">
              <a:lnSpc>
                <a:spcPct val="90000"/>
              </a:lnSpc>
              <a:spcBef>
                <a:spcPts val="1600"/>
              </a:spcBef>
              <a:spcAft>
                <a:spcPts val="0"/>
              </a:spcAft>
              <a:buSzPts val="2000"/>
              <a:buFont typeface="Calibri"/>
              <a:buAutoNum type="arabicPeriod"/>
            </a:pPr>
            <a:r>
              <a:rPr lang="en-US" b="1"/>
              <a:t>ASCA Mindsets Ad Behavior Data: </a:t>
            </a:r>
            <a:r>
              <a:rPr lang="en-US"/>
              <a:t>Improve students' academic self-confidence and goal-setting abilities through participation in the tutoring program.</a:t>
            </a:r>
            <a:endParaRPr/>
          </a:p>
          <a:p>
            <a:pPr marL="566928" lvl="2" indent="-182880" algn="l" rtl="0">
              <a:lnSpc>
                <a:spcPct val="110000"/>
              </a:lnSpc>
              <a:spcBef>
                <a:spcPts val="400"/>
              </a:spcBef>
              <a:spcAft>
                <a:spcPts val="0"/>
              </a:spcAft>
              <a:buSzPts val="1600"/>
              <a:buFont typeface="Arial"/>
              <a:buChar char="•"/>
            </a:pPr>
            <a:r>
              <a:rPr lang="en-US" sz="1600"/>
              <a:t>Provide reassurance and positive reinforcement for students' efforts and progress.</a:t>
            </a:r>
            <a:endParaRPr/>
          </a:p>
          <a:p>
            <a:pPr marL="566928" lvl="2" indent="-182880" algn="l" rtl="0">
              <a:lnSpc>
                <a:spcPct val="110000"/>
              </a:lnSpc>
              <a:spcBef>
                <a:spcPts val="600"/>
              </a:spcBef>
              <a:spcAft>
                <a:spcPts val="0"/>
              </a:spcAft>
              <a:buSzPts val="1600"/>
              <a:buFont typeface="Arial"/>
              <a:buChar char="•"/>
            </a:pPr>
            <a:r>
              <a:rPr lang="en-US" sz="1600"/>
              <a:t>Administer pre- and post-assessment surveys to measure students’ perspectives towards their academic abilities.</a:t>
            </a:r>
            <a:endParaRPr/>
          </a:p>
          <a:p>
            <a:pPr marL="514350" lvl="0" indent="-514350" algn="l" rtl="0">
              <a:lnSpc>
                <a:spcPct val="90000"/>
              </a:lnSpc>
              <a:spcBef>
                <a:spcPts val="1600"/>
              </a:spcBef>
              <a:spcAft>
                <a:spcPts val="0"/>
              </a:spcAft>
              <a:buSzPts val="2000"/>
              <a:buFont typeface="Calibri"/>
              <a:buAutoNum type="arabicPeriod"/>
            </a:pPr>
            <a:r>
              <a:rPr lang="en-US" b="1"/>
              <a:t>Outcome Data: </a:t>
            </a:r>
            <a:r>
              <a:rPr lang="en-US"/>
              <a:t>Increase overall academic performance among participating students.</a:t>
            </a:r>
            <a:endParaRPr sz="17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12"/>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ASCA Mindsets and Behaviors</a:t>
            </a:r>
            <a:endParaRPr/>
          </a:p>
        </p:txBody>
      </p:sp>
      <p:sp>
        <p:nvSpPr>
          <p:cNvPr id="197" name="Google Shape;197;p12"/>
          <p:cNvSpPr txBox="1">
            <a:spLocks noGrp="1"/>
          </p:cNvSpPr>
          <p:nvPr>
            <p:ph type="body" idx="1"/>
          </p:nvPr>
        </p:nvSpPr>
        <p:spPr>
          <a:xfrm>
            <a:off x="1097279" y="1845734"/>
            <a:ext cx="10058401" cy="4023360"/>
          </a:xfrm>
          <a:prstGeom prst="rect">
            <a:avLst/>
          </a:prstGeom>
          <a:noFill/>
          <a:ln>
            <a:noFill/>
          </a:ln>
        </p:spPr>
        <p:txBody>
          <a:bodyPr spcFirstLastPara="1" wrap="square" lIns="0" tIns="45700" rIns="0" bIns="45700" anchor="t" anchorCtr="0">
            <a:normAutofit/>
          </a:bodyPr>
          <a:lstStyle/>
          <a:p>
            <a:pPr marL="91440" lvl="0" indent="-127000" algn="l" rtl="0">
              <a:lnSpc>
                <a:spcPct val="90000"/>
              </a:lnSpc>
              <a:spcBef>
                <a:spcPts val="0"/>
              </a:spcBef>
              <a:spcAft>
                <a:spcPts val="0"/>
              </a:spcAft>
              <a:buSzPts val="2000"/>
              <a:buChar char=" "/>
            </a:pPr>
            <a:r>
              <a:rPr lang="en-US"/>
              <a:t>The Implementation Plan for Academic Tutoring and Support Programs focuses on the academic domain. Below are ASCA Mindsets and Behaviors that align with implementation plan:</a:t>
            </a:r>
            <a:endParaRPr/>
          </a:p>
          <a:p>
            <a:pPr marL="91440" lvl="0" indent="-127000" algn="l" rtl="0">
              <a:lnSpc>
                <a:spcPct val="90000"/>
              </a:lnSpc>
              <a:spcBef>
                <a:spcPts val="1400"/>
              </a:spcBef>
              <a:spcAft>
                <a:spcPts val="0"/>
              </a:spcAft>
              <a:buSzPts val="2000"/>
              <a:buChar char=" "/>
            </a:pPr>
            <a:r>
              <a:rPr lang="en-US"/>
              <a:t>1. </a:t>
            </a:r>
            <a:r>
              <a:rPr lang="en-US" b="1"/>
              <a:t>Standard: Learning Strategies (L): </a:t>
            </a:r>
            <a:r>
              <a:rPr lang="en-US"/>
              <a:t>The plan emphasizes the importance of goal-setting activities, which aligns with the L standard. The plan empowers students to take ownership of their academic success and promotes effective learning strategies.</a:t>
            </a:r>
            <a:endParaRPr/>
          </a:p>
          <a:p>
            <a:pPr marL="91440" lvl="0" indent="-127000" algn="l" rtl="0">
              <a:lnSpc>
                <a:spcPct val="90000"/>
              </a:lnSpc>
              <a:spcBef>
                <a:spcPts val="1400"/>
              </a:spcBef>
              <a:spcAft>
                <a:spcPts val="0"/>
              </a:spcAft>
              <a:buSzPts val="2000"/>
              <a:buChar char=" "/>
            </a:pPr>
            <a:r>
              <a:rPr lang="en-US"/>
              <a:t>2. </a:t>
            </a:r>
            <a:r>
              <a:rPr lang="en-US" b="1"/>
              <a:t>Standard: Self-Management Skills (SMS): </a:t>
            </a:r>
            <a:r>
              <a:rPr lang="en-US"/>
              <a:t>The plan aims to develop and sharpen student’s self-management skills and enhance students’ academic self-confidence.</a:t>
            </a:r>
            <a:endParaRPr/>
          </a:p>
          <a:p>
            <a:pPr marL="91440" lvl="0" indent="-127000" algn="l" rtl="0">
              <a:lnSpc>
                <a:spcPct val="90000"/>
              </a:lnSpc>
              <a:spcBef>
                <a:spcPts val="1400"/>
              </a:spcBef>
              <a:spcAft>
                <a:spcPts val="0"/>
              </a:spcAft>
              <a:buSzPts val="2000"/>
              <a:buChar char=" "/>
            </a:pPr>
            <a:r>
              <a:rPr lang="en-US"/>
              <a:t>3. </a:t>
            </a:r>
            <a:r>
              <a:rPr lang="en-US" b="1"/>
              <a:t>Standard: Academic Behaviors (AB): </a:t>
            </a:r>
            <a:r>
              <a:rPr lang="en-US"/>
              <a:t>The plan aligns with the AB standard by administering pre- and post-assessments, monitoring grades, and collecting outcome data.</a:t>
            </a:r>
            <a:endParaRPr/>
          </a:p>
          <a:p>
            <a:pPr marL="91440" lvl="0" indent="-127000" algn="l" rtl="0">
              <a:lnSpc>
                <a:spcPct val="90000"/>
              </a:lnSpc>
              <a:spcBef>
                <a:spcPts val="1400"/>
              </a:spcBef>
              <a:spcAft>
                <a:spcPts val="0"/>
              </a:spcAft>
              <a:buSzPts val="2000"/>
              <a:buChar char=" "/>
            </a:pPr>
            <a:r>
              <a:rPr lang="en-US"/>
              <a:t>4. </a:t>
            </a:r>
            <a:r>
              <a:rPr lang="en-US" b="1"/>
              <a:t>Standard: Positive Attitude Toward Work and Learning (PAW): </a:t>
            </a:r>
            <a:r>
              <a:rPr lang="en-US"/>
              <a:t>The plan aims to contribute to PAW through goal-setting activities, positive reinforcement, and recognition of students' efforts.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3"/>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Announce</a:t>
            </a:r>
            <a:endParaRPr/>
          </a:p>
        </p:txBody>
      </p:sp>
      <p:sp>
        <p:nvSpPr>
          <p:cNvPr id="203" name="Google Shape;203;p13"/>
          <p:cNvSpPr txBox="1">
            <a:spLocks noGrp="1"/>
          </p:cNvSpPr>
          <p:nvPr>
            <p:ph type="body" idx="1"/>
          </p:nvPr>
        </p:nvSpPr>
        <p:spPr>
          <a:xfrm>
            <a:off x="1097279" y="1845734"/>
            <a:ext cx="10313931" cy="4023360"/>
          </a:xfrm>
          <a:prstGeom prst="rect">
            <a:avLst/>
          </a:prstGeom>
          <a:noFill/>
          <a:ln>
            <a:noFill/>
          </a:ln>
        </p:spPr>
        <p:txBody>
          <a:bodyPr spcFirstLastPara="1" wrap="square" lIns="0" tIns="45700" rIns="0" bIns="45700" anchor="t" anchorCtr="0">
            <a:normAutofit/>
          </a:bodyPr>
          <a:lstStyle/>
          <a:p>
            <a:pPr marL="514350" lvl="0" indent="-514350" algn="l" rtl="0">
              <a:lnSpc>
                <a:spcPct val="90000"/>
              </a:lnSpc>
              <a:spcBef>
                <a:spcPts val="0"/>
              </a:spcBef>
              <a:spcAft>
                <a:spcPts val="0"/>
              </a:spcAft>
              <a:buSzPts val="2000"/>
              <a:buFont typeface="Calibri"/>
              <a:buAutoNum type="arabicPeriod"/>
            </a:pPr>
            <a:r>
              <a:rPr lang="en-US" b="1" i="0">
                <a:solidFill>
                  <a:srgbClr val="0D0D0D"/>
                </a:solidFill>
              </a:rPr>
              <a:t>Teachers/Administration:</a:t>
            </a:r>
            <a:endParaRPr/>
          </a:p>
          <a:p>
            <a:pPr marL="806958" lvl="1" indent="-514350" algn="l" rtl="0">
              <a:lnSpc>
                <a:spcPct val="90000"/>
              </a:lnSpc>
              <a:spcBef>
                <a:spcPts val="400"/>
              </a:spcBef>
              <a:spcAft>
                <a:spcPts val="0"/>
              </a:spcAft>
              <a:buSzPts val="1600"/>
              <a:buFont typeface="Noto Sans Symbols"/>
              <a:buChar char="▪"/>
            </a:pPr>
            <a:r>
              <a:rPr lang="en-US" sz="1600" i="0">
                <a:solidFill>
                  <a:srgbClr val="0D0D0D"/>
                </a:solidFill>
              </a:rPr>
              <a:t>Schedule a dedicated meeting with teachers and administration to present the results.</a:t>
            </a:r>
            <a:endParaRPr/>
          </a:p>
          <a:p>
            <a:pPr marL="806958" lvl="1" indent="-514350" algn="l" rtl="0">
              <a:lnSpc>
                <a:spcPct val="90000"/>
              </a:lnSpc>
              <a:spcBef>
                <a:spcPts val="600"/>
              </a:spcBef>
              <a:spcAft>
                <a:spcPts val="0"/>
              </a:spcAft>
              <a:buSzPts val="1600"/>
              <a:buFont typeface="Noto Sans Symbols"/>
              <a:buChar char="▪"/>
            </a:pPr>
            <a:r>
              <a:rPr lang="en-US" sz="1600" b="0" i="0">
                <a:solidFill>
                  <a:srgbClr val="0D0D0D"/>
                </a:solidFill>
              </a:rPr>
              <a:t>Emphasize the impact of the tutoring program on student academic performance.</a:t>
            </a:r>
            <a:endParaRPr/>
          </a:p>
          <a:p>
            <a:pPr marL="806958" lvl="1" indent="-514350" algn="l" rtl="0">
              <a:lnSpc>
                <a:spcPct val="90000"/>
              </a:lnSpc>
              <a:spcBef>
                <a:spcPts val="600"/>
              </a:spcBef>
              <a:spcAft>
                <a:spcPts val="0"/>
              </a:spcAft>
              <a:buSzPts val="1600"/>
              <a:buFont typeface="Noto Sans Symbols"/>
              <a:buChar char="▪"/>
            </a:pPr>
            <a:r>
              <a:rPr lang="en-US" sz="1600" i="0">
                <a:solidFill>
                  <a:srgbClr val="0D0D0D"/>
                </a:solidFill>
              </a:rPr>
              <a:t>Discuss insights gained from ASCA mindsets and behaviors data, showcasing positive shifts.</a:t>
            </a:r>
            <a:endParaRPr/>
          </a:p>
          <a:p>
            <a:pPr marL="514350" lvl="0" indent="-514350" algn="l" rtl="0">
              <a:lnSpc>
                <a:spcPct val="90000"/>
              </a:lnSpc>
              <a:spcBef>
                <a:spcPts val="1600"/>
              </a:spcBef>
              <a:spcAft>
                <a:spcPts val="0"/>
              </a:spcAft>
              <a:buSzPts val="2000"/>
              <a:buFont typeface="Calibri"/>
              <a:buAutoNum type="arabicPeriod"/>
            </a:pPr>
            <a:r>
              <a:rPr lang="en-US" b="1"/>
              <a:t>Parents/Community Members:</a:t>
            </a:r>
            <a:endParaRPr/>
          </a:p>
          <a:p>
            <a:pPr marL="566928" lvl="2" indent="-182880" algn="l" rtl="0">
              <a:lnSpc>
                <a:spcPct val="90000"/>
              </a:lnSpc>
              <a:spcBef>
                <a:spcPts val="400"/>
              </a:spcBef>
              <a:spcAft>
                <a:spcPts val="0"/>
              </a:spcAft>
              <a:buSzPts val="1600"/>
              <a:buFont typeface="Noto Sans Symbols"/>
              <a:buChar char="▪"/>
            </a:pPr>
            <a:r>
              <a:rPr lang="en-US" sz="1600"/>
              <a:t>Use parent-teacher conferences to discuss individual student progress and share overall program progress. </a:t>
            </a:r>
            <a:endParaRPr/>
          </a:p>
          <a:p>
            <a:pPr marL="566928" lvl="2" indent="-182880" algn="l" rtl="0">
              <a:lnSpc>
                <a:spcPct val="90000"/>
              </a:lnSpc>
              <a:spcBef>
                <a:spcPts val="600"/>
              </a:spcBef>
              <a:spcAft>
                <a:spcPts val="0"/>
              </a:spcAft>
              <a:buSzPts val="1600"/>
              <a:buFont typeface="Noto Sans Symbols"/>
              <a:buChar char="▪"/>
            </a:pPr>
            <a:r>
              <a:rPr lang="en-US" sz="1600"/>
              <a:t>Share success stories or testimonials from students who benefited from the tutoring program.</a:t>
            </a:r>
            <a:endParaRPr/>
          </a:p>
          <a:p>
            <a:pPr marL="566928" lvl="2" indent="-182880" algn="l" rtl="0">
              <a:lnSpc>
                <a:spcPct val="90000"/>
              </a:lnSpc>
              <a:spcBef>
                <a:spcPts val="600"/>
              </a:spcBef>
              <a:spcAft>
                <a:spcPts val="0"/>
              </a:spcAft>
              <a:buSzPts val="1600"/>
              <a:buFont typeface="Noto Sans Symbols"/>
              <a:buChar char="▪"/>
            </a:pPr>
            <a:r>
              <a:rPr lang="en-US" sz="1600"/>
              <a:t>Communicate opportunities for parent and community involvement in supporting student success.</a:t>
            </a:r>
            <a:endParaRPr sz="1600" b="1"/>
          </a:p>
          <a:p>
            <a:pPr marL="514350" lvl="0" indent="-514350" algn="l" rtl="0">
              <a:lnSpc>
                <a:spcPct val="90000"/>
              </a:lnSpc>
              <a:spcBef>
                <a:spcPts val="1600"/>
              </a:spcBef>
              <a:spcAft>
                <a:spcPts val="0"/>
              </a:spcAft>
              <a:buSzPts val="2000"/>
              <a:buFont typeface="Calibri"/>
              <a:buAutoNum type="arabicPeriod"/>
            </a:pPr>
            <a:r>
              <a:rPr lang="en-US" b="1"/>
              <a:t>Students:</a:t>
            </a:r>
            <a:endParaRPr/>
          </a:p>
          <a:p>
            <a:pPr marL="566928" lvl="2" indent="-182880" algn="l" rtl="0">
              <a:lnSpc>
                <a:spcPct val="90000"/>
              </a:lnSpc>
              <a:spcBef>
                <a:spcPts val="400"/>
              </a:spcBef>
              <a:spcAft>
                <a:spcPts val="0"/>
              </a:spcAft>
              <a:buSzPts val="1600"/>
              <a:buFont typeface="Noto Sans Symbols"/>
              <a:buChar char="▪"/>
            </a:pPr>
            <a:r>
              <a:rPr lang="en-US" sz="1600"/>
              <a:t>Hold assemblies to celebrate the achievements of students who participated in the program.</a:t>
            </a:r>
            <a:endParaRPr/>
          </a:p>
          <a:p>
            <a:pPr marL="566928" lvl="2" indent="-182880" algn="l" rtl="0">
              <a:lnSpc>
                <a:spcPct val="90000"/>
              </a:lnSpc>
              <a:spcBef>
                <a:spcPts val="600"/>
              </a:spcBef>
              <a:spcAft>
                <a:spcPts val="0"/>
              </a:spcAft>
              <a:buSzPts val="1600"/>
              <a:buFont typeface="Noto Sans Symbols"/>
              <a:buChar char="▪"/>
            </a:pPr>
            <a:r>
              <a:rPr lang="en-US" sz="1600"/>
              <a:t>Share key findings during classroom presentations to engage students directly.</a:t>
            </a:r>
            <a:endParaRPr/>
          </a:p>
          <a:p>
            <a:pPr marL="566928" lvl="2" indent="-182880" algn="l" rtl="0">
              <a:lnSpc>
                <a:spcPct val="90000"/>
              </a:lnSpc>
              <a:spcBef>
                <a:spcPts val="600"/>
              </a:spcBef>
              <a:spcAft>
                <a:spcPts val="0"/>
              </a:spcAft>
              <a:buSzPts val="1600"/>
              <a:buFont typeface="Noto Sans Symbols"/>
              <a:buChar char="▪"/>
            </a:pPr>
            <a:r>
              <a:rPr lang="en-US" sz="1600"/>
              <a:t>Encourage ongoing participation and utilization of available support services.</a:t>
            </a:r>
            <a:endParaRPr/>
          </a:p>
          <a:p>
            <a:pPr marL="384048" lvl="1" indent="-68579" algn="l" rtl="0">
              <a:lnSpc>
                <a:spcPct val="90000"/>
              </a:lnSpc>
              <a:spcBef>
                <a:spcPts val="600"/>
              </a:spcBef>
              <a:spcAft>
                <a:spcPts val="0"/>
              </a:spcAft>
              <a:buSzPts val="1800"/>
              <a:buFont typeface="Noto Sans Symbols"/>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1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3600"/>
              <a:buFont typeface="Calibri"/>
              <a:buNone/>
            </a:pPr>
            <a:r>
              <a:rPr lang="en-US" sz="3600"/>
              <a:t>Use of Data to Advocate for Programs and Students</a:t>
            </a:r>
            <a:endParaRPr/>
          </a:p>
        </p:txBody>
      </p:sp>
      <p:graphicFrame>
        <p:nvGraphicFramePr>
          <p:cNvPr id="210" name="Google Shape;210;p14"/>
          <p:cNvGraphicFramePr/>
          <p:nvPr/>
        </p:nvGraphicFramePr>
        <p:xfrm>
          <a:off x="1352810" y="1875894"/>
          <a:ext cx="9419575" cy="4223370"/>
        </p:xfrm>
        <a:graphic>
          <a:graphicData uri="http://schemas.openxmlformats.org/drawingml/2006/table">
            <a:tbl>
              <a:tblPr firstRow="1" bandRow="1">
                <a:noFill/>
                <a:tableStyleId>{8F903DDD-8B0E-4318-A2AD-23DC29ED6210}</a:tableStyleId>
              </a:tblPr>
              <a:tblGrid>
                <a:gridCol w="1447550">
                  <a:extLst>
                    <a:ext uri="{9D8B030D-6E8A-4147-A177-3AD203B41FA5}">
                      <a16:colId xmlns:a16="http://schemas.microsoft.com/office/drawing/2014/main" val="20000"/>
                    </a:ext>
                  </a:extLst>
                </a:gridCol>
                <a:gridCol w="7972025">
                  <a:extLst>
                    <a:ext uri="{9D8B030D-6E8A-4147-A177-3AD203B41FA5}">
                      <a16:colId xmlns:a16="http://schemas.microsoft.com/office/drawing/2014/main" val="20001"/>
                    </a:ext>
                  </a:extLst>
                </a:gridCol>
              </a:tblGrid>
              <a:tr h="795000">
                <a:tc>
                  <a:txBody>
                    <a:bodyPr/>
                    <a:lstStyle/>
                    <a:p>
                      <a:pPr marL="0" marR="0" lvl="0" indent="0" algn="l" rtl="0">
                        <a:spcBef>
                          <a:spcPts val="0"/>
                        </a:spcBef>
                        <a:spcAft>
                          <a:spcPts val="0"/>
                        </a:spcAft>
                        <a:buNone/>
                      </a:pPr>
                      <a:r>
                        <a:rPr lang="en-US" sz="1600" b="0" u="none" strike="noStrike" cap="none">
                          <a:solidFill>
                            <a:schemeClr val="dk1"/>
                          </a:solidFill>
                        </a:rPr>
                        <a:t>Design</a:t>
                      </a:r>
                      <a:endParaRPr/>
                    </a:p>
                  </a:txBody>
                  <a:tcPr marL="83125" marR="83125" marT="41575" marB="41575"/>
                </a:tc>
                <a:tc>
                  <a:txBody>
                    <a:bodyPr/>
                    <a:lstStyle/>
                    <a:p>
                      <a:pPr marL="0" marR="0" lvl="0" indent="0" algn="l" rtl="0">
                        <a:spcBef>
                          <a:spcPts val="0"/>
                        </a:spcBef>
                        <a:spcAft>
                          <a:spcPts val="0"/>
                        </a:spcAft>
                        <a:buNone/>
                      </a:pPr>
                      <a:r>
                        <a:rPr lang="en-US" sz="1600" b="0">
                          <a:solidFill>
                            <a:schemeClr val="dk1"/>
                          </a:solidFill>
                        </a:rPr>
                        <a:t> The purpose was to collect data on students’ needs and how their parent and teacher involvement affect those needs. </a:t>
                      </a:r>
                      <a:endParaRPr/>
                    </a:p>
                    <a:p>
                      <a:pPr marL="0" marR="0" lvl="0" indent="0" algn="l" rtl="0">
                        <a:spcBef>
                          <a:spcPts val="0"/>
                        </a:spcBef>
                        <a:spcAft>
                          <a:spcPts val="0"/>
                        </a:spcAft>
                        <a:buNone/>
                      </a:pPr>
                      <a:endParaRPr sz="1600" b="0">
                        <a:solidFill>
                          <a:schemeClr val="dk1"/>
                        </a:solidFill>
                      </a:endParaRPr>
                    </a:p>
                  </a:txBody>
                  <a:tcPr marL="83125" marR="83125" marT="41575" marB="41575">
                    <a:lnB w="381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766075">
                <a:tc>
                  <a:txBody>
                    <a:bodyPr/>
                    <a:lstStyle/>
                    <a:p>
                      <a:pPr marL="0" marR="0" lvl="0" indent="0" algn="l" rtl="0">
                        <a:spcBef>
                          <a:spcPts val="0"/>
                        </a:spcBef>
                        <a:spcAft>
                          <a:spcPts val="0"/>
                        </a:spcAft>
                        <a:buNone/>
                      </a:pPr>
                      <a:r>
                        <a:rPr lang="en-US" sz="1600"/>
                        <a:t>Ask</a:t>
                      </a:r>
                      <a:endParaRPr/>
                    </a:p>
                  </a:txBody>
                  <a:tcPr marL="83125" marR="83125" marT="41575" marB="41575">
                    <a:lnR w="12700" cap="flat" cmpd="sng">
                      <a:solidFill>
                        <a:schemeClr val="dk1"/>
                      </a:solidFill>
                      <a:prstDash val="solid"/>
                      <a:round/>
                      <a:headEnd type="none" w="sm" len="sm"/>
                      <a:tailEnd type="none" w="sm" len="sm"/>
                    </a:lnR>
                  </a:tcPr>
                </a:tc>
                <a:tc>
                  <a:txBody>
                    <a:bodyPr/>
                    <a:lstStyle/>
                    <a:p>
                      <a:pPr marL="201168" marR="0" lvl="1" indent="0" algn="l" rtl="0">
                        <a:lnSpc>
                          <a:spcPct val="100000"/>
                        </a:lnSpc>
                        <a:spcBef>
                          <a:spcPts val="0"/>
                        </a:spcBef>
                        <a:spcAft>
                          <a:spcPts val="0"/>
                        </a:spcAft>
                        <a:buClr>
                          <a:srgbClr val="E48312"/>
                        </a:buClr>
                        <a:buSzPts val="1600"/>
                        <a:buFont typeface="Arial"/>
                        <a:buNone/>
                      </a:pPr>
                      <a:r>
                        <a:rPr lang="en-US" sz="1600" b="0" i="0" u="none" strike="noStrike" cap="none">
                          <a:solidFill>
                            <a:srgbClr val="3F3F3F"/>
                          </a:solidFill>
                          <a:latin typeface="Calibri"/>
                          <a:ea typeface="Calibri"/>
                          <a:cs typeface="Calibri"/>
                          <a:sym typeface="Calibri"/>
                        </a:rPr>
                        <a:t>The survey was designed in Microsoft PowerPoint and distributed to students with responses collected anonymously. </a:t>
                      </a:r>
                      <a:endParaRPr/>
                    </a:p>
                  </a:txBody>
                  <a:tcPr marL="83125" marR="83125" marT="41575" marB="4157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381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1203075">
                <a:tc>
                  <a:txBody>
                    <a:bodyPr/>
                    <a:lstStyle/>
                    <a:p>
                      <a:pPr marL="0" marR="0" lvl="0" indent="0" algn="l" rtl="0">
                        <a:spcBef>
                          <a:spcPts val="0"/>
                        </a:spcBef>
                        <a:spcAft>
                          <a:spcPts val="0"/>
                        </a:spcAft>
                        <a:buNone/>
                      </a:pPr>
                      <a:r>
                        <a:rPr lang="en-US" sz="1600"/>
                        <a:t>Track</a:t>
                      </a:r>
                      <a:endParaRPr/>
                    </a:p>
                  </a:txBody>
                  <a:tcPr marL="83125" marR="83125" marT="41575" marB="41575"/>
                </a:tc>
                <a:tc>
                  <a:txBody>
                    <a:bodyPr/>
                    <a:lstStyle/>
                    <a:p>
                      <a:pPr marL="0" marR="0" lvl="0" indent="0" algn="l" rtl="0">
                        <a:spcBef>
                          <a:spcPts val="0"/>
                        </a:spcBef>
                        <a:spcAft>
                          <a:spcPts val="0"/>
                        </a:spcAft>
                        <a:buNone/>
                      </a:pPr>
                      <a:r>
                        <a:rPr lang="en-US" sz="1600"/>
                        <a:t>The results show that students generally feel capable in their skills and are aware of the positive influences of their teachers and parental figures. That being stated, there are ways that we could improve programs meant to build students’ ASCA Mindsets and Behaviors. Parents and teachers should regularly assess students to identify and recommend those who may need additional services.</a:t>
                      </a:r>
                      <a:endParaRPr/>
                    </a:p>
                  </a:txBody>
                  <a:tcPr marL="83125" marR="83125" marT="41575" marB="41575">
                    <a:lnT w="12700" cap="flat" cmpd="sng">
                      <a:solidFill>
                        <a:schemeClr val="dk1"/>
                      </a:solidFill>
                      <a:prstDash val="solid"/>
                      <a:round/>
                      <a:headEnd type="none" w="sm" len="sm"/>
                      <a:tailEnd type="none" w="sm" len="sm"/>
                    </a:lnT>
                  </a:tcPr>
                </a:tc>
                <a:extLst>
                  <a:ext uri="{0D108BD9-81ED-4DB2-BD59-A6C34878D82A}">
                    <a16:rowId xmlns:a16="http://schemas.microsoft.com/office/drawing/2014/main" val="10002"/>
                  </a:ext>
                </a:extLst>
              </a:tr>
              <a:tr h="1340275">
                <a:tc>
                  <a:txBody>
                    <a:bodyPr/>
                    <a:lstStyle/>
                    <a:p>
                      <a:pPr marL="0" marR="0" lvl="0" indent="0" algn="l" rtl="0">
                        <a:spcBef>
                          <a:spcPts val="0"/>
                        </a:spcBef>
                        <a:spcAft>
                          <a:spcPts val="0"/>
                        </a:spcAft>
                        <a:buNone/>
                      </a:pPr>
                      <a:r>
                        <a:rPr lang="en-US" sz="1600"/>
                        <a:t>Announce</a:t>
                      </a:r>
                      <a:endParaRPr/>
                    </a:p>
                  </a:txBody>
                  <a:tcPr marL="83125" marR="83125" marT="41575" marB="41575"/>
                </a:tc>
                <a:tc>
                  <a:txBody>
                    <a:bodyPr/>
                    <a:lstStyle/>
                    <a:p>
                      <a:pPr marL="0" marR="0" lvl="0" indent="0" algn="l" rtl="0">
                        <a:spcBef>
                          <a:spcPts val="0"/>
                        </a:spcBef>
                        <a:spcAft>
                          <a:spcPts val="0"/>
                        </a:spcAft>
                        <a:buNone/>
                      </a:pPr>
                      <a:r>
                        <a:rPr lang="en-US" sz="1600"/>
                        <a:t>Teachers, administrators, parents, community members, and students should be made aware of these results and the recommendations based on these results. Each distinct audience should discuss and implement the results differently. Tailoring the communication methods and key messages to each stakeholder ensures that the results are effectively understood. </a:t>
                      </a:r>
                      <a:endParaRPr/>
                    </a:p>
                  </a:txBody>
                  <a:tcPr marL="83125" marR="83125" marT="41575" marB="41575"/>
                </a:tc>
                <a:extLst>
                  <a:ext uri="{0D108BD9-81ED-4DB2-BD59-A6C34878D82A}">
                    <a16:rowId xmlns:a16="http://schemas.microsoft.com/office/drawing/2014/main" val="10003"/>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15"/>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References</a:t>
            </a:r>
            <a:endParaRPr/>
          </a:p>
        </p:txBody>
      </p:sp>
      <p:sp>
        <p:nvSpPr>
          <p:cNvPr id="216" name="Google Shape;216;p15"/>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fontScale="92500" lnSpcReduction="20000"/>
          </a:bodyPr>
          <a:lstStyle/>
          <a:p>
            <a:pPr marL="457200" lvl="0" indent="-334327" algn="l" rtl="0">
              <a:lnSpc>
                <a:spcPct val="90000"/>
              </a:lnSpc>
              <a:spcBef>
                <a:spcPts val="0"/>
              </a:spcBef>
              <a:spcAft>
                <a:spcPts val="0"/>
              </a:spcAft>
              <a:buSzPct val="90000"/>
              <a:buChar char="●"/>
            </a:pPr>
            <a:r>
              <a:rPr lang="en-US"/>
              <a:t>Aydin, N. G. (2011). A national study: School counselor involvement in school, family, community partnerships with linguistically diverse families [Unpublished doctoral dissertation]. University of Iowa. </a:t>
            </a:r>
            <a:endParaRPr/>
          </a:p>
          <a:p>
            <a:pPr marL="457200" lvl="0" indent="0" algn="l" rtl="0">
              <a:lnSpc>
                <a:spcPct val="90000"/>
              </a:lnSpc>
              <a:spcBef>
                <a:spcPts val="0"/>
              </a:spcBef>
              <a:spcAft>
                <a:spcPts val="0"/>
              </a:spcAft>
              <a:buNone/>
            </a:pPr>
            <a:endParaRPr/>
          </a:p>
          <a:p>
            <a:pPr marL="457200" lvl="0" indent="-334327" algn="l" rtl="0">
              <a:lnSpc>
                <a:spcPct val="90000"/>
              </a:lnSpc>
              <a:spcBef>
                <a:spcPts val="0"/>
              </a:spcBef>
              <a:spcAft>
                <a:spcPts val="0"/>
              </a:spcAft>
              <a:buSzPct val="90000"/>
              <a:buChar char="●"/>
            </a:pPr>
            <a:r>
              <a:rPr lang="en-US"/>
              <a:t>Bryan, J., &amp; Henry, L. (2012). A model for building school-family-community partnerships: Principles and process. Journal of Counseling &amp; Development, 90, 408-420. </a:t>
            </a:r>
            <a:endParaRPr/>
          </a:p>
          <a:p>
            <a:pPr marL="457200" lvl="0" indent="0" algn="l" rtl="0">
              <a:lnSpc>
                <a:spcPct val="90000"/>
              </a:lnSpc>
              <a:spcBef>
                <a:spcPts val="0"/>
              </a:spcBef>
              <a:spcAft>
                <a:spcPts val="0"/>
              </a:spcAft>
              <a:buNone/>
            </a:pPr>
            <a:endParaRPr/>
          </a:p>
          <a:p>
            <a:pPr marL="457200" lvl="0" indent="-334327" algn="l" rtl="0">
              <a:lnSpc>
                <a:spcPct val="90000"/>
              </a:lnSpc>
              <a:spcBef>
                <a:spcPts val="0"/>
              </a:spcBef>
              <a:spcAft>
                <a:spcPts val="0"/>
              </a:spcAft>
              <a:buSzPct val="90000"/>
              <a:buChar char="●"/>
            </a:pPr>
            <a:r>
              <a:rPr lang="en-US"/>
              <a:t>Dogan, S. (2021). School Counselors and School-Community Partnerships: Perceptions From School Counselors . Journal of School Counseling, 19(5).</a:t>
            </a:r>
            <a:endParaRPr/>
          </a:p>
          <a:p>
            <a:pPr marL="457200" lvl="0" indent="0" algn="l" rtl="0">
              <a:lnSpc>
                <a:spcPct val="90000"/>
              </a:lnSpc>
              <a:spcBef>
                <a:spcPts val="0"/>
              </a:spcBef>
              <a:spcAft>
                <a:spcPts val="0"/>
              </a:spcAft>
              <a:buNone/>
            </a:pPr>
            <a:endParaRPr/>
          </a:p>
          <a:p>
            <a:pPr marL="457200" lvl="0" indent="-334327" algn="l" rtl="0">
              <a:lnSpc>
                <a:spcPct val="90000"/>
              </a:lnSpc>
              <a:spcBef>
                <a:spcPts val="0"/>
              </a:spcBef>
              <a:spcAft>
                <a:spcPts val="0"/>
              </a:spcAft>
              <a:buSzPct val="90000"/>
              <a:buChar char="●"/>
            </a:pPr>
            <a:r>
              <a:rPr lang="en-US"/>
              <a:t>Epstein. J. L. (2018). School, family, and community partnerships in teachers’ professional work, Journal of Education for Teaching, 44(3), 397-406. </a:t>
            </a:r>
            <a:endParaRPr/>
          </a:p>
          <a:p>
            <a:pPr marL="457200" lvl="0" indent="0" algn="l" rtl="0">
              <a:lnSpc>
                <a:spcPct val="90000"/>
              </a:lnSpc>
              <a:spcBef>
                <a:spcPts val="0"/>
              </a:spcBef>
              <a:spcAft>
                <a:spcPts val="0"/>
              </a:spcAft>
              <a:buNone/>
            </a:pPr>
            <a:endParaRPr/>
          </a:p>
          <a:p>
            <a:pPr marL="457200" lvl="0" indent="-334327" algn="l" rtl="0">
              <a:lnSpc>
                <a:spcPct val="90000"/>
              </a:lnSpc>
              <a:spcBef>
                <a:spcPts val="0"/>
              </a:spcBef>
              <a:spcAft>
                <a:spcPts val="0"/>
              </a:spcAft>
              <a:buSzPct val="90000"/>
              <a:buChar char="●"/>
            </a:pPr>
            <a:r>
              <a:rPr lang="en-US"/>
              <a:t>Liu, L., Li., W., &amp; Scherer, R. (2016). Technology in counseling education and practice: Case analysis and a dynamic course design. International Journal of Technology in Teaching and Learning, 12(2)</a:t>
            </a:r>
            <a:endParaRPr/>
          </a:p>
          <a:p>
            <a:pPr marL="457200" lvl="0" indent="0" algn="l" rtl="0">
              <a:lnSpc>
                <a:spcPct val="90000"/>
              </a:lnSpc>
              <a:spcBef>
                <a:spcPts val="0"/>
              </a:spcBef>
              <a:spcAft>
                <a:spcPts val="0"/>
              </a:spcAft>
              <a:buNone/>
            </a:pPr>
            <a:endParaRPr/>
          </a:p>
          <a:p>
            <a:pPr marL="457200" lvl="0" indent="-334327" algn="l" rtl="0">
              <a:lnSpc>
                <a:spcPct val="90000"/>
              </a:lnSpc>
              <a:spcBef>
                <a:spcPts val="0"/>
              </a:spcBef>
              <a:spcAft>
                <a:spcPts val="0"/>
              </a:spcAft>
              <a:buSzPct val="90000"/>
              <a:buChar char="●"/>
            </a:pPr>
            <a:r>
              <a:rPr lang="en-US"/>
              <a:t>Steen, S., &amp; Nougera, P. A. (2010). A broader and bolder approach to school reform: Expanded partnership roles for school counselors. Professional School Counseling, 14(1)</a:t>
            </a:r>
            <a:endParaRPr/>
          </a:p>
        </p:txBody>
      </p:sp>
    </p:spTree>
  </p:cSld>
  <p:clrMapOvr>
    <a:masterClrMapping/>
  </p:clrMapOvr>
</p:sld>
</file>

<file path=ppt/theme/theme1.xml><?xml version="1.0" encoding="utf-8"?>
<a:theme xmlns:a="http://schemas.openxmlformats.org/drawingml/2006/main" name="Retrospect">
  <a:themeElements>
    <a:clrScheme name="Retrospect">
      <a:dk1>
        <a:srgbClr val="000000"/>
      </a:dk1>
      <a:lt1>
        <a:srgbClr val="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3897</Words>
  <Application>Microsoft Office PowerPoint</Application>
  <PresentationFormat>Widescreen</PresentationFormat>
  <Paragraphs>219</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Noto Sans Symbols</vt:lpstr>
      <vt:lpstr>Retrospect</vt:lpstr>
      <vt:lpstr>Module 7 Data Presentation</vt:lpstr>
      <vt:lpstr>Explanation of Survey</vt:lpstr>
      <vt:lpstr>Survey Questions</vt:lpstr>
      <vt:lpstr>Survey results</vt:lpstr>
      <vt:lpstr>Survey results</vt:lpstr>
      <vt:lpstr>Survey results</vt:lpstr>
      <vt:lpstr>Interpretation of results</vt:lpstr>
      <vt:lpstr>Recommendations</vt:lpstr>
      <vt:lpstr>Interventions for addressing the need- must include 3 of each. These should be evidence-based.</vt:lpstr>
      <vt:lpstr>Systemic Focus</vt:lpstr>
      <vt:lpstr>Implementation Plan</vt:lpstr>
      <vt:lpstr>ASCA Mindsets and Behaviors</vt:lpstr>
      <vt:lpstr>Announce</vt:lpstr>
      <vt:lpstr>Use of Data to Advocate for Programs and Students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7 Data Presentation</dc:title>
  <dc:creator>Shiderly, Shannan (Ctr for Counseling &amp; Family Studies)</dc:creator>
  <cp:lastModifiedBy>Grace Suttera</cp:lastModifiedBy>
  <cp:revision>1</cp:revision>
  <dcterms:created xsi:type="dcterms:W3CDTF">2022-04-22T20:34:04Z</dcterms:created>
  <dcterms:modified xsi:type="dcterms:W3CDTF">2024-03-03T22:19:18Z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0x010100FF1AC6523F895446ADF89A7D3F606E57</vt:lpwstr>
  </property>
</Properties>
</file>