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5143500" cx="9144000"/>
  <p:notesSz cx="6858000" cy="9144000"/>
  <p:embeddedFontLst>
    <p:embeddedFont>
      <p:font typeface="Raleway"/>
      <p:regular r:id="rId19"/>
      <p:bold r:id="rId20"/>
      <p:italic r:id="rId21"/>
      <p:boldItalic r:id="rId22"/>
    </p:embeddedFont>
    <p:embeddedFont>
      <p:font typeface="Roboto"/>
      <p:regular r:id="rId23"/>
      <p:bold r:id="rId24"/>
      <p:italic r:id="rId25"/>
      <p:boldItalic r:id="rId26"/>
    </p:embeddedFont>
    <p:embeddedFont>
      <p:font typeface="Lato"/>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aleway-bold.fntdata"/><Relationship Id="rId22" Type="http://schemas.openxmlformats.org/officeDocument/2006/relationships/font" Target="fonts/Raleway-boldItalic.fntdata"/><Relationship Id="rId21" Type="http://schemas.openxmlformats.org/officeDocument/2006/relationships/font" Target="fonts/Raleway-italic.fntdata"/><Relationship Id="rId24" Type="http://schemas.openxmlformats.org/officeDocument/2006/relationships/font" Target="fonts/Roboto-bold.fntdata"/><Relationship Id="rId23" Type="http://schemas.openxmlformats.org/officeDocument/2006/relationships/font" Target="fonts/Roboto-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boldItalic.fntdata"/><Relationship Id="rId25" Type="http://schemas.openxmlformats.org/officeDocument/2006/relationships/font" Target="fonts/Roboto-italic.fntdata"/><Relationship Id="rId28" Type="http://schemas.openxmlformats.org/officeDocument/2006/relationships/font" Target="fonts/Lato-bold.fntdata"/><Relationship Id="rId27" Type="http://schemas.openxmlformats.org/officeDocument/2006/relationships/font" Target="fonts/Lato-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Lato-italic.fntdata"/><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font" Target="fonts/Lato-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font" Target="fonts/Raleway-regular.fntdata"/><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2a328621ab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2a328621ab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u="sng">
                <a:solidFill>
                  <a:schemeClr val="dk1"/>
                </a:solidFill>
              </a:rPr>
              <a:t>Career Development:</a:t>
            </a:r>
            <a:endParaRPr b="1" u="sng">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first domain is Career Development, which aims to guide students in the exploration of post-secondary options. School counselors, parents, and teachers must be equipped to help students explore, plan, and prepare for their future careers by providing appropriate resources and information.</a:t>
            </a:r>
            <a:endParaRPr>
              <a:solidFill>
                <a:schemeClr val="dk1"/>
              </a:solidFill>
            </a:endParaRPr>
          </a:p>
          <a:p>
            <a:pPr indent="0" lvl="0" marL="0" rtl="0" algn="l">
              <a:spcBef>
                <a:spcPts val="0"/>
              </a:spcBef>
              <a:spcAft>
                <a:spcPts val="0"/>
              </a:spcAft>
              <a:buNone/>
            </a:pPr>
            <a:r>
              <a:t/>
            </a:r>
            <a:endParaRPr b="1">
              <a:solidFill>
                <a:schemeClr val="dk1"/>
              </a:solidFill>
            </a:endParaRPr>
          </a:p>
          <a:p>
            <a:pPr indent="0" lvl="0" marL="0" rtl="0" algn="l">
              <a:spcBef>
                <a:spcPts val="0"/>
              </a:spcBef>
              <a:spcAft>
                <a:spcPts val="0"/>
              </a:spcAft>
              <a:buNone/>
            </a:pPr>
            <a:r>
              <a:rPr b="1" lang="en">
                <a:solidFill>
                  <a:schemeClr val="dk1"/>
                </a:solidFill>
              </a:rPr>
              <a:t>Career Exploration Workshops:</a:t>
            </a:r>
            <a:endParaRPr b="1">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One way we can strive for students’ career development is to host career exploration workshops.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This would include career fairs, guest speakers, or other activities that help students envision their potential career paths.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The goal is to expose students to different options and incite an excitement for future career choices and goals.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Resume Building/Interview Practice:</a:t>
            </a:r>
            <a:endParaRPr b="1">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A second initiative is resume building and interview practice.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We want to ensure that students are prepared for the workforce or higher education.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By hosting resume workshops, we can encourage students collaborate and showcase their experience.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With interview practice, we can prepare and empower students to take on real interviews.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Both activities will help students navigate the job application process and lead to their future success.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b="1" lang="en">
                <a:solidFill>
                  <a:schemeClr val="dk1"/>
                </a:solidFill>
              </a:rPr>
              <a:t>Post-Secondary Planning:</a:t>
            </a:r>
            <a:endParaRPr b="1">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A third way we can foster career development is to work one-on-one with students on post-secondary planning.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This means providing information and resources on financial aid, scholarships, and anything else to help them transition to post-secondary education.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We aim to help students make informed decisions about their career paths and future education.</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2a328621ab5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2a328621ab5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u="sng"/>
              <a:t>Academic Development:</a:t>
            </a:r>
            <a:endParaRPr b="1" u="sng"/>
          </a:p>
          <a:p>
            <a:pPr indent="0" lvl="0" marL="0" rtl="0" algn="l">
              <a:spcBef>
                <a:spcPts val="0"/>
              </a:spcBef>
              <a:spcAft>
                <a:spcPts val="0"/>
              </a:spcAft>
              <a:buNone/>
            </a:pPr>
            <a:r>
              <a:rPr lang="en"/>
              <a:t>The second domain</a:t>
            </a:r>
            <a:r>
              <a:rPr lang="en"/>
              <a:t> is </a:t>
            </a:r>
            <a:r>
              <a:rPr lang="en"/>
              <a:t>Academic Development, which focuses on fostering the academic growth and success of every student. The job of school counselors is to recognize the importance of helping students achieve their academic aspirations.</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Goal Setting Workshops:</a:t>
            </a:r>
            <a:endParaRPr b="1"/>
          </a:p>
          <a:p>
            <a:pPr indent="-298450" lvl="0" marL="457200" rtl="0" algn="l">
              <a:spcBef>
                <a:spcPts val="0"/>
              </a:spcBef>
              <a:spcAft>
                <a:spcPts val="0"/>
              </a:spcAft>
              <a:buSzPts val="1100"/>
              <a:buChar char="●"/>
            </a:pPr>
            <a:r>
              <a:rPr lang="en"/>
              <a:t>One way we can strive for academic development is to establish goal setting </a:t>
            </a:r>
            <a:r>
              <a:rPr lang="en"/>
              <a:t>workshops</a:t>
            </a:r>
            <a:r>
              <a:rPr lang="en"/>
              <a:t>. </a:t>
            </a:r>
            <a:endParaRPr/>
          </a:p>
          <a:p>
            <a:pPr indent="-298450" lvl="0" marL="457200" rtl="0" algn="l">
              <a:spcBef>
                <a:spcPts val="0"/>
              </a:spcBef>
              <a:spcAft>
                <a:spcPts val="0"/>
              </a:spcAft>
              <a:buSzPts val="1100"/>
              <a:buChar char="●"/>
            </a:pPr>
            <a:r>
              <a:rPr lang="en"/>
              <a:t>In these </a:t>
            </a:r>
            <a:r>
              <a:rPr lang="en"/>
              <a:t>workshops</a:t>
            </a:r>
            <a:r>
              <a:rPr lang="en"/>
              <a:t>, we will guide students in setting academic goals that are both realistic and meaningful. </a:t>
            </a:r>
            <a:endParaRPr/>
          </a:p>
          <a:p>
            <a:pPr indent="-298450" lvl="0" marL="457200" rtl="0" algn="l">
              <a:spcBef>
                <a:spcPts val="0"/>
              </a:spcBef>
              <a:spcAft>
                <a:spcPts val="0"/>
              </a:spcAft>
              <a:buSzPts val="1100"/>
              <a:buChar char="●"/>
            </a:pPr>
            <a:r>
              <a:rPr lang="en"/>
              <a:t>We will also provide them with the resources necessary to achieve those goals. </a:t>
            </a:r>
            <a:endParaRPr/>
          </a:p>
          <a:p>
            <a:pPr indent="-298450" lvl="0" marL="457200" rtl="0" algn="l">
              <a:spcBef>
                <a:spcPts val="0"/>
              </a:spcBef>
              <a:spcAft>
                <a:spcPts val="0"/>
              </a:spcAft>
              <a:buSzPts val="1100"/>
              <a:buChar char="●"/>
            </a:pPr>
            <a:r>
              <a:rPr lang="en"/>
              <a:t>The goal is to empower students to strive for success in their academic journey.</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Study Skills:</a:t>
            </a:r>
            <a:endParaRPr b="1"/>
          </a:p>
          <a:p>
            <a:pPr indent="-298450" lvl="0" marL="457200" rtl="0" algn="l">
              <a:spcBef>
                <a:spcPts val="0"/>
              </a:spcBef>
              <a:spcAft>
                <a:spcPts val="0"/>
              </a:spcAft>
              <a:buSzPts val="1100"/>
              <a:buChar char="●"/>
            </a:pPr>
            <a:r>
              <a:rPr lang="en"/>
              <a:t>A second initiative is to teach effective study skills. </a:t>
            </a:r>
            <a:endParaRPr/>
          </a:p>
          <a:p>
            <a:pPr indent="-298450" lvl="0" marL="457200" rtl="0" algn="l">
              <a:spcBef>
                <a:spcPts val="0"/>
              </a:spcBef>
              <a:spcAft>
                <a:spcPts val="0"/>
              </a:spcAft>
              <a:buSzPts val="1100"/>
              <a:buChar char="●"/>
            </a:pPr>
            <a:r>
              <a:rPr lang="en"/>
              <a:t>We will conduct seminars meant to employ students with these skills. </a:t>
            </a:r>
            <a:endParaRPr/>
          </a:p>
          <a:p>
            <a:pPr indent="-298450" lvl="0" marL="457200" rtl="0" algn="l">
              <a:spcBef>
                <a:spcPts val="0"/>
              </a:spcBef>
              <a:spcAft>
                <a:spcPts val="0"/>
              </a:spcAft>
              <a:buSzPts val="1100"/>
              <a:buChar char="●"/>
            </a:pPr>
            <a:r>
              <a:rPr lang="en"/>
              <a:t>It is important to recognize that each student has a unique learning style, so we will use personalized strategies as best as we can to cater to different needs.</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Individualized Academic Coaching:</a:t>
            </a:r>
            <a:endParaRPr b="1"/>
          </a:p>
          <a:p>
            <a:pPr indent="-298450" lvl="0" marL="457200" rtl="0" algn="l">
              <a:spcBef>
                <a:spcPts val="0"/>
              </a:spcBef>
              <a:spcAft>
                <a:spcPts val="0"/>
              </a:spcAft>
              <a:buSzPts val="1100"/>
              <a:buChar char="●"/>
            </a:pPr>
            <a:r>
              <a:rPr lang="en"/>
              <a:t>A third way we can foster academic development is to use individualized academic coaching. </a:t>
            </a:r>
            <a:endParaRPr/>
          </a:p>
          <a:p>
            <a:pPr indent="-298450" lvl="0" marL="457200" rtl="0" algn="l">
              <a:spcBef>
                <a:spcPts val="0"/>
              </a:spcBef>
              <a:spcAft>
                <a:spcPts val="0"/>
              </a:spcAft>
              <a:buSzPts val="1100"/>
              <a:buChar char="●"/>
            </a:pPr>
            <a:r>
              <a:rPr lang="en"/>
              <a:t>We will work with students one-on-one to identify their talents, needs, and any </a:t>
            </a:r>
            <a:r>
              <a:rPr lang="en"/>
              <a:t>potential challenges. </a:t>
            </a:r>
            <a:endParaRPr/>
          </a:p>
          <a:p>
            <a:pPr indent="-298450" lvl="0" marL="457200" rtl="0" algn="l">
              <a:spcBef>
                <a:spcPts val="0"/>
              </a:spcBef>
              <a:spcAft>
                <a:spcPts val="0"/>
              </a:spcAft>
              <a:buSzPts val="1100"/>
              <a:buChar char="●"/>
            </a:pPr>
            <a:r>
              <a:rPr lang="en"/>
              <a:t>During the process of these sessions, we can collaborate with teachers and parents to gather insight and provide updates. </a:t>
            </a:r>
            <a:endParaRPr/>
          </a:p>
          <a:p>
            <a:pPr indent="-298450" lvl="0" marL="457200" rtl="0" algn="l">
              <a:spcBef>
                <a:spcPts val="0"/>
              </a:spcBef>
              <a:spcAft>
                <a:spcPts val="0"/>
              </a:spcAft>
              <a:buSzPts val="1100"/>
              <a:buChar char="●"/>
            </a:pPr>
            <a:r>
              <a:rPr lang="en"/>
              <a:t>The personalized approach will ensure that every student receives proper guidance.</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2a328621ab5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2a328621ab5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u="sng">
                <a:solidFill>
                  <a:schemeClr val="dk1"/>
                </a:solidFill>
              </a:rPr>
              <a:t>Personal and Social Development:</a:t>
            </a:r>
            <a:endParaRPr b="1" u="sng">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third domain is Personal and Social Development, which focuses on the well-being and holistic growth of each student. This may be the most important domain above academic and career, because we need to make sure a student is happy above all. It is a school counselor’s job to make sure students are safe, emotionally stable, and able to navigate socially.</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Social Skills Workshops:</a:t>
            </a:r>
            <a:endParaRPr b="1">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One way we can aim for personal and social development is to host a social skills and emotional intelligence workshop.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This would consist of ways that students can effectively communicate, develop a deeper understanding of each other, and resolve conflicts.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The goal of these workshops is to foster emotional intelligence and help students form positive, healthy relationships.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Peer Mentoring:</a:t>
            </a:r>
            <a:endParaRPr b="1">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A second initiative is to to employ a peer mentoring program.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For this, we can establish a system where older students mentor younger students in the classroom, and collaborate on special projects.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This would create a level of support and bond between different age groups, while promoting positive social interactions.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Support Groups/Group Counseling:</a:t>
            </a:r>
            <a:endParaRPr b="1">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A third way we can foster personal and social development is to create support groups.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With this initiative, students can have a safe place to discuss potentially sensitive topics or personal challenges and receive guidance from peers and the counseling team.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This would contribute to a healthier and openly communicative student group.</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2a328621ab5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2a328621ab5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School counselors have a </a:t>
            </a:r>
            <a:r>
              <a:rPr lang="en"/>
              <a:t>responsibility</a:t>
            </a:r>
            <a:r>
              <a:rPr lang="en"/>
              <a:t> to </a:t>
            </a:r>
            <a:r>
              <a:rPr lang="en"/>
              <a:t>serve as a</a:t>
            </a:r>
            <a:r>
              <a:rPr lang="en"/>
              <a:t>dvocates for students to ensure their well-being and success. Advocacy means actively campaigning for students’ rights, needs, and access to resources. We must do our best to recognize, support, and celebrate each student’s potential and success.</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Student Rights and Equity:</a:t>
            </a:r>
            <a:endParaRPr b="1"/>
          </a:p>
          <a:p>
            <a:pPr indent="-298450" lvl="0" marL="457200" rtl="0" algn="l">
              <a:spcBef>
                <a:spcPts val="0"/>
              </a:spcBef>
              <a:spcAft>
                <a:spcPts val="0"/>
              </a:spcAft>
              <a:buSzPts val="1100"/>
              <a:buChar char="●"/>
            </a:pPr>
            <a:r>
              <a:rPr lang="en"/>
              <a:t>One example of a</a:t>
            </a:r>
            <a:r>
              <a:rPr lang="en"/>
              <a:t>dvocacy is ensuring the rights and equal treatment of all students. </a:t>
            </a:r>
            <a:endParaRPr/>
          </a:p>
          <a:p>
            <a:pPr indent="-298450" lvl="0" marL="457200" rtl="0" algn="l">
              <a:spcBef>
                <a:spcPts val="0"/>
              </a:spcBef>
              <a:spcAft>
                <a:spcPts val="0"/>
              </a:spcAft>
              <a:buSzPts val="1100"/>
              <a:buChar char="●"/>
            </a:pPr>
            <a:r>
              <a:rPr lang="en"/>
              <a:t>School counselors, parents, and teachers must </a:t>
            </a:r>
            <a:r>
              <a:rPr lang="en"/>
              <a:t>actively work to create an inclusive environment free from discrimination. </a:t>
            </a:r>
            <a:endParaRPr/>
          </a:p>
          <a:p>
            <a:pPr indent="-298450" lvl="0" marL="457200" rtl="0" algn="l">
              <a:spcBef>
                <a:spcPts val="0"/>
              </a:spcBef>
              <a:spcAft>
                <a:spcPts val="0"/>
              </a:spcAft>
              <a:buSzPts val="1100"/>
              <a:buChar char="●"/>
            </a:pPr>
            <a:r>
              <a:rPr lang="en"/>
              <a:t>We should put in the effort to make sure each student feels valued and has equal access to opportunities.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Access to Educational Opportunities:</a:t>
            </a:r>
            <a:endParaRPr b="1"/>
          </a:p>
          <a:p>
            <a:pPr indent="-298450" lvl="0" marL="457200" rtl="0" algn="l">
              <a:spcBef>
                <a:spcPts val="0"/>
              </a:spcBef>
              <a:spcAft>
                <a:spcPts val="0"/>
              </a:spcAft>
              <a:buSzPts val="1100"/>
              <a:buChar char="●"/>
            </a:pPr>
            <a:r>
              <a:rPr lang="en"/>
              <a:t>A second example of advocacy is to identify and eliminate any barriers that may prevent students from </a:t>
            </a:r>
            <a:r>
              <a:rPr lang="en"/>
              <a:t>receiving</a:t>
            </a:r>
            <a:r>
              <a:rPr lang="en"/>
              <a:t> educational opportunities. </a:t>
            </a:r>
            <a:endParaRPr/>
          </a:p>
          <a:p>
            <a:pPr indent="-298450" lvl="0" marL="457200" rtl="0" algn="l">
              <a:spcBef>
                <a:spcPts val="0"/>
              </a:spcBef>
              <a:spcAft>
                <a:spcPts val="0"/>
              </a:spcAft>
              <a:buSzPts val="1100"/>
              <a:buChar char="●"/>
            </a:pPr>
            <a:r>
              <a:rPr lang="en"/>
              <a:t>Our goal is to create an environment where students can thrive.</a:t>
            </a:r>
            <a:endParaRPr/>
          </a:p>
          <a:p>
            <a:pPr indent="-298450" lvl="0" marL="457200" rtl="0" algn="l">
              <a:spcBef>
                <a:spcPts val="0"/>
              </a:spcBef>
              <a:spcAft>
                <a:spcPts val="0"/>
              </a:spcAft>
              <a:buSzPts val="1100"/>
              <a:buChar char="●"/>
            </a:pPr>
            <a:r>
              <a:rPr lang="en">
                <a:solidFill>
                  <a:schemeClr val="dk1"/>
                </a:solidFill>
              </a:rPr>
              <a:t>We will describe more of these barriers and how to eliminate them later in the presentation.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Collaboration with Stakeholders:</a:t>
            </a:r>
            <a:endParaRPr b="1"/>
          </a:p>
          <a:p>
            <a:pPr indent="-298450" lvl="0" marL="457200" rtl="0" algn="l">
              <a:spcBef>
                <a:spcPts val="0"/>
              </a:spcBef>
              <a:spcAft>
                <a:spcPts val="0"/>
              </a:spcAft>
              <a:buSzPts val="1100"/>
              <a:buChar char="●"/>
            </a:pPr>
            <a:r>
              <a:rPr lang="en"/>
              <a:t>Another </a:t>
            </a:r>
            <a:r>
              <a:rPr lang="en"/>
              <a:t>example of advocacy is collaboration with stakeholders. </a:t>
            </a:r>
            <a:endParaRPr/>
          </a:p>
          <a:p>
            <a:pPr indent="-298450" lvl="0" marL="457200" rtl="0" algn="l">
              <a:spcBef>
                <a:spcPts val="0"/>
              </a:spcBef>
              <a:spcAft>
                <a:spcPts val="0"/>
              </a:spcAft>
              <a:buSzPts val="1100"/>
              <a:buChar char="●"/>
            </a:pPr>
            <a:r>
              <a:rPr lang="en"/>
              <a:t>This means that school counselors, teachers, administrator, parents, and community members will work together to ensure there is a supportive network for students.</a:t>
            </a:r>
            <a:endParaRPr/>
          </a:p>
          <a:p>
            <a:pPr indent="-298450" lvl="0" marL="457200" rtl="0" algn="l">
              <a:spcBef>
                <a:spcPts val="0"/>
              </a:spcBef>
              <a:spcAft>
                <a:spcPts val="0"/>
              </a:spcAft>
              <a:buSzPts val="1100"/>
              <a:buChar char="●"/>
            </a:pPr>
            <a:r>
              <a:rPr lang="en"/>
              <a:t>By building strong partnerships, we can strengthen our advocacy initiatives and create more opportunities for students.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2a328621ab5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2a328621ab5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Individual Student Advocacy:</a:t>
            </a:r>
            <a:endParaRPr b="1"/>
          </a:p>
          <a:p>
            <a:pPr indent="-298450" lvl="0" marL="457200" rtl="0" algn="l">
              <a:spcBef>
                <a:spcPts val="0"/>
              </a:spcBef>
              <a:spcAft>
                <a:spcPts val="0"/>
              </a:spcAft>
              <a:buSzPts val="1100"/>
              <a:buChar char="●"/>
            </a:pPr>
            <a:r>
              <a:rPr lang="en"/>
              <a:t>It is important that advocacy extends to the individual student level. </a:t>
            </a:r>
            <a:endParaRPr/>
          </a:p>
          <a:p>
            <a:pPr indent="-298450" lvl="0" marL="457200" rtl="0" algn="l">
              <a:spcBef>
                <a:spcPts val="0"/>
              </a:spcBef>
              <a:spcAft>
                <a:spcPts val="0"/>
              </a:spcAft>
              <a:buSzPts val="1100"/>
              <a:buChar char="●"/>
            </a:pPr>
            <a:r>
              <a:rPr lang="en"/>
              <a:t>School counselors should meet one-on-one with students to discuss their specific needs, </a:t>
            </a:r>
            <a:r>
              <a:rPr lang="en"/>
              <a:t>potential challenges, and/or mental health accommodations. </a:t>
            </a:r>
            <a:endParaRPr/>
          </a:p>
          <a:p>
            <a:pPr indent="-298450" lvl="0" marL="457200" rtl="0" algn="l">
              <a:spcBef>
                <a:spcPts val="0"/>
              </a:spcBef>
              <a:spcAft>
                <a:spcPts val="0"/>
              </a:spcAft>
              <a:buSzPts val="1100"/>
              <a:buChar char="●"/>
            </a:pPr>
            <a:r>
              <a:rPr lang="en"/>
              <a:t>Individual student advocacy involves personalized support and figuratively holding students hands through academic, behavioural, or emotional challenges.</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Promoting a Positive School Climate:</a:t>
            </a:r>
            <a:endParaRPr b="1"/>
          </a:p>
          <a:p>
            <a:pPr indent="-298450" lvl="0" marL="457200" rtl="0" algn="l">
              <a:spcBef>
                <a:spcPts val="0"/>
              </a:spcBef>
              <a:spcAft>
                <a:spcPts val="0"/>
              </a:spcAft>
              <a:buSzPts val="1100"/>
              <a:buChar char="●"/>
            </a:pPr>
            <a:r>
              <a:rPr lang="en"/>
              <a:t>Advocacy involves actively promoting a safe and positive school </a:t>
            </a:r>
            <a:r>
              <a:rPr lang="en"/>
              <a:t>environment</a:t>
            </a:r>
            <a:r>
              <a:rPr lang="en"/>
              <a:t> for all students.</a:t>
            </a:r>
            <a:endParaRPr/>
          </a:p>
          <a:p>
            <a:pPr indent="-298450" lvl="0" marL="457200" rtl="0" algn="l">
              <a:spcBef>
                <a:spcPts val="0"/>
              </a:spcBef>
              <a:spcAft>
                <a:spcPts val="0"/>
              </a:spcAft>
              <a:buSzPts val="1100"/>
              <a:buChar char="●"/>
            </a:pPr>
            <a:r>
              <a:rPr lang="en"/>
              <a:t>School counselors work to prevent bullying, promote respect and understanding, and ensure that each student feels valued.</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solidFill>
                  <a:schemeClr val="dk1"/>
                </a:solidFill>
              </a:rPr>
              <a:t>Crisis Response and Support:</a:t>
            </a:r>
            <a:endParaRPr b="1">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Advocacy is especially important In times of crisis or emergency.</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School counselors advocate for support services and programs that promote the emotional well-being of the school community.</a:t>
            </a:r>
            <a:endParaRPr b="1">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2a328621ab5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2a328621ab5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Promoting College and Career Readiness:</a:t>
            </a:r>
            <a:endParaRPr b="1">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School counselors advocate for specific resources geared towards career exploration for each student.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Students need unique support to plan and weigh different options for post-secondary education.</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School counselors advocate for equal access to these resources and ensure that each student is well equipped to make decisions.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Policy and Program Development:</a:t>
            </a:r>
            <a:endParaRPr b="1">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As school counselors and advocates, we actively participate in committees for policy and program development.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By provide our feedback and insights, we can influence school policies and programs that align with the best interests of our students.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Advocating for policies and programs is an ongoing and ever-changing responsibility as we learn more about students and adapt to their needs.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Social Justice and Cultural Competency:</a:t>
            </a:r>
            <a:endParaRPr b="1">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School counselors must actively address any systemic inequalities and promote culturally responsive practices.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We must work to promote cultural competency and social justice initiatives within our school community</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Advocacy in the social justice and cultural competency realm contributes to a more inclusive learning environment.</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2a328621ab5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2a328621ab5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Access focuses on providing equal opportunities for students regardless of their background, abilities, or circumstances.</a:t>
            </a:r>
            <a:endParaRPr/>
          </a:p>
          <a:p>
            <a:pPr indent="0" lvl="0" marL="457200" rtl="0" algn="l">
              <a:spcBef>
                <a:spcPts val="0"/>
              </a:spcBef>
              <a:spcAft>
                <a:spcPts val="0"/>
              </a:spcAft>
              <a:buNone/>
            </a:pPr>
            <a:r>
              <a:t/>
            </a:r>
            <a:endParaRPr/>
          </a:p>
          <a:p>
            <a:pPr indent="-298450" lvl="0" marL="457200" rtl="0" algn="l">
              <a:spcBef>
                <a:spcPts val="0"/>
              </a:spcBef>
              <a:spcAft>
                <a:spcPts val="0"/>
              </a:spcAft>
              <a:buSzPts val="1100"/>
              <a:buChar char="●"/>
            </a:pPr>
            <a:r>
              <a:rPr lang="en"/>
              <a:t>Access is about breaking down barriers and ensuring that every student has equal opportunities to thrive.</a:t>
            </a:r>
            <a:endParaRPr/>
          </a:p>
          <a:p>
            <a:pPr indent="0" lvl="0" marL="457200" rtl="0" algn="l">
              <a:spcBef>
                <a:spcPts val="0"/>
              </a:spcBef>
              <a:spcAft>
                <a:spcPts val="0"/>
              </a:spcAft>
              <a:buNone/>
            </a:pPr>
            <a:r>
              <a:t/>
            </a:r>
            <a:endParaRPr/>
          </a:p>
          <a:p>
            <a:pPr indent="-298450" lvl="0" marL="457200" rtl="0" algn="l">
              <a:spcBef>
                <a:spcPts val="0"/>
              </a:spcBef>
              <a:spcAft>
                <a:spcPts val="0"/>
              </a:spcAft>
              <a:buSzPts val="1100"/>
              <a:buChar char="●"/>
            </a:pPr>
            <a:r>
              <a:rPr lang="en"/>
              <a:t>School counselors actively work to address challenges that may hinder students’ access to certain resources or educational opportunities.</a:t>
            </a:r>
            <a:endParaRPr/>
          </a:p>
          <a:p>
            <a:pPr indent="0" lvl="0" marL="457200" rtl="0" algn="l">
              <a:spcBef>
                <a:spcPts val="0"/>
              </a:spcBef>
              <a:spcAft>
                <a:spcPts val="0"/>
              </a:spcAft>
              <a:buNone/>
            </a:pPr>
            <a:r>
              <a:t/>
            </a:r>
            <a:endParaRPr/>
          </a:p>
          <a:p>
            <a:pPr indent="-298450" lvl="0" marL="457200" rtl="0" algn="l">
              <a:spcBef>
                <a:spcPts val="0"/>
              </a:spcBef>
              <a:spcAft>
                <a:spcPts val="0"/>
              </a:spcAft>
              <a:buSzPts val="1100"/>
              <a:buChar char="●"/>
            </a:pPr>
            <a:r>
              <a:rPr lang="en"/>
              <a:t>The goal is to create an inclusive </a:t>
            </a:r>
            <a:r>
              <a:rPr lang="en"/>
              <a:t>environment</a:t>
            </a:r>
            <a:r>
              <a:rPr lang="en"/>
              <a:t> where students can access the information and guidance they need to succeed.</a:t>
            </a:r>
            <a:endParaRPr/>
          </a:p>
          <a:p>
            <a:pPr indent="0" lvl="0" marL="457200" rtl="0" algn="l">
              <a:spcBef>
                <a:spcPts val="0"/>
              </a:spcBef>
              <a:spcAft>
                <a:spcPts val="0"/>
              </a:spcAft>
              <a:buNone/>
            </a:pPr>
            <a:r>
              <a:t/>
            </a:r>
            <a:endParaRPr/>
          </a:p>
          <a:p>
            <a:pPr indent="-298450" lvl="0" marL="457200" rtl="0" algn="l">
              <a:spcBef>
                <a:spcPts val="0"/>
              </a:spcBef>
              <a:spcAft>
                <a:spcPts val="0"/>
              </a:spcAft>
              <a:buSzPts val="1100"/>
              <a:buChar char="●"/>
            </a:pPr>
            <a:r>
              <a:rPr lang="en"/>
              <a:t>We can enhance access by offering support for diverse needs and actively engaging with students and their support systems to get them the resources they need.</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2a328621ab5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2a328621ab5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Attainment focuses on setting academic and personal goals, then guiding students as they progress and eventually achieve those goals.</a:t>
            </a:r>
            <a:endParaRPr/>
          </a:p>
          <a:p>
            <a:pPr indent="0" lvl="0" marL="457200" rtl="0" algn="l">
              <a:spcBef>
                <a:spcPts val="0"/>
              </a:spcBef>
              <a:spcAft>
                <a:spcPts val="0"/>
              </a:spcAft>
              <a:buNone/>
            </a:pPr>
            <a:r>
              <a:t/>
            </a:r>
            <a:endParaRPr/>
          </a:p>
          <a:p>
            <a:pPr indent="-298450" lvl="0" marL="457200" rtl="0" algn="l">
              <a:spcBef>
                <a:spcPts val="0"/>
              </a:spcBef>
              <a:spcAft>
                <a:spcPts val="0"/>
              </a:spcAft>
              <a:buSzPts val="1100"/>
              <a:buChar char="●"/>
            </a:pPr>
            <a:r>
              <a:rPr lang="en"/>
              <a:t>School counselors </a:t>
            </a:r>
            <a:r>
              <a:rPr lang="en"/>
              <a:t>assist students by understanding their unique goals, and planning for their educational and personal milestones.</a:t>
            </a:r>
            <a:endParaRPr/>
          </a:p>
          <a:p>
            <a:pPr indent="0" lvl="0" marL="457200" rtl="0" algn="l">
              <a:spcBef>
                <a:spcPts val="0"/>
              </a:spcBef>
              <a:spcAft>
                <a:spcPts val="0"/>
              </a:spcAft>
              <a:buNone/>
            </a:pPr>
            <a:r>
              <a:t/>
            </a:r>
            <a:endParaRPr/>
          </a:p>
          <a:p>
            <a:pPr indent="-298450" lvl="0" marL="457200" rtl="0" algn="l">
              <a:spcBef>
                <a:spcPts val="0"/>
              </a:spcBef>
              <a:spcAft>
                <a:spcPts val="0"/>
              </a:spcAft>
              <a:buSzPts val="1100"/>
              <a:buChar char="●"/>
            </a:pPr>
            <a:r>
              <a:rPr lang="en"/>
              <a:t>Part of the attainment process involves monitoring of student progress to be sure they are on track.</a:t>
            </a:r>
            <a:endParaRPr/>
          </a:p>
          <a:p>
            <a:pPr indent="0" lvl="0" marL="457200" rtl="0" algn="l">
              <a:spcBef>
                <a:spcPts val="0"/>
              </a:spcBef>
              <a:spcAft>
                <a:spcPts val="0"/>
              </a:spcAft>
              <a:buNone/>
            </a:pPr>
            <a:r>
              <a:t/>
            </a:r>
            <a:endParaRPr/>
          </a:p>
          <a:p>
            <a:pPr indent="-298450" lvl="0" marL="457200" rtl="0" algn="l">
              <a:spcBef>
                <a:spcPts val="0"/>
              </a:spcBef>
              <a:spcAft>
                <a:spcPts val="0"/>
              </a:spcAft>
              <a:buSzPts val="1100"/>
              <a:buChar char="●"/>
            </a:pPr>
            <a:r>
              <a:rPr lang="en"/>
              <a:t>School counselors can help to identify areas of improvement and implement targeted strategies to assist students in reaching their goals.</a:t>
            </a:r>
            <a:endParaRPr/>
          </a:p>
          <a:p>
            <a:pPr indent="0" lvl="0" marL="457200" rtl="0" algn="l">
              <a:spcBef>
                <a:spcPts val="0"/>
              </a:spcBef>
              <a:spcAft>
                <a:spcPts val="0"/>
              </a:spcAft>
              <a:buNone/>
            </a:pPr>
            <a:r>
              <a:t/>
            </a:r>
            <a:endParaRPr/>
          </a:p>
          <a:p>
            <a:pPr indent="-298450" lvl="0" marL="457200" rtl="0" algn="l">
              <a:spcBef>
                <a:spcPts val="0"/>
              </a:spcBef>
              <a:spcAft>
                <a:spcPts val="0"/>
              </a:spcAft>
              <a:buSzPts val="1100"/>
              <a:buChar char="●"/>
            </a:pPr>
            <a:r>
              <a:rPr lang="en"/>
              <a:t>The journey toward attainment is a collaborative effort between students, parents, and educators.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2a328621ab5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2a328621ab5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Achievement represents personal, career, and academic success for students in this case.</a:t>
            </a:r>
            <a:endParaRPr/>
          </a:p>
          <a:p>
            <a:pPr indent="0" lvl="0" marL="457200" rtl="0" algn="l">
              <a:spcBef>
                <a:spcPts val="0"/>
              </a:spcBef>
              <a:spcAft>
                <a:spcPts val="0"/>
              </a:spcAft>
              <a:buNone/>
            </a:pPr>
            <a:r>
              <a:t/>
            </a:r>
            <a:endParaRPr/>
          </a:p>
          <a:p>
            <a:pPr indent="-298450" lvl="0" marL="457200" rtl="0" algn="l">
              <a:spcBef>
                <a:spcPts val="0"/>
              </a:spcBef>
              <a:spcAft>
                <a:spcPts val="0"/>
              </a:spcAft>
              <a:buSzPts val="1100"/>
              <a:buChar char="●"/>
            </a:pPr>
            <a:r>
              <a:rPr lang="en"/>
              <a:t>Achievement should be holistic, meaning that it includes a blend of academic performance, development of </a:t>
            </a:r>
            <a:r>
              <a:rPr lang="en"/>
              <a:t>social-emotional skills, career aspirations, and a positive self-concept.</a:t>
            </a:r>
            <a:endParaRPr/>
          </a:p>
          <a:p>
            <a:pPr indent="0" lvl="0" marL="457200" rtl="0" algn="l">
              <a:spcBef>
                <a:spcPts val="0"/>
              </a:spcBef>
              <a:spcAft>
                <a:spcPts val="0"/>
              </a:spcAft>
              <a:buNone/>
            </a:pPr>
            <a:r>
              <a:t/>
            </a:r>
            <a:endParaRPr/>
          </a:p>
          <a:p>
            <a:pPr indent="-298450" lvl="0" marL="457200" rtl="0" algn="l">
              <a:spcBef>
                <a:spcPts val="0"/>
              </a:spcBef>
              <a:spcAft>
                <a:spcPts val="0"/>
              </a:spcAft>
              <a:buSzPts val="1100"/>
              <a:buChar char="●"/>
            </a:pPr>
            <a:r>
              <a:rPr lang="en"/>
              <a:t>The goal of school counselors is to</a:t>
            </a:r>
            <a:r>
              <a:rPr lang="en"/>
              <a:t> nurture students as they become well-rounded individuals prepared for their futures.</a:t>
            </a:r>
            <a:endParaRPr/>
          </a:p>
          <a:p>
            <a:pPr indent="0" lvl="0" marL="457200" rtl="0" algn="l">
              <a:spcBef>
                <a:spcPts val="0"/>
              </a:spcBef>
              <a:spcAft>
                <a:spcPts val="0"/>
              </a:spcAft>
              <a:buNone/>
            </a:pPr>
            <a:r>
              <a:t/>
            </a:r>
            <a:endParaRPr/>
          </a:p>
          <a:p>
            <a:pPr indent="-298450" lvl="0" marL="457200" rtl="0" algn="l">
              <a:spcBef>
                <a:spcPts val="0"/>
              </a:spcBef>
              <a:spcAft>
                <a:spcPts val="0"/>
              </a:spcAft>
              <a:buSzPts val="1100"/>
              <a:buChar char="●"/>
            </a:pPr>
            <a:r>
              <a:rPr lang="en"/>
              <a:t>It is important to celebrate students’ achievements, both big and small.</a:t>
            </a:r>
            <a:endParaRPr/>
          </a:p>
          <a:p>
            <a:pPr indent="0" lvl="0" marL="457200" rtl="0" algn="l">
              <a:spcBef>
                <a:spcPts val="0"/>
              </a:spcBef>
              <a:spcAft>
                <a:spcPts val="0"/>
              </a:spcAft>
              <a:buNone/>
            </a:pPr>
            <a:r>
              <a:t/>
            </a:r>
            <a:endParaRPr/>
          </a:p>
          <a:p>
            <a:pPr indent="-298450" lvl="0" marL="457200" rtl="0" algn="l">
              <a:spcBef>
                <a:spcPts val="0"/>
              </a:spcBef>
              <a:spcAft>
                <a:spcPts val="0"/>
              </a:spcAft>
              <a:buSzPts val="1100"/>
              <a:buChar char="●"/>
            </a:pPr>
            <a:r>
              <a:rPr lang="en"/>
              <a:t>When teachers, parents, and school counselors recognize and celebrate students’ achievements, it builds their self-confidence and helps motivate them to achieve more.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2a328621ab5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2a328621ab5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Identifying and eliminating barriers is </a:t>
            </a:r>
            <a:r>
              <a:rPr lang="en"/>
              <a:t>crucial</a:t>
            </a:r>
            <a:r>
              <a:rPr lang="en"/>
              <a:t> to ensure that a counseling program can effectively support the diverse needs of students.</a:t>
            </a:r>
            <a:endParaRPr/>
          </a:p>
          <a:p>
            <a:pPr indent="0" lvl="0" marL="457200" rtl="0" algn="l">
              <a:spcBef>
                <a:spcPts val="0"/>
              </a:spcBef>
              <a:spcAft>
                <a:spcPts val="0"/>
              </a:spcAft>
              <a:buNone/>
            </a:pPr>
            <a:r>
              <a:t/>
            </a:r>
            <a:endParaRPr/>
          </a:p>
          <a:p>
            <a:pPr indent="0" lvl="0" marL="0" rtl="0" algn="l">
              <a:spcBef>
                <a:spcPts val="0"/>
              </a:spcBef>
              <a:spcAft>
                <a:spcPts val="0"/>
              </a:spcAft>
              <a:buNone/>
            </a:pPr>
            <a:r>
              <a:rPr b="1" lang="en"/>
              <a:t>Limited Resources:</a:t>
            </a:r>
            <a:endParaRPr b="1"/>
          </a:p>
          <a:p>
            <a:pPr indent="-298450" lvl="0" marL="457200" rtl="0" algn="l">
              <a:spcBef>
                <a:spcPts val="0"/>
              </a:spcBef>
              <a:spcAft>
                <a:spcPts val="0"/>
              </a:spcAft>
              <a:buSzPts val="1100"/>
              <a:buChar char="●"/>
            </a:pPr>
            <a:r>
              <a:rPr lang="en"/>
              <a:t>Limited resources involves certain constraints in funding, staffing, or time.</a:t>
            </a:r>
            <a:endParaRPr/>
          </a:p>
          <a:p>
            <a:pPr indent="-298450" lvl="0" marL="457200" rtl="0" algn="l">
              <a:spcBef>
                <a:spcPts val="0"/>
              </a:spcBef>
              <a:spcAft>
                <a:spcPts val="0"/>
              </a:spcAft>
              <a:buSzPts val="1100"/>
              <a:buChar char="●"/>
            </a:pPr>
            <a:r>
              <a:rPr lang="en"/>
              <a:t>Insufficient</a:t>
            </a:r>
            <a:r>
              <a:rPr lang="en"/>
              <a:t> or </a:t>
            </a:r>
            <a:r>
              <a:rPr lang="en"/>
              <a:t>constrained</a:t>
            </a:r>
            <a:r>
              <a:rPr lang="en"/>
              <a:t> resources may limit our capacity to provide adequate support to all students.</a:t>
            </a:r>
            <a:endParaRPr/>
          </a:p>
          <a:p>
            <a:pPr indent="-298450" lvl="0" marL="457200" rtl="0" algn="l">
              <a:spcBef>
                <a:spcPts val="0"/>
              </a:spcBef>
              <a:spcAft>
                <a:spcPts val="0"/>
              </a:spcAft>
              <a:buSzPts val="1100"/>
              <a:buChar char="●"/>
            </a:pPr>
            <a:r>
              <a:rPr lang="en"/>
              <a:t>Without</a:t>
            </a:r>
            <a:r>
              <a:rPr lang="en"/>
              <a:t> the proper </a:t>
            </a:r>
            <a:r>
              <a:rPr lang="en"/>
              <a:t>resources</a:t>
            </a:r>
            <a:r>
              <a:rPr lang="en"/>
              <a:t>, the quality of counseling services may be </a:t>
            </a:r>
            <a:r>
              <a:rPr lang="en"/>
              <a:t>lacking</a:t>
            </a:r>
            <a:r>
              <a:rPr lang="en"/>
              <a:t>.</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
              <a:t>Stigma/Misconceptions:</a:t>
            </a:r>
            <a:r>
              <a:rPr lang="en"/>
              <a:t> </a:t>
            </a:r>
            <a:endParaRPr/>
          </a:p>
          <a:p>
            <a:pPr indent="-298450" lvl="0" marL="457200" rtl="0" algn="l">
              <a:spcBef>
                <a:spcPts val="0"/>
              </a:spcBef>
              <a:spcAft>
                <a:spcPts val="0"/>
              </a:spcAft>
              <a:buSzPts val="1100"/>
              <a:buChar char="●"/>
            </a:pPr>
            <a:r>
              <a:rPr lang="en"/>
              <a:t>Another barrier is the stigma and misconception surrounding counseling services.</a:t>
            </a:r>
            <a:endParaRPr/>
          </a:p>
          <a:p>
            <a:pPr indent="-298450" lvl="0" marL="457200" rtl="0" algn="l">
              <a:spcBef>
                <a:spcPts val="0"/>
              </a:spcBef>
              <a:spcAft>
                <a:spcPts val="0"/>
              </a:spcAft>
              <a:buSzPts val="1100"/>
              <a:buChar char="●"/>
            </a:pPr>
            <a:r>
              <a:rPr lang="en"/>
              <a:t>There are sometimes negative attitudes or misunderstandings about the idea of seeking help from a school counselor.</a:t>
            </a:r>
            <a:endParaRPr/>
          </a:p>
          <a:p>
            <a:pPr indent="-298450" lvl="0" marL="457200" rtl="0" algn="l">
              <a:spcBef>
                <a:spcPts val="0"/>
              </a:spcBef>
              <a:spcAft>
                <a:spcPts val="0"/>
              </a:spcAft>
              <a:buSzPts val="1100"/>
              <a:buChar char="●"/>
            </a:pPr>
            <a:r>
              <a:rPr lang="en"/>
              <a:t>It is important to address these stigmas so each student feels comfortable seeking support.</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Lack of Awareness:</a:t>
            </a:r>
            <a:endParaRPr/>
          </a:p>
          <a:p>
            <a:pPr indent="-298450" lvl="0" marL="457200" rtl="0" algn="l">
              <a:spcBef>
                <a:spcPts val="0"/>
              </a:spcBef>
              <a:spcAft>
                <a:spcPts val="0"/>
              </a:spcAft>
              <a:buSzPts val="1100"/>
              <a:buChar char="●"/>
            </a:pPr>
            <a:r>
              <a:rPr lang="en"/>
              <a:t>Another barrier for school counseling is lack of awareness.</a:t>
            </a:r>
            <a:endParaRPr/>
          </a:p>
          <a:p>
            <a:pPr indent="-298450" lvl="0" marL="457200" rtl="0" algn="l">
              <a:spcBef>
                <a:spcPts val="0"/>
              </a:spcBef>
              <a:spcAft>
                <a:spcPts val="0"/>
              </a:spcAft>
              <a:buSzPts val="1100"/>
              <a:buChar char="●"/>
            </a:pPr>
            <a:r>
              <a:rPr lang="en"/>
              <a:t>Students and parents may not be fully aware of the counseling services that are provided.</a:t>
            </a:r>
            <a:endParaRPr/>
          </a:p>
          <a:p>
            <a:pPr indent="-298450" lvl="0" marL="457200" rtl="0" algn="l">
              <a:spcBef>
                <a:spcPts val="0"/>
              </a:spcBef>
              <a:spcAft>
                <a:spcPts val="0"/>
              </a:spcAft>
              <a:buSzPts val="1100"/>
              <a:buChar char="●"/>
            </a:pPr>
            <a:r>
              <a:rPr lang="en"/>
              <a:t>It is important for teachers and staff to increase awareness throughout the school community.</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Cultural/Linguistic:</a:t>
            </a:r>
            <a:r>
              <a:rPr lang="en"/>
              <a:t> </a:t>
            </a:r>
            <a:endParaRPr/>
          </a:p>
          <a:p>
            <a:pPr indent="-298450" lvl="0" marL="457200" rtl="0" algn="l">
              <a:spcBef>
                <a:spcPts val="0"/>
              </a:spcBef>
              <a:spcAft>
                <a:spcPts val="0"/>
              </a:spcAft>
              <a:buClr>
                <a:schemeClr val="dk1"/>
              </a:buClr>
              <a:buSzPts val="1100"/>
              <a:buChar char="●"/>
            </a:pPr>
            <a:r>
              <a:rPr lang="en">
                <a:solidFill>
                  <a:schemeClr val="dk1"/>
                </a:solidFill>
              </a:rPr>
              <a:t>Another barrier involves cultural and linguistic elements.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Sometimes there can be cultural misunderstandings between school counselors, staff, parents, and students.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It is essential for our system to be culturally and linguistically competent to ensure that students feel understood and supported.</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2a328621ab5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2a328621ab5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Student-to-Counselor Ratio: </a:t>
            </a:r>
            <a:endParaRPr b="1"/>
          </a:p>
          <a:p>
            <a:pPr indent="-298450" lvl="0" marL="457200" rtl="0" algn="l">
              <a:spcBef>
                <a:spcPts val="0"/>
              </a:spcBef>
              <a:spcAft>
                <a:spcPts val="0"/>
              </a:spcAft>
              <a:buSzPts val="1100"/>
              <a:buChar char="●"/>
            </a:pPr>
            <a:r>
              <a:rPr lang="en"/>
              <a:t>This is a common barrier that has to do with the structure of counseling.</a:t>
            </a:r>
            <a:endParaRPr/>
          </a:p>
          <a:p>
            <a:pPr indent="-298450" lvl="0" marL="457200" rtl="0" algn="l">
              <a:spcBef>
                <a:spcPts val="0"/>
              </a:spcBef>
              <a:spcAft>
                <a:spcPts val="0"/>
              </a:spcAft>
              <a:buSzPts val="1100"/>
              <a:buChar char="●"/>
            </a:pPr>
            <a:r>
              <a:rPr lang="en"/>
              <a:t>Large caseloads may affect the number of staff available to help students in counseling.</a:t>
            </a:r>
            <a:endParaRPr/>
          </a:p>
          <a:p>
            <a:pPr indent="-298450" lvl="0" marL="457200" rtl="0" algn="l">
              <a:spcBef>
                <a:spcPts val="0"/>
              </a:spcBef>
              <a:spcAft>
                <a:spcPts val="0"/>
              </a:spcAft>
              <a:buSzPts val="1100"/>
              <a:buChar char="●"/>
            </a:pPr>
            <a:r>
              <a:rPr lang="en"/>
              <a:t>To address this barrier, we need to advocate for reasonable caseloads and find ways to support a large number of students.</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
              <a:t>Limited Parental Involvement:</a:t>
            </a:r>
            <a:endParaRPr b="1"/>
          </a:p>
          <a:p>
            <a:pPr indent="-298450" lvl="0" marL="457200" rtl="0" algn="l">
              <a:spcBef>
                <a:spcPts val="0"/>
              </a:spcBef>
              <a:spcAft>
                <a:spcPts val="0"/>
              </a:spcAft>
              <a:buSzPts val="1100"/>
              <a:buChar char="●"/>
            </a:pPr>
            <a:r>
              <a:rPr lang="en"/>
              <a:t>Another barrier is the lack of parental involvement.</a:t>
            </a:r>
            <a:endParaRPr/>
          </a:p>
          <a:p>
            <a:pPr indent="-298450" lvl="0" marL="457200" rtl="0" algn="l">
              <a:spcBef>
                <a:spcPts val="0"/>
              </a:spcBef>
              <a:spcAft>
                <a:spcPts val="0"/>
              </a:spcAft>
              <a:buSzPts val="1100"/>
              <a:buChar char="●"/>
            </a:pPr>
            <a:r>
              <a:rPr lang="en"/>
              <a:t>Sometimes parents do not have the time or proper awareness of the school counseling program.</a:t>
            </a:r>
            <a:endParaRPr/>
          </a:p>
          <a:p>
            <a:pPr indent="-298450" lvl="0" marL="457200" rtl="0" algn="l">
              <a:spcBef>
                <a:spcPts val="0"/>
              </a:spcBef>
              <a:spcAft>
                <a:spcPts val="0"/>
              </a:spcAft>
              <a:buSzPts val="1100"/>
              <a:buChar char="●"/>
            </a:pPr>
            <a:r>
              <a:rPr lang="en"/>
              <a:t>We should consider strategies to make sure parents are involved in their child’s development.</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
              <a:t>Policy Barriers:</a:t>
            </a:r>
            <a:r>
              <a:rPr lang="en"/>
              <a:t> </a:t>
            </a:r>
            <a:endParaRPr/>
          </a:p>
          <a:p>
            <a:pPr indent="-298450" lvl="0" marL="457200" rtl="0" algn="l">
              <a:spcBef>
                <a:spcPts val="0"/>
              </a:spcBef>
              <a:spcAft>
                <a:spcPts val="0"/>
              </a:spcAft>
              <a:buSzPts val="1100"/>
              <a:buChar char="●"/>
            </a:pPr>
            <a:r>
              <a:rPr lang="en"/>
              <a:t>Another barrier has to do with policy and administrative practices.</a:t>
            </a:r>
            <a:endParaRPr/>
          </a:p>
          <a:p>
            <a:pPr indent="-298450" lvl="0" marL="457200" rtl="0" algn="l">
              <a:spcBef>
                <a:spcPts val="0"/>
              </a:spcBef>
              <a:spcAft>
                <a:spcPts val="0"/>
              </a:spcAft>
              <a:buSzPts val="1100"/>
              <a:buChar char="●"/>
            </a:pPr>
            <a:r>
              <a:rPr lang="en"/>
              <a:t>It is important to stay up to date on changes in policies that may hinder students’ success.</a:t>
            </a:r>
            <a:endParaRPr/>
          </a:p>
          <a:p>
            <a:pPr indent="-298450" lvl="0" marL="457200" rtl="0" algn="l">
              <a:spcBef>
                <a:spcPts val="0"/>
              </a:spcBef>
              <a:spcAft>
                <a:spcPts val="0"/>
              </a:spcAft>
              <a:buSzPts val="1100"/>
              <a:buChar char="●"/>
            </a:pPr>
            <a:r>
              <a:rPr lang="en"/>
              <a:t>Furthermore, it is </a:t>
            </a:r>
            <a:r>
              <a:rPr lang="en"/>
              <a:t>crucial</a:t>
            </a:r>
            <a:r>
              <a:rPr lang="en"/>
              <a:t> to be involved in the implementation of certain mandated services or programs.</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
              <a:t>Lack of Collaboration:</a:t>
            </a:r>
            <a:endParaRPr b="1"/>
          </a:p>
          <a:p>
            <a:pPr indent="-298450" lvl="0" marL="457200" rtl="0" algn="l">
              <a:spcBef>
                <a:spcPts val="0"/>
              </a:spcBef>
              <a:spcAft>
                <a:spcPts val="0"/>
              </a:spcAft>
              <a:buSzPts val="1100"/>
              <a:buChar char="●"/>
            </a:pPr>
            <a:r>
              <a:rPr lang="en"/>
              <a:t>Lack of collaboration or communication between school counselors and stakeholders is another barrier.</a:t>
            </a:r>
            <a:endParaRPr/>
          </a:p>
          <a:p>
            <a:pPr indent="-298450" lvl="0" marL="457200" rtl="0" algn="l">
              <a:spcBef>
                <a:spcPts val="0"/>
              </a:spcBef>
              <a:spcAft>
                <a:spcPts val="0"/>
              </a:spcAft>
              <a:buSzPts val="1100"/>
              <a:buChar char="●"/>
            </a:pPr>
            <a:r>
              <a:rPr lang="en"/>
              <a:t>It is essential to maintain good communication and ensure a </a:t>
            </a:r>
            <a:r>
              <a:rPr lang="en"/>
              <a:t>holistic</a:t>
            </a:r>
            <a:r>
              <a:rPr lang="en"/>
              <a:t> approach for student support.</a:t>
            </a:r>
            <a:endParaRPr/>
          </a:p>
          <a:p>
            <a:pPr indent="-298450" lvl="0" marL="457200" rtl="0" algn="l">
              <a:spcBef>
                <a:spcPts val="0"/>
              </a:spcBef>
              <a:spcAft>
                <a:spcPts val="0"/>
              </a:spcAft>
              <a:buSzPts val="1100"/>
              <a:buChar char="●"/>
            </a:pPr>
            <a:r>
              <a:rPr lang="en"/>
              <a:t>We need to break down barriers to make sure everyone is working towards the common goal of providing for students.</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a3eb232f6f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2a3eb232f6f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729450" y="1322450"/>
            <a:ext cx="7688100" cy="1664700"/>
          </a:xfrm>
          <a:prstGeom prst="rect">
            <a:avLst/>
          </a:prstGeom>
        </p:spPr>
        <p:txBody>
          <a:bodyPr anchorCtr="0" anchor="t" bIns="91425" lIns="91425" spcFirstLastPara="1" rIns="91425" wrap="square" tIns="91425">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5" name="Google Shape;15;p2"/>
          <p:cNvSpPr txBox="1"/>
          <p:nvPr>
            <p:ph idx="1" type="subTitle"/>
          </p:nvPr>
        </p:nvSpPr>
        <p:spPr>
          <a:xfrm>
            <a:off x="729627" y="3172900"/>
            <a:ext cx="7688100" cy="5412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6" name="Google Shape;16;p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 name="Google Shape;21;p3"/>
          <p:cNvSpPr txBox="1"/>
          <p:nvPr>
            <p:ph type="title"/>
          </p:nvPr>
        </p:nvSpPr>
        <p:spPr>
          <a:xfrm>
            <a:off x="729450" y="1322450"/>
            <a:ext cx="7688400" cy="15186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22" name="Google Shape;22;p3"/>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 name="Google Shape;25;p4"/>
          <p:cNvGrpSpPr/>
          <p:nvPr/>
        </p:nvGrpSpPr>
        <p:grpSpPr>
          <a:xfrm>
            <a:off x="830392" y="11912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 name="Google Shape;28;p4"/>
          <p:cNvSpPr txBox="1"/>
          <p:nvPr>
            <p:ph type="title"/>
          </p:nvPr>
        </p:nvSpPr>
        <p:spPr>
          <a:xfrm>
            <a:off x="729450" y="1318650"/>
            <a:ext cx="76887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29" name="Google Shape;29;p4"/>
          <p:cNvSpPr txBox="1"/>
          <p:nvPr>
            <p:ph idx="1" type="body"/>
          </p:nvPr>
        </p:nvSpPr>
        <p:spPr>
          <a:xfrm>
            <a:off x="729450" y="2078875"/>
            <a:ext cx="76887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0" name="Google Shape;30;p4"/>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5"/>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5"/>
          <p:cNvSpPr txBox="1"/>
          <p:nvPr>
            <p:ph type="title"/>
          </p:nvPr>
        </p:nvSpPr>
        <p:spPr>
          <a:xfrm>
            <a:off x="729450" y="1318650"/>
            <a:ext cx="76884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37" name="Google Shape;37;p5"/>
          <p:cNvSpPr txBox="1"/>
          <p:nvPr>
            <p:ph idx="1" type="body"/>
          </p:nvPr>
        </p:nvSpPr>
        <p:spPr>
          <a:xfrm>
            <a:off x="729325" y="2078875"/>
            <a:ext cx="37743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8" name="Google Shape;38;p5"/>
          <p:cNvSpPr txBox="1"/>
          <p:nvPr>
            <p:ph idx="2" type="body"/>
          </p:nvPr>
        </p:nvSpPr>
        <p:spPr>
          <a:xfrm>
            <a:off x="4643604" y="2078875"/>
            <a:ext cx="37743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9" name="Google Shape;39;p5"/>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6"/>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6"/>
          <p:cNvSpPr txBox="1"/>
          <p:nvPr>
            <p:ph type="title"/>
          </p:nvPr>
        </p:nvSpPr>
        <p:spPr>
          <a:xfrm>
            <a:off x="729450" y="1318650"/>
            <a:ext cx="76884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46" name="Google Shape;46;p6"/>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7"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7"/>
          <p:cNvSpPr txBox="1"/>
          <p:nvPr>
            <p:ph type="title"/>
          </p:nvPr>
        </p:nvSpPr>
        <p:spPr>
          <a:xfrm>
            <a:off x="730000" y="1318650"/>
            <a:ext cx="3300900" cy="13815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53" name="Google Shape;53;p7"/>
          <p:cNvSpPr txBox="1"/>
          <p:nvPr>
            <p:ph idx="1" type="body"/>
          </p:nvPr>
        </p:nvSpPr>
        <p:spPr>
          <a:xfrm>
            <a:off x="721225" y="2781725"/>
            <a:ext cx="3300900" cy="1597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4" name="Google Shape;54;p7"/>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55"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 name="Google Shape;59;p8"/>
          <p:cNvSpPr txBox="1"/>
          <p:nvPr>
            <p:ph type="title"/>
          </p:nvPr>
        </p:nvSpPr>
        <p:spPr>
          <a:xfrm>
            <a:off x="729450" y="864300"/>
            <a:ext cx="7021200" cy="29850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60" name="Google Shape;60;p8"/>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9"/>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9"/>
          <p:cNvSpPr txBox="1"/>
          <p:nvPr>
            <p:ph type="title"/>
          </p:nvPr>
        </p:nvSpPr>
        <p:spPr>
          <a:xfrm>
            <a:off x="730000" y="1318650"/>
            <a:ext cx="3300900" cy="1687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67" name="Google Shape;67;p9"/>
          <p:cNvSpPr txBox="1"/>
          <p:nvPr>
            <p:ph idx="1" type="subTitle"/>
          </p:nvPr>
        </p:nvSpPr>
        <p:spPr>
          <a:xfrm>
            <a:off x="724950" y="3161525"/>
            <a:ext cx="3300900" cy="7590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68" name="Google Shape;68;p9"/>
          <p:cNvSpPr txBox="1"/>
          <p:nvPr>
            <p:ph idx="2" type="body"/>
          </p:nvPr>
        </p:nvSpPr>
        <p:spPr>
          <a:xfrm>
            <a:off x="5174225" y="1352625"/>
            <a:ext cx="3374400" cy="302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9" name="Google Shape;69;p9"/>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0" name="Shape 70"/>
        <p:cNvGrpSpPr/>
        <p:nvPr/>
      </p:nvGrpSpPr>
      <p:grpSpPr>
        <a:xfrm>
          <a:off x="0" y="0"/>
          <a:ext cx="0" cy="0"/>
          <a:chOff x="0" y="0"/>
          <a:chExt cx="0" cy="0"/>
        </a:xfrm>
      </p:grpSpPr>
      <p:sp>
        <p:nvSpPr>
          <p:cNvPr id="71" name="Google Shape;71;p10"/>
          <p:cNvSpPr txBox="1"/>
          <p:nvPr>
            <p:ph idx="1" type="body"/>
          </p:nvPr>
        </p:nvSpPr>
        <p:spPr>
          <a:xfrm>
            <a:off x="724950" y="4372551"/>
            <a:ext cx="7697400" cy="4605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72" name="Google Shape;72;p10"/>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73"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 name="Google Shape;77;p11"/>
          <p:cNvSpPr txBox="1"/>
          <p:nvPr>
            <p:ph hasCustomPrompt="1" type="title"/>
          </p:nvPr>
        </p:nvSpPr>
        <p:spPr>
          <a:xfrm>
            <a:off x="729450" y="733950"/>
            <a:ext cx="7688400" cy="1244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p:nvPr>
            <p:ph idx="1" type="body"/>
          </p:nvPr>
        </p:nvSpPr>
        <p:spPr>
          <a:xfrm>
            <a:off x="729450" y="2272888"/>
            <a:ext cx="7688400" cy="15804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lt1"/>
              </a:buClr>
              <a:buSzPts val="1300"/>
              <a:buChar char="●"/>
              <a:defRPr>
                <a:solidFill>
                  <a:schemeClr val="lt1"/>
                </a:solidFill>
              </a:defRPr>
            </a:lvl1pPr>
            <a:lvl2pPr indent="-298450" lvl="1" marL="914400">
              <a:spcBef>
                <a:spcPts val="0"/>
              </a:spcBef>
              <a:spcAft>
                <a:spcPts val="0"/>
              </a:spcAft>
              <a:buClr>
                <a:schemeClr val="lt1"/>
              </a:buClr>
              <a:buSzPts val="1100"/>
              <a:buChar char="○"/>
              <a:defRPr>
                <a:solidFill>
                  <a:schemeClr val="lt1"/>
                </a:solidFill>
              </a:defRPr>
            </a:lvl2pPr>
            <a:lvl3pPr indent="-298450" lvl="2" marL="1371600">
              <a:spcBef>
                <a:spcPts val="0"/>
              </a:spcBef>
              <a:spcAft>
                <a:spcPts val="0"/>
              </a:spcAft>
              <a:buClr>
                <a:schemeClr val="lt1"/>
              </a:buClr>
              <a:buSzPts val="1100"/>
              <a:buChar char="■"/>
              <a:defRPr>
                <a:solidFill>
                  <a:schemeClr val="lt1"/>
                </a:solidFill>
              </a:defRPr>
            </a:lvl3pPr>
            <a:lvl4pPr indent="-298450" lvl="3" marL="1828800">
              <a:spcBef>
                <a:spcPts val="0"/>
              </a:spcBef>
              <a:spcAft>
                <a:spcPts val="0"/>
              </a:spcAft>
              <a:buClr>
                <a:schemeClr val="lt1"/>
              </a:buClr>
              <a:buSzPts val="1100"/>
              <a:buChar char="●"/>
              <a:defRPr>
                <a:solidFill>
                  <a:schemeClr val="lt1"/>
                </a:solidFill>
              </a:defRPr>
            </a:lvl4pPr>
            <a:lvl5pPr indent="-298450" lvl="4" marL="2286000">
              <a:spcBef>
                <a:spcPts val="0"/>
              </a:spcBef>
              <a:spcAft>
                <a:spcPts val="0"/>
              </a:spcAft>
              <a:buClr>
                <a:schemeClr val="lt1"/>
              </a:buClr>
              <a:buSzPts val="1100"/>
              <a:buChar char="○"/>
              <a:defRPr>
                <a:solidFill>
                  <a:schemeClr val="lt1"/>
                </a:solidFill>
              </a:defRPr>
            </a:lvl5pPr>
            <a:lvl6pPr indent="-298450" lvl="5" marL="2743200">
              <a:spcBef>
                <a:spcPts val="0"/>
              </a:spcBef>
              <a:spcAft>
                <a:spcPts val="0"/>
              </a:spcAft>
              <a:buClr>
                <a:schemeClr val="lt1"/>
              </a:buClr>
              <a:buSzPts val="1100"/>
              <a:buChar char="■"/>
              <a:defRPr>
                <a:solidFill>
                  <a:schemeClr val="lt1"/>
                </a:solidFill>
              </a:defRPr>
            </a:lvl6pPr>
            <a:lvl7pPr indent="-298450" lvl="6" marL="3200400">
              <a:spcBef>
                <a:spcPts val="0"/>
              </a:spcBef>
              <a:spcAft>
                <a:spcPts val="0"/>
              </a:spcAft>
              <a:buClr>
                <a:schemeClr val="lt1"/>
              </a:buClr>
              <a:buSzPts val="1100"/>
              <a:buChar char="●"/>
              <a:defRPr>
                <a:solidFill>
                  <a:schemeClr val="lt1"/>
                </a:solidFill>
              </a:defRPr>
            </a:lvl7pPr>
            <a:lvl8pPr indent="-298450" lvl="7" marL="3657600">
              <a:spcBef>
                <a:spcPts val="0"/>
              </a:spcBef>
              <a:spcAft>
                <a:spcPts val="0"/>
              </a:spcAft>
              <a:buClr>
                <a:schemeClr val="lt1"/>
              </a:buClr>
              <a:buSzPts val="1100"/>
              <a:buChar char="○"/>
              <a:defRPr>
                <a:solidFill>
                  <a:schemeClr val="lt1"/>
                </a:solidFill>
              </a:defRPr>
            </a:lvl8pPr>
            <a:lvl9pPr indent="-298450" lvl="8" marL="4114800">
              <a:spcBef>
                <a:spcPts val="0"/>
              </a:spcBef>
              <a:spcAft>
                <a:spcPts val="0"/>
              </a:spcAft>
              <a:buClr>
                <a:schemeClr val="lt1"/>
              </a:buClr>
              <a:buSzPts val="1100"/>
              <a:buChar char="■"/>
              <a:defRPr>
                <a:solidFill>
                  <a:schemeClr val="lt1"/>
                </a:solidFill>
              </a:defRPr>
            </a:lvl9pPr>
          </a:lstStyle>
          <a:p/>
        </p:txBody>
      </p:sp>
      <p:sp>
        <p:nvSpPr>
          <p:cNvPr id="79" name="Google Shape;79;p11"/>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0" name="Shape 80"/>
        <p:cNvGrpSpPr/>
        <p:nvPr/>
      </p:nvGrpSpPr>
      <p:grpSpPr>
        <a:xfrm>
          <a:off x="0" y="0"/>
          <a:ext cx="0" cy="0"/>
          <a:chOff x="0" y="0"/>
          <a:chExt cx="0" cy="0"/>
        </a:xfrm>
      </p:grpSpPr>
      <p:sp>
        <p:nvSpPr>
          <p:cNvPr id="81" name="Google Shape;81;p1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1pPr>
            <a:lvl2pPr lvl="1">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2pPr>
            <a:lvl3pPr lvl="2">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3pPr>
            <a:lvl4pPr lvl="3">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4pPr>
            <a:lvl5pPr lvl="4">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5pPr>
            <a:lvl6pPr lvl="5">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6pPr>
            <a:lvl7pPr lvl="6">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7pPr>
            <a:lvl8pPr lvl="7">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8pPr>
            <a:lvl9pPr lvl="8">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indent="-298450" lvl="1" marL="9144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indent="-298450" lvl="2" marL="13716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indent="-298450" lvl="3" marL="18288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indent="-298450" lvl="4" marL="22860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indent="-298450" lvl="5" marL="27432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indent="-298450" lvl="6" marL="32004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indent="-298450" lvl="7" marL="36576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indent="-298450" lvl="8" marL="41148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9pPr>
          </a:lstStyle>
          <a:p/>
        </p:txBody>
      </p:sp>
      <p:sp>
        <p:nvSpPr>
          <p:cNvPr id="8" name="Google Shape;8;p1"/>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3"/>
          <p:cNvSpPr txBox="1"/>
          <p:nvPr>
            <p:ph type="ctrTitle"/>
          </p:nvPr>
        </p:nvSpPr>
        <p:spPr>
          <a:xfrm>
            <a:off x="729450" y="1322450"/>
            <a:ext cx="7688100" cy="1664700"/>
          </a:xfrm>
          <a:prstGeom prst="rect">
            <a:avLst/>
          </a:prstGeom>
        </p:spPr>
        <p:txBody>
          <a:bodyPr anchorCtr="0" anchor="t" bIns="91425" lIns="91425" spcFirstLastPara="1" rIns="91425" wrap="square" tIns="91425">
            <a:noAutofit/>
          </a:bodyPr>
          <a:lstStyle/>
          <a:p>
            <a:pPr indent="0" lvl="0" marL="0" rtl="0" algn="l">
              <a:lnSpc>
                <a:spcPct val="160000"/>
              </a:lnSpc>
              <a:spcBef>
                <a:spcPts val="1400"/>
              </a:spcBef>
              <a:spcAft>
                <a:spcPts val="0"/>
              </a:spcAft>
              <a:buNone/>
            </a:pPr>
            <a:r>
              <a:rPr lang="en" sz="2700">
                <a:solidFill>
                  <a:srgbClr val="000000"/>
                </a:solidFill>
                <a:latin typeface="Roboto"/>
                <a:ea typeface="Roboto"/>
                <a:cs typeface="Roboto"/>
                <a:sym typeface="Roboto"/>
              </a:rPr>
              <a:t>Comprehensive School Counseling Program: Enhancing Student Academic Achievement</a:t>
            </a:r>
            <a:endParaRPr sz="2700">
              <a:solidFill>
                <a:srgbClr val="000000"/>
              </a:solidFill>
              <a:latin typeface="Roboto"/>
              <a:ea typeface="Roboto"/>
              <a:cs typeface="Roboto"/>
              <a:sym typeface="Roboto"/>
            </a:endParaRPr>
          </a:p>
          <a:p>
            <a:pPr indent="0" lvl="0" marL="0" rtl="0" algn="l">
              <a:spcBef>
                <a:spcPts val="400"/>
              </a:spcBef>
              <a:spcAft>
                <a:spcPts val="0"/>
              </a:spcAft>
              <a:buNone/>
            </a:pPr>
            <a:r>
              <a:t/>
            </a:r>
            <a:endParaRPr/>
          </a:p>
        </p:txBody>
      </p:sp>
      <p:sp>
        <p:nvSpPr>
          <p:cNvPr id="87" name="Google Shape;87;p13"/>
          <p:cNvSpPr txBox="1"/>
          <p:nvPr>
            <p:ph idx="1" type="subTitle"/>
          </p:nvPr>
        </p:nvSpPr>
        <p:spPr>
          <a:xfrm>
            <a:off x="729627" y="3172900"/>
            <a:ext cx="7688100" cy="541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Grace Suttera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4"/>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Comprehensive Program Elements</a:t>
            </a:r>
            <a:endParaRPr/>
          </a:p>
        </p:txBody>
      </p:sp>
      <p:sp>
        <p:nvSpPr>
          <p:cNvPr id="93" name="Google Shape;93;p14"/>
          <p:cNvSpPr txBox="1"/>
          <p:nvPr>
            <p:ph idx="1" type="body"/>
          </p:nvPr>
        </p:nvSpPr>
        <p:spPr>
          <a:xfrm>
            <a:off x="729450" y="1998150"/>
            <a:ext cx="4928400" cy="2261100"/>
          </a:xfrm>
          <a:prstGeom prst="rect">
            <a:avLst/>
          </a:prstGeom>
        </p:spPr>
        <p:txBody>
          <a:bodyPr anchorCtr="0" anchor="t" bIns="91425" lIns="91425" spcFirstLastPara="1" rIns="91425" wrap="square" tIns="91425">
            <a:noAutofit/>
          </a:bodyPr>
          <a:lstStyle/>
          <a:p>
            <a:pPr indent="0" lvl="0" marL="0" rtl="0" algn="l">
              <a:spcBef>
                <a:spcPts val="1000"/>
              </a:spcBef>
              <a:spcAft>
                <a:spcPts val="0"/>
              </a:spcAft>
              <a:buNone/>
            </a:pPr>
            <a:r>
              <a:rPr b="1" lang="en" sz="1200" u="sng">
                <a:solidFill>
                  <a:srgbClr val="000000"/>
                </a:solidFill>
                <a:latin typeface="Roboto"/>
                <a:ea typeface="Roboto"/>
                <a:cs typeface="Roboto"/>
                <a:sym typeface="Roboto"/>
              </a:rPr>
              <a:t>Career</a:t>
            </a:r>
            <a:r>
              <a:rPr b="1" lang="en" sz="1200" u="sng">
                <a:solidFill>
                  <a:srgbClr val="000000"/>
                </a:solidFill>
                <a:latin typeface="Roboto"/>
                <a:ea typeface="Roboto"/>
                <a:cs typeface="Roboto"/>
                <a:sym typeface="Roboto"/>
              </a:rPr>
              <a:t> Development:</a:t>
            </a:r>
            <a:endParaRPr b="1" sz="1200" u="sng">
              <a:solidFill>
                <a:srgbClr val="000000"/>
              </a:solidFill>
              <a:latin typeface="Roboto"/>
              <a:ea typeface="Roboto"/>
              <a:cs typeface="Roboto"/>
              <a:sym typeface="Roboto"/>
            </a:endParaRPr>
          </a:p>
          <a:p>
            <a:pPr indent="-304800" lvl="0" marL="457200" rtl="0" algn="l">
              <a:lnSpc>
                <a:spcPct val="115000"/>
              </a:lnSpc>
              <a:spcBef>
                <a:spcPts val="1000"/>
              </a:spcBef>
              <a:spcAft>
                <a:spcPts val="0"/>
              </a:spcAft>
              <a:buClr>
                <a:srgbClr val="000000"/>
              </a:buClr>
              <a:buSzPts val="1200"/>
              <a:buFont typeface="Roboto"/>
              <a:buChar char="●"/>
            </a:pPr>
            <a:r>
              <a:rPr b="1" lang="en" sz="1200">
                <a:solidFill>
                  <a:srgbClr val="000000"/>
                </a:solidFill>
                <a:latin typeface="Roboto"/>
                <a:ea typeface="Roboto"/>
                <a:cs typeface="Roboto"/>
                <a:sym typeface="Roboto"/>
              </a:rPr>
              <a:t>Career Exploration Workshops:</a:t>
            </a:r>
            <a:r>
              <a:rPr b="1" lang="en" sz="1200">
                <a:solidFill>
                  <a:srgbClr val="000000"/>
                </a:solidFill>
                <a:latin typeface="Roboto"/>
                <a:ea typeface="Roboto"/>
                <a:cs typeface="Roboto"/>
                <a:sym typeface="Roboto"/>
              </a:rPr>
              <a:t> </a:t>
            </a:r>
            <a:r>
              <a:rPr lang="en" sz="1200">
                <a:solidFill>
                  <a:srgbClr val="000000"/>
                </a:solidFill>
                <a:latin typeface="Roboto"/>
                <a:ea typeface="Roboto"/>
                <a:cs typeface="Roboto"/>
                <a:sym typeface="Roboto"/>
              </a:rPr>
              <a:t>host career fairs, guest speakers, or mock workplace activities to excite students and gauge their interests</a:t>
            </a:r>
            <a:endParaRPr sz="1200">
              <a:solidFill>
                <a:srgbClr val="000000"/>
              </a:solidFill>
              <a:latin typeface="Roboto"/>
              <a:ea typeface="Roboto"/>
              <a:cs typeface="Roboto"/>
              <a:sym typeface="Roboto"/>
            </a:endParaRPr>
          </a:p>
          <a:p>
            <a:pPr indent="-304800" lvl="0" marL="457200" rtl="0" algn="l">
              <a:lnSpc>
                <a:spcPct val="115000"/>
              </a:lnSpc>
              <a:spcBef>
                <a:spcPts val="1000"/>
              </a:spcBef>
              <a:spcAft>
                <a:spcPts val="0"/>
              </a:spcAft>
              <a:buClr>
                <a:srgbClr val="000000"/>
              </a:buClr>
              <a:buSzPts val="1200"/>
              <a:buFont typeface="Roboto"/>
              <a:buChar char="●"/>
            </a:pPr>
            <a:r>
              <a:rPr b="1" lang="en" sz="1200">
                <a:solidFill>
                  <a:srgbClr val="000000"/>
                </a:solidFill>
                <a:latin typeface="Roboto"/>
                <a:ea typeface="Roboto"/>
                <a:cs typeface="Roboto"/>
                <a:sym typeface="Roboto"/>
              </a:rPr>
              <a:t>Resume Building/Interview Practice</a:t>
            </a:r>
            <a:r>
              <a:rPr b="1" lang="en" sz="1200">
                <a:solidFill>
                  <a:srgbClr val="000000"/>
                </a:solidFill>
                <a:latin typeface="Roboto"/>
                <a:ea typeface="Roboto"/>
                <a:cs typeface="Roboto"/>
                <a:sym typeface="Roboto"/>
              </a:rPr>
              <a:t>: </a:t>
            </a:r>
            <a:r>
              <a:rPr lang="en" sz="1200">
                <a:solidFill>
                  <a:srgbClr val="000000"/>
                </a:solidFill>
                <a:latin typeface="Roboto"/>
                <a:ea typeface="Roboto"/>
                <a:cs typeface="Roboto"/>
                <a:sym typeface="Roboto"/>
              </a:rPr>
              <a:t>conduct resume workshops and offer mock interviews for students to practice and build their skills and confidence</a:t>
            </a:r>
            <a:endParaRPr sz="1200">
              <a:solidFill>
                <a:srgbClr val="000000"/>
              </a:solidFill>
              <a:latin typeface="Roboto"/>
              <a:ea typeface="Roboto"/>
              <a:cs typeface="Roboto"/>
              <a:sym typeface="Roboto"/>
            </a:endParaRPr>
          </a:p>
          <a:p>
            <a:pPr indent="-304800" lvl="0" marL="457200" rtl="0" algn="l">
              <a:lnSpc>
                <a:spcPct val="115000"/>
              </a:lnSpc>
              <a:spcBef>
                <a:spcPts val="1000"/>
              </a:spcBef>
              <a:spcAft>
                <a:spcPts val="1000"/>
              </a:spcAft>
              <a:buClr>
                <a:srgbClr val="000000"/>
              </a:buClr>
              <a:buSzPts val="1200"/>
              <a:buFont typeface="Roboto"/>
              <a:buChar char="●"/>
            </a:pPr>
            <a:r>
              <a:rPr b="1" lang="en" sz="1200">
                <a:solidFill>
                  <a:srgbClr val="000000"/>
                </a:solidFill>
                <a:latin typeface="Roboto"/>
                <a:ea typeface="Roboto"/>
                <a:cs typeface="Roboto"/>
                <a:sym typeface="Roboto"/>
              </a:rPr>
              <a:t>Post-Secondary Planning</a:t>
            </a:r>
            <a:r>
              <a:rPr b="1" lang="en" sz="1200">
                <a:solidFill>
                  <a:srgbClr val="000000"/>
                </a:solidFill>
                <a:latin typeface="Roboto"/>
                <a:ea typeface="Roboto"/>
                <a:cs typeface="Roboto"/>
                <a:sym typeface="Roboto"/>
              </a:rPr>
              <a:t>: </a:t>
            </a:r>
            <a:r>
              <a:rPr lang="en" sz="1200">
                <a:solidFill>
                  <a:srgbClr val="000000"/>
                </a:solidFill>
                <a:latin typeface="Roboto"/>
                <a:ea typeface="Roboto"/>
                <a:cs typeface="Roboto"/>
                <a:sym typeface="Roboto"/>
              </a:rPr>
              <a:t>assist students in researching and applying for secondary education, plus provide information on financial aid and scholarships</a:t>
            </a:r>
            <a:endParaRPr sz="1200">
              <a:solidFill>
                <a:srgbClr val="000000"/>
              </a:solidFill>
              <a:latin typeface="Roboto"/>
              <a:ea typeface="Roboto"/>
              <a:cs typeface="Roboto"/>
              <a:sym typeface="Roboto"/>
            </a:endParaRPr>
          </a:p>
        </p:txBody>
      </p:sp>
      <p:pic>
        <p:nvPicPr>
          <p:cNvPr id="94" name="Google Shape;94;p14"/>
          <p:cNvPicPr preferRelativeResize="0"/>
          <p:nvPr/>
        </p:nvPicPr>
        <p:blipFill rotWithShape="1">
          <a:blip r:embed="rId3">
            <a:alphaModFix/>
          </a:blip>
          <a:srcRect b="0" l="0" r="0" t="3725"/>
          <a:stretch/>
        </p:blipFill>
        <p:spPr>
          <a:xfrm>
            <a:off x="5832925" y="2352875"/>
            <a:ext cx="2781900" cy="17821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5"/>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Comprehensive Program Elements</a:t>
            </a:r>
            <a:endParaRPr/>
          </a:p>
        </p:txBody>
      </p:sp>
      <p:sp>
        <p:nvSpPr>
          <p:cNvPr id="100" name="Google Shape;100;p15"/>
          <p:cNvSpPr txBox="1"/>
          <p:nvPr>
            <p:ph idx="1" type="body"/>
          </p:nvPr>
        </p:nvSpPr>
        <p:spPr>
          <a:xfrm>
            <a:off x="729450" y="2006250"/>
            <a:ext cx="5649900" cy="2261100"/>
          </a:xfrm>
          <a:prstGeom prst="rect">
            <a:avLst/>
          </a:prstGeom>
        </p:spPr>
        <p:txBody>
          <a:bodyPr anchorCtr="0" anchor="t" bIns="91425" lIns="91425" spcFirstLastPara="1" rIns="91425" wrap="square" tIns="91425">
            <a:noAutofit/>
          </a:bodyPr>
          <a:lstStyle/>
          <a:p>
            <a:pPr indent="0" lvl="0" marL="0" rtl="0" algn="l">
              <a:spcBef>
                <a:spcPts val="1000"/>
              </a:spcBef>
              <a:spcAft>
                <a:spcPts val="0"/>
              </a:spcAft>
              <a:buNone/>
            </a:pPr>
            <a:r>
              <a:rPr b="1" lang="en" sz="1200" u="sng">
                <a:solidFill>
                  <a:srgbClr val="000000"/>
                </a:solidFill>
                <a:latin typeface="Roboto"/>
                <a:ea typeface="Roboto"/>
                <a:cs typeface="Roboto"/>
                <a:sym typeface="Roboto"/>
              </a:rPr>
              <a:t>Academic Development:</a:t>
            </a:r>
            <a:endParaRPr b="1" sz="1200" u="sng">
              <a:solidFill>
                <a:srgbClr val="000000"/>
              </a:solidFill>
              <a:latin typeface="Roboto"/>
              <a:ea typeface="Roboto"/>
              <a:cs typeface="Roboto"/>
              <a:sym typeface="Roboto"/>
            </a:endParaRPr>
          </a:p>
          <a:p>
            <a:pPr indent="-304800" lvl="0" marL="457200" rtl="0" algn="l">
              <a:lnSpc>
                <a:spcPct val="115000"/>
              </a:lnSpc>
              <a:spcBef>
                <a:spcPts val="1000"/>
              </a:spcBef>
              <a:spcAft>
                <a:spcPts val="0"/>
              </a:spcAft>
              <a:buClr>
                <a:srgbClr val="000000"/>
              </a:buClr>
              <a:buSzPts val="1200"/>
              <a:buFont typeface="Roboto"/>
              <a:buChar char="●"/>
            </a:pPr>
            <a:r>
              <a:rPr b="1" lang="en" sz="1200">
                <a:solidFill>
                  <a:srgbClr val="000000"/>
                </a:solidFill>
                <a:latin typeface="Roboto"/>
                <a:ea typeface="Roboto"/>
                <a:cs typeface="Roboto"/>
                <a:sym typeface="Roboto"/>
              </a:rPr>
              <a:t>Goal Setting Workshops: </a:t>
            </a:r>
            <a:r>
              <a:rPr lang="en" sz="1200">
                <a:solidFill>
                  <a:srgbClr val="000000"/>
                </a:solidFill>
                <a:latin typeface="Roboto"/>
                <a:ea typeface="Roboto"/>
                <a:cs typeface="Roboto"/>
                <a:sym typeface="Roboto"/>
              </a:rPr>
              <a:t>facilitate workshops that help students set realistic </a:t>
            </a:r>
            <a:r>
              <a:rPr lang="en" sz="1200">
                <a:solidFill>
                  <a:srgbClr val="000000"/>
                </a:solidFill>
                <a:latin typeface="Roboto"/>
                <a:ea typeface="Roboto"/>
                <a:cs typeface="Roboto"/>
                <a:sym typeface="Roboto"/>
              </a:rPr>
              <a:t>goals</a:t>
            </a:r>
            <a:r>
              <a:rPr lang="en" sz="1200">
                <a:solidFill>
                  <a:srgbClr val="000000"/>
                </a:solidFill>
                <a:latin typeface="Roboto"/>
                <a:ea typeface="Roboto"/>
                <a:cs typeface="Roboto"/>
                <a:sym typeface="Roboto"/>
              </a:rPr>
              <a:t> and create action plans for meeting those goals</a:t>
            </a:r>
            <a:endParaRPr sz="1200">
              <a:solidFill>
                <a:srgbClr val="000000"/>
              </a:solidFill>
              <a:latin typeface="Roboto"/>
              <a:ea typeface="Roboto"/>
              <a:cs typeface="Roboto"/>
              <a:sym typeface="Roboto"/>
            </a:endParaRPr>
          </a:p>
          <a:p>
            <a:pPr indent="-304800" lvl="0" marL="457200" rtl="0" algn="l">
              <a:lnSpc>
                <a:spcPct val="115000"/>
              </a:lnSpc>
              <a:spcBef>
                <a:spcPts val="1000"/>
              </a:spcBef>
              <a:spcAft>
                <a:spcPts val="0"/>
              </a:spcAft>
              <a:buClr>
                <a:srgbClr val="000000"/>
              </a:buClr>
              <a:buSzPts val="1200"/>
              <a:buFont typeface="Roboto"/>
              <a:buChar char="●"/>
            </a:pPr>
            <a:r>
              <a:rPr b="1" lang="en" sz="1200">
                <a:solidFill>
                  <a:srgbClr val="000000"/>
                </a:solidFill>
                <a:latin typeface="Roboto"/>
                <a:ea typeface="Roboto"/>
                <a:cs typeface="Roboto"/>
                <a:sym typeface="Roboto"/>
              </a:rPr>
              <a:t>Study Skills: </a:t>
            </a:r>
            <a:r>
              <a:rPr lang="en" sz="1200">
                <a:solidFill>
                  <a:srgbClr val="000000"/>
                </a:solidFill>
                <a:latin typeface="Roboto"/>
                <a:ea typeface="Roboto"/>
                <a:cs typeface="Roboto"/>
                <a:sym typeface="Roboto"/>
              </a:rPr>
              <a:t>conduct sessions to teach skills such as time management and personalized approaches for different learning styles</a:t>
            </a:r>
            <a:endParaRPr sz="1200">
              <a:solidFill>
                <a:srgbClr val="000000"/>
              </a:solidFill>
              <a:latin typeface="Roboto"/>
              <a:ea typeface="Roboto"/>
              <a:cs typeface="Roboto"/>
              <a:sym typeface="Roboto"/>
            </a:endParaRPr>
          </a:p>
          <a:p>
            <a:pPr indent="-304800" lvl="0" marL="457200" rtl="0" algn="l">
              <a:lnSpc>
                <a:spcPct val="115000"/>
              </a:lnSpc>
              <a:spcBef>
                <a:spcPts val="1000"/>
              </a:spcBef>
              <a:spcAft>
                <a:spcPts val="1000"/>
              </a:spcAft>
              <a:buClr>
                <a:srgbClr val="000000"/>
              </a:buClr>
              <a:buSzPts val="1200"/>
              <a:buFont typeface="Roboto"/>
              <a:buChar char="●"/>
            </a:pPr>
            <a:r>
              <a:rPr b="1" lang="en" sz="1200">
                <a:solidFill>
                  <a:srgbClr val="000000"/>
                </a:solidFill>
                <a:latin typeface="Roboto"/>
                <a:ea typeface="Roboto"/>
                <a:cs typeface="Roboto"/>
                <a:sym typeface="Roboto"/>
              </a:rPr>
              <a:t>Individualized Academic Coaching: </a:t>
            </a:r>
            <a:r>
              <a:rPr lang="en" sz="1200">
                <a:solidFill>
                  <a:srgbClr val="000000"/>
                </a:solidFill>
                <a:latin typeface="Roboto"/>
                <a:ea typeface="Roboto"/>
                <a:cs typeface="Roboto"/>
                <a:sym typeface="Roboto"/>
              </a:rPr>
              <a:t>provide one-on-one, personalized sessions to identity academic strength and weaknesses, then use those strengths and weaknesses to students’ advantage</a:t>
            </a:r>
            <a:endParaRPr sz="1200">
              <a:solidFill>
                <a:srgbClr val="000000"/>
              </a:solidFill>
              <a:latin typeface="Roboto"/>
              <a:ea typeface="Roboto"/>
              <a:cs typeface="Roboto"/>
              <a:sym typeface="Roboto"/>
            </a:endParaRPr>
          </a:p>
        </p:txBody>
      </p:sp>
      <p:pic>
        <p:nvPicPr>
          <p:cNvPr id="101" name="Google Shape;101;p15"/>
          <p:cNvPicPr preferRelativeResize="0"/>
          <p:nvPr/>
        </p:nvPicPr>
        <p:blipFill>
          <a:blip r:embed="rId3">
            <a:alphaModFix/>
          </a:blip>
          <a:stretch>
            <a:fillRect/>
          </a:stretch>
        </p:blipFill>
        <p:spPr>
          <a:xfrm>
            <a:off x="6379350" y="2006250"/>
            <a:ext cx="2143125" cy="21431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6"/>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Comprehensive Program Elements</a:t>
            </a:r>
            <a:endParaRPr/>
          </a:p>
        </p:txBody>
      </p:sp>
      <p:sp>
        <p:nvSpPr>
          <p:cNvPr id="107" name="Google Shape;107;p16"/>
          <p:cNvSpPr txBox="1"/>
          <p:nvPr>
            <p:ph idx="1" type="body"/>
          </p:nvPr>
        </p:nvSpPr>
        <p:spPr>
          <a:xfrm>
            <a:off x="729450" y="2034725"/>
            <a:ext cx="5245800" cy="2261100"/>
          </a:xfrm>
          <a:prstGeom prst="rect">
            <a:avLst/>
          </a:prstGeom>
        </p:spPr>
        <p:txBody>
          <a:bodyPr anchorCtr="0" anchor="t" bIns="91425" lIns="91425" spcFirstLastPara="1" rIns="91425" wrap="square" tIns="91425">
            <a:noAutofit/>
          </a:bodyPr>
          <a:lstStyle/>
          <a:p>
            <a:pPr indent="0" lvl="0" marL="0" rtl="0" algn="l">
              <a:spcBef>
                <a:spcPts val="1000"/>
              </a:spcBef>
              <a:spcAft>
                <a:spcPts val="0"/>
              </a:spcAft>
              <a:buNone/>
            </a:pPr>
            <a:r>
              <a:rPr b="1" lang="en" sz="1200" u="sng">
                <a:solidFill>
                  <a:srgbClr val="000000"/>
                </a:solidFill>
                <a:latin typeface="Roboto"/>
                <a:ea typeface="Roboto"/>
                <a:cs typeface="Roboto"/>
                <a:sym typeface="Roboto"/>
              </a:rPr>
              <a:t>Personal and Social</a:t>
            </a:r>
            <a:r>
              <a:rPr b="1" lang="en" sz="1200" u="sng">
                <a:solidFill>
                  <a:srgbClr val="000000"/>
                </a:solidFill>
                <a:latin typeface="Roboto"/>
                <a:ea typeface="Roboto"/>
                <a:cs typeface="Roboto"/>
                <a:sym typeface="Roboto"/>
              </a:rPr>
              <a:t> Development:</a:t>
            </a:r>
            <a:endParaRPr b="1" sz="1200" u="sng">
              <a:solidFill>
                <a:srgbClr val="000000"/>
              </a:solidFill>
              <a:latin typeface="Roboto"/>
              <a:ea typeface="Roboto"/>
              <a:cs typeface="Roboto"/>
              <a:sym typeface="Roboto"/>
            </a:endParaRPr>
          </a:p>
          <a:p>
            <a:pPr indent="-304800" lvl="0" marL="457200" rtl="0" algn="l">
              <a:lnSpc>
                <a:spcPct val="115000"/>
              </a:lnSpc>
              <a:spcBef>
                <a:spcPts val="1000"/>
              </a:spcBef>
              <a:spcAft>
                <a:spcPts val="0"/>
              </a:spcAft>
              <a:buClr>
                <a:srgbClr val="000000"/>
              </a:buClr>
              <a:buSzPts val="1200"/>
              <a:buFont typeface="Roboto"/>
              <a:buChar char="●"/>
            </a:pPr>
            <a:r>
              <a:rPr b="1" lang="en" sz="1200">
                <a:solidFill>
                  <a:srgbClr val="000000"/>
                </a:solidFill>
                <a:latin typeface="Roboto"/>
                <a:ea typeface="Roboto"/>
                <a:cs typeface="Roboto"/>
                <a:sym typeface="Roboto"/>
              </a:rPr>
              <a:t>Social Skills</a:t>
            </a:r>
            <a:r>
              <a:rPr b="1" lang="en" sz="1200">
                <a:solidFill>
                  <a:srgbClr val="000000"/>
                </a:solidFill>
                <a:latin typeface="Roboto"/>
                <a:ea typeface="Roboto"/>
                <a:cs typeface="Roboto"/>
                <a:sym typeface="Roboto"/>
              </a:rPr>
              <a:t> Workshops: </a:t>
            </a:r>
            <a:r>
              <a:rPr lang="en" sz="1200">
                <a:solidFill>
                  <a:srgbClr val="000000"/>
                </a:solidFill>
                <a:latin typeface="Roboto"/>
                <a:ea typeface="Roboto"/>
                <a:cs typeface="Roboto"/>
                <a:sym typeface="Roboto"/>
              </a:rPr>
              <a:t>enhance students’ social skills by addressing topics such as effective communication and conflict resolution</a:t>
            </a:r>
            <a:endParaRPr sz="1200">
              <a:solidFill>
                <a:srgbClr val="000000"/>
              </a:solidFill>
              <a:latin typeface="Roboto"/>
              <a:ea typeface="Roboto"/>
              <a:cs typeface="Roboto"/>
              <a:sym typeface="Roboto"/>
            </a:endParaRPr>
          </a:p>
          <a:p>
            <a:pPr indent="-304800" lvl="0" marL="457200" rtl="0" algn="l">
              <a:lnSpc>
                <a:spcPct val="115000"/>
              </a:lnSpc>
              <a:spcBef>
                <a:spcPts val="1000"/>
              </a:spcBef>
              <a:spcAft>
                <a:spcPts val="0"/>
              </a:spcAft>
              <a:buClr>
                <a:srgbClr val="000000"/>
              </a:buClr>
              <a:buSzPts val="1200"/>
              <a:buFont typeface="Roboto"/>
              <a:buChar char="●"/>
            </a:pPr>
            <a:r>
              <a:rPr b="1" lang="en" sz="1200">
                <a:solidFill>
                  <a:srgbClr val="000000"/>
                </a:solidFill>
                <a:latin typeface="Roboto"/>
                <a:ea typeface="Roboto"/>
                <a:cs typeface="Roboto"/>
                <a:sym typeface="Roboto"/>
              </a:rPr>
              <a:t>Peer Mentoring</a:t>
            </a:r>
            <a:r>
              <a:rPr b="1" lang="en" sz="1200">
                <a:solidFill>
                  <a:srgbClr val="000000"/>
                </a:solidFill>
                <a:latin typeface="Roboto"/>
                <a:ea typeface="Roboto"/>
                <a:cs typeface="Roboto"/>
                <a:sym typeface="Roboto"/>
              </a:rPr>
              <a:t>: </a:t>
            </a:r>
            <a:r>
              <a:rPr lang="en" sz="1200">
                <a:solidFill>
                  <a:srgbClr val="000000"/>
                </a:solidFill>
                <a:latin typeface="Roboto"/>
                <a:ea typeface="Roboto"/>
                <a:cs typeface="Roboto"/>
                <a:sym typeface="Roboto"/>
              </a:rPr>
              <a:t>establish a peer mentoring system to focus on fostering positive and supportive relationships between older and younger students</a:t>
            </a:r>
            <a:endParaRPr sz="1200">
              <a:solidFill>
                <a:srgbClr val="000000"/>
              </a:solidFill>
              <a:latin typeface="Roboto"/>
              <a:ea typeface="Roboto"/>
              <a:cs typeface="Roboto"/>
              <a:sym typeface="Roboto"/>
            </a:endParaRPr>
          </a:p>
          <a:p>
            <a:pPr indent="-304800" lvl="0" marL="457200" rtl="0" algn="l">
              <a:lnSpc>
                <a:spcPct val="115000"/>
              </a:lnSpc>
              <a:spcBef>
                <a:spcPts val="1000"/>
              </a:spcBef>
              <a:spcAft>
                <a:spcPts val="1000"/>
              </a:spcAft>
              <a:buClr>
                <a:srgbClr val="000000"/>
              </a:buClr>
              <a:buSzPts val="1200"/>
              <a:buFont typeface="Roboto"/>
              <a:buChar char="●"/>
            </a:pPr>
            <a:r>
              <a:rPr b="1" lang="en" sz="1200">
                <a:solidFill>
                  <a:srgbClr val="000000"/>
                </a:solidFill>
                <a:latin typeface="Roboto"/>
                <a:ea typeface="Roboto"/>
                <a:cs typeface="Roboto"/>
                <a:sym typeface="Roboto"/>
              </a:rPr>
              <a:t>Support Groups/Group Counseling</a:t>
            </a:r>
            <a:r>
              <a:rPr b="1" lang="en" sz="1200">
                <a:solidFill>
                  <a:srgbClr val="000000"/>
                </a:solidFill>
                <a:latin typeface="Roboto"/>
                <a:ea typeface="Roboto"/>
                <a:cs typeface="Roboto"/>
                <a:sym typeface="Roboto"/>
              </a:rPr>
              <a:t>: </a:t>
            </a:r>
            <a:r>
              <a:rPr lang="en" sz="1200">
                <a:solidFill>
                  <a:srgbClr val="000000"/>
                </a:solidFill>
                <a:latin typeface="Roboto"/>
                <a:ea typeface="Roboto"/>
                <a:cs typeface="Roboto"/>
                <a:sym typeface="Roboto"/>
              </a:rPr>
              <a:t>offer group counseling sessions to combat emotional challenges and practice conflict-resolution techniques</a:t>
            </a:r>
            <a:endParaRPr sz="1200">
              <a:solidFill>
                <a:srgbClr val="000000"/>
              </a:solidFill>
              <a:latin typeface="Roboto"/>
              <a:ea typeface="Roboto"/>
              <a:cs typeface="Roboto"/>
              <a:sym typeface="Roboto"/>
            </a:endParaRPr>
          </a:p>
        </p:txBody>
      </p:sp>
      <p:pic>
        <p:nvPicPr>
          <p:cNvPr id="108" name="Google Shape;108;p16"/>
          <p:cNvPicPr preferRelativeResize="0"/>
          <p:nvPr/>
        </p:nvPicPr>
        <p:blipFill rotWithShape="1">
          <a:blip r:embed="rId3">
            <a:alphaModFix/>
          </a:blip>
          <a:srcRect b="0" l="11884" r="10130" t="0"/>
          <a:stretch/>
        </p:blipFill>
        <p:spPr>
          <a:xfrm>
            <a:off x="6116525" y="2123038"/>
            <a:ext cx="2408549" cy="21727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7"/>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Advocacy</a:t>
            </a:r>
            <a:endParaRPr/>
          </a:p>
        </p:txBody>
      </p:sp>
      <p:sp>
        <p:nvSpPr>
          <p:cNvPr id="114" name="Google Shape;114;p17"/>
          <p:cNvSpPr txBox="1"/>
          <p:nvPr>
            <p:ph idx="1" type="body"/>
          </p:nvPr>
        </p:nvSpPr>
        <p:spPr>
          <a:xfrm>
            <a:off x="729450" y="2078875"/>
            <a:ext cx="7424700" cy="22611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018"/>
              <a:buNone/>
            </a:pPr>
            <a:r>
              <a:rPr lang="en" sz="1210">
                <a:solidFill>
                  <a:srgbClr val="000000"/>
                </a:solidFill>
                <a:latin typeface="Roboto"/>
                <a:ea typeface="Roboto"/>
                <a:cs typeface="Roboto"/>
                <a:sym typeface="Roboto"/>
              </a:rPr>
              <a:t>School counselors serve as advocates to ensure and promote the well-being, academic success, and personal development of all students. Here are ways that school counselors advocate for students:</a:t>
            </a:r>
            <a:endParaRPr sz="1210">
              <a:solidFill>
                <a:srgbClr val="000000"/>
              </a:solidFill>
              <a:latin typeface="Roboto"/>
              <a:ea typeface="Roboto"/>
              <a:cs typeface="Roboto"/>
              <a:sym typeface="Roboto"/>
            </a:endParaRPr>
          </a:p>
          <a:p>
            <a:pPr indent="0" lvl="0" marL="0" rtl="0" algn="l">
              <a:lnSpc>
                <a:spcPct val="115000"/>
              </a:lnSpc>
              <a:spcBef>
                <a:spcPts val="0"/>
              </a:spcBef>
              <a:spcAft>
                <a:spcPts val="0"/>
              </a:spcAft>
              <a:buSzPts val="1018"/>
              <a:buNone/>
            </a:pPr>
            <a:r>
              <a:t/>
            </a:r>
            <a:endParaRPr sz="1210">
              <a:solidFill>
                <a:srgbClr val="000000"/>
              </a:solidFill>
              <a:latin typeface="Roboto"/>
              <a:ea typeface="Roboto"/>
              <a:cs typeface="Roboto"/>
              <a:sym typeface="Roboto"/>
            </a:endParaRPr>
          </a:p>
          <a:p>
            <a:pPr indent="-305435" lvl="0" marL="457200" rtl="0" algn="l">
              <a:lnSpc>
                <a:spcPct val="115000"/>
              </a:lnSpc>
              <a:spcBef>
                <a:spcPts val="0"/>
              </a:spcBef>
              <a:spcAft>
                <a:spcPts val="0"/>
              </a:spcAft>
              <a:buClr>
                <a:srgbClr val="000000"/>
              </a:buClr>
              <a:buSzPts val="1210"/>
              <a:buFont typeface="Roboto"/>
              <a:buChar char="●"/>
            </a:pPr>
            <a:r>
              <a:rPr b="1" lang="en" sz="1210">
                <a:solidFill>
                  <a:srgbClr val="000000"/>
                </a:solidFill>
                <a:latin typeface="Roboto"/>
                <a:ea typeface="Roboto"/>
                <a:cs typeface="Roboto"/>
                <a:sym typeface="Roboto"/>
              </a:rPr>
              <a:t>Student Rights and Equity: </a:t>
            </a:r>
            <a:r>
              <a:rPr lang="en" sz="1210">
                <a:solidFill>
                  <a:srgbClr val="000000"/>
                </a:solidFill>
                <a:latin typeface="Roboto"/>
                <a:ea typeface="Roboto"/>
                <a:cs typeface="Roboto"/>
                <a:sym typeface="Roboto"/>
              </a:rPr>
              <a:t>school counselors advocate for fair and equitable treatment of all </a:t>
            </a:r>
            <a:r>
              <a:rPr lang="en" sz="1210">
                <a:solidFill>
                  <a:srgbClr val="000000"/>
                </a:solidFill>
                <a:latin typeface="Roboto"/>
                <a:ea typeface="Roboto"/>
                <a:cs typeface="Roboto"/>
                <a:sym typeface="Roboto"/>
              </a:rPr>
              <a:t>students,</a:t>
            </a:r>
            <a:r>
              <a:rPr lang="en" sz="1210">
                <a:solidFill>
                  <a:srgbClr val="000000"/>
                </a:solidFill>
                <a:latin typeface="Roboto"/>
                <a:ea typeface="Roboto"/>
                <a:cs typeface="Roboto"/>
                <a:sym typeface="Roboto"/>
              </a:rPr>
              <a:t> including promoting policies and practices that are free of discrimination and bias</a:t>
            </a:r>
            <a:endParaRPr sz="1210">
              <a:solidFill>
                <a:srgbClr val="000000"/>
              </a:solidFill>
              <a:latin typeface="Roboto"/>
              <a:ea typeface="Roboto"/>
              <a:cs typeface="Roboto"/>
              <a:sym typeface="Roboto"/>
            </a:endParaRPr>
          </a:p>
          <a:p>
            <a:pPr indent="-305435" lvl="0" marL="457200" rtl="0" algn="l">
              <a:lnSpc>
                <a:spcPct val="115000"/>
              </a:lnSpc>
              <a:spcBef>
                <a:spcPts val="1000"/>
              </a:spcBef>
              <a:spcAft>
                <a:spcPts val="0"/>
              </a:spcAft>
              <a:buClr>
                <a:srgbClr val="000000"/>
              </a:buClr>
              <a:buSzPts val="1210"/>
              <a:buFont typeface="Roboto"/>
              <a:buChar char="●"/>
            </a:pPr>
            <a:r>
              <a:rPr b="1" lang="en" sz="1210">
                <a:solidFill>
                  <a:srgbClr val="000000"/>
                </a:solidFill>
                <a:latin typeface="Roboto"/>
                <a:ea typeface="Roboto"/>
                <a:cs typeface="Roboto"/>
                <a:sym typeface="Roboto"/>
              </a:rPr>
              <a:t>Access to Educational Opportunities: </a:t>
            </a:r>
            <a:r>
              <a:rPr lang="en" sz="1210">
                <a:solidFill>
                  <a:srgbClr val="000000"/>
                </a:solidFill>
                <a:latin typeface="Roboto"/>
                <a:ea typeface="Roboto"/>
                <a:cs typeface="Roboto"/>
                <a:sym typeface="Roboto"/>
              </a:rPr>
              <a:t>school counselors ensure that all students have access to educational </a:t>
            </a:r>
            <a:r>
              <a:rPr lang="en" sz="1210">
                <a:solidFill>
                  <a:srgbClr val="000000"/>
                </a:solidFill>
                <a:latin typeface="Roboto"/>
                <a:ea typeface="Roboto"/>
                <a:cs typeface="Roboto"/>
                <a:sym typeface="Roboto"/>
              </a:rPr>
              <a:t>resources and opportunities by eliminating barriers and providing equal support</a:t>
            </a:r>
            <a:endParaRPr sz="1210">
              <a:solidFill>
                <a:srgbClr val="000000"/>
              </a:solidFill>
              <a:latin typeface="Roboto"/>
              <a:ea typeface="Roboto"/>
              <a:cs typeface="Roboto"/>
              <a:sym typeface="Roboto"/>
            </a:endParaRPr>
          </a:p>
          <a:p>
            <a:pPr indent="-305435" lvl="0" marL="457200" rtl="0" algn="l">
              <a:lnSpc>
                <a:spcPct val="115000"/>
              </a:lnSpc>
              <a:spcBef>
                <a:spcPts val="1000"/>
              </a:spcBef>
              <a:spcAft>
                <a:spcPts val="0"/>
              </a:spcAft>
              <a:buClr>
                <a:srgbClr val="000000"/>
              </a:buClr>
              <a:buSzPts val="1210"/>
              <a:buFont typeface="Roboto"/>
              <a:buChar char="●"/>
            </a:pPr>
            <a:r>
              <a:rPr b="1" lang="en" sz="1210">
                <a:solidFill>
                  <a:srgbClr val="000000"/>
                </a:solidFill>
                <a:latin typeface="Roboto"/>
                <a:ea typeface="Roboto"/>
                <a:cs typeface="Roboto"/>
                <a:sym typeface="Roboto"/>
              </a:rPr>
              <a:t>Collaboration with Stakeholders: </a:t>
            </a:r>
            <a:r>
              <a:rPr lang="en" sz="1210">
                <a:solidFill>
                  <a:srgbClr val="000000"/>
                </a:solidFill>
                <a:latin typeface="Roboto"/>
                <a:ea typeface="Roboto"/>
                <a:cs typeface="Roboto"/>
                <a:sym typeface="Roboto"/>
              </a:rPr>
              <a:t>school counselors collaborate with teachers, administrators, and parents to build a supportive network and address any issues that may impact students</a:t>
            </a:r>
            <a:endParaRPr sz="1210">
              <a:solidFill>
                <a:srgbClr val="000000"/>
              </a:solidFill>
              <a:latin typeface="Roboto"/>
              <a:ea typeface="Roboto"/>
              <a:cs typeface="Roboto"/>
              <a:sym typeface="Roboto"/>
            </a:endParaRPr>
          </a:p>
          <a:p>
            <a:pPr indent="0" lvl="0" marL="0" rtl="0" algn="l">
              <a:lnSpc>
                <a:spcPct val="95000"/>
              </a:lnSpc>
              <a:spcBef>
                <a:spcPts val="1000"/>
              </a:spcBef>
              <a:spcAft>
                <a:spcPts val="1200"/>
              </a:spcAft>
              <a:buSzPts val="1018"/>
              <a:buNone/>
            </a:pPr>
            <a:r>
              <a:t/>
            </a:r>
            <a:endParaRPr sz="1202"/>
          </a:p>
        </p:txBody>
      </p:sp>
      <p:pic>
        <p:nvPicPr>
          <p:cNvPr id="115" name="Google Shape;115;p17"/>
          <p:cNvPicPr preferRelativeResize="0"/>
          <p:nvPr/>
        </p:nvPicPr>
        <p:blipFill>
          <a:blip r:embed="rId3">
            <a:alphaModFix/>
          </a:blip>
          <a:stretch>
            <a:fillRect/>
          </a:stretch>
        </p:blipFill>
        <p:spPr>
          <a:xfrm>
            <a:off x="2539250" y="715000"/>
            <a:ext cx="1294675" cy="12946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8"/>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Advocacy (con.)</a:t>
            </a:r>
            <a:endParaRPr/>
          </a:p>
        </p:txBody>
      </p:sp>
      <p:sp>
        <p:nvSpPr>
          <p:cNvPr id="121" name="Google Shape;121;p18"/>
          <p:cNvSpPr txBox="1"/>
          <p:nvPr>
            <p:ph idx="1" type="body"/>
          </p:nvPr>
        </p:nvSpPr>
        <p:spPr>
          <a:xfrm>
            <a:off x="729450" y="1972050"/>
            <a:ext cx="7274100" cy="2502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rgbClr val="000000"/>
              </a:buClr>
              <a:buSzPts val="1018"/>
              <a:buFont typeface="Arial"/>
              <a:buNone/>
            </a:pPr>
            <a:r>
              <a:rPr lang="en" sz="1210">
                <a:solidFill>
                  <a:srgbClr val="000000"/>
                </a:solidFill>
                <a:latin typeface="Roboto"/>
                <a:ea typeface="Roboto"/>
                <a:cs typeface="Roboto"/>
                <a:sym typeface="Roboto"/>
              </a:rPr>
              <a:t>Here are ways that school counselors advocate for students:</a:t>
            </a:r>
            <a:endParaRPr sz="1210">
              <a:solidFill>
                <a:srgbClr val="000000"/>
              </a:solidFill>
              <a:latin typeface="Roboto"/>
              <a:ea typeface="Roboto"/>
              <a:cs typeface="Roboto"/>
              <a:sym typeface="Roboto"/>
            </a:endParaRPr>
          </a:p>
          <a:p>
            <a:pPr indent="0" lvl="0" marL="0" rtl="0" algn="l">
              <a:spcBef>
                <a:spcPts val="0"/>
              </a:spcBef>
              <a:spcAft>
                <a:spcPts val="0"/>
              </a:spcAft>
              <a:buClr>
                <a:srgbClr val="000000"/>
              </a:buClr>
              <a:buSzPts val="1018"/>
              <a:buFont typeface="Arial"/>
              <a:buNone/>
            </a:pPr>
            <a:r>
              <a:t/>
            </a:r>
            <a:endParaRPr sz="1210">
              <a:solidFill>
                <a:srgbClr val="000000"/>
              </a:solidFill>
              <a:latin typeface="Roboto"/>
              <a:ea typeface="Roboto"/>
              <a:cs typeface="Roboto"/>
              <a:sym typeface="Roboto"/>
            </a:endParaRPr>
          </a:p>
          <a:p>
            <a:pPr indent="-305435" lvl="0" marL="457200" rtl="0" algn="l">
              <a:spcBef>
                <a:spcPts val="0"/>
              </a:spcBef>
              <a:spcAft>
                <a:spcPts val="0"/>
              </a:spcAft>
              <a:buClr>
                <a:srgbClr val="000000"/>
              </a:buClr>
              <a:buSzPts val="1210"/>
              <a:buFont typeface="Roboto"/>
              <a:buChar char="●"/>
            </a:pPr>
            <a:r>
              <a:rPr b="1" lang="en" sz="1210">
                <a:solidFill>
                  <a:srgbClr val="000000"/>
                </a:solidFill>
                <a:latin typeface="Roboto"/>
                <a:ea typeface="Roboto"/>
                <a:cs typeface="Roboto"/>
                <a:sym typeface="Roboto"/>
              </a:rPr>
              <a:t>Individual Student Advocacy: </a:t>
            </a:r>
            <a:r>
              <a:rPr lang="en" sz="1210">
                <a:solidFill>
                  <a:srgbClr val="000000"/>
                </a:solidFill>
                <a:latin typeface="Roboto"/>
                <a:ea typeface="Roboto"/>
                <a:cs typeface="Roboto"/>
                <a:sym typeface="Roboto"/>
              </a:rPr>
              <a:t>school counselors may work one-on-one with students to advocate for specific needs, accomodations, mental health support or personalized interventions</a:t>
            </a:r>
            <a:endParaRPr sz="1210">
              <a:solidFill>
                <a:srgbClr val="000000"/>
              </a:solidFill>
              <a:latin typeface="Roboto"/>
              <a:ea typeface="Roboto"/>
              <a:cs typeface="Roboto"/>
              <a:sym typeface="Roboto"/>
            </a:endParaRPr>
          </a:p>
          <a:p>
            <a:pPr indent="-305435" lvl="0" marL="457200" rtl="0" algn="l">
              <a:spcBef>
                <a:spcPts val="1000"/>
              </a:spcBef>
              <a:spcAft>
                <a:spcPts val="0"/>
              </a:spcAft>
              <a:buClr>
                <a:srgbClr val="000000"/>
              </a:buClr>
              <a:buSzPts val="1210"/>
              <a:buFont typeface="Roboto"/>
              <a:buChar char="●"/>
            </a:pPr>
            <a:r>
              <a:rPr b="1" lang="en" sz="1210">
                <a:solidFill>
                  <a:srgbClr val="000000"/>
                </a:solidFill>
                <a:latin typeface="Roboto"/>
                <a:ea typeface="Roboto"/>
                <a:cs typeface="Roboto"/>
                <a:sym typeface="Roboto"/>
              </a:rPr>
              <a:t>Promoting a Positive School Climate: </a:t>
            </a:r>
            <a:r>
              <a:rPr lang="en" sz="1210">
                <a:solidFill>
                  <a:srgbClr val="000000"/>
                </a:solidFill>
                <a:latin typeface="Roboto"/>
                <a:ea typeface="Roboto"/>
                <a:cs typeface="Roboto"/>
                <a:sym typeface="Roboto"/>
              </a:rPr>
              <a:t>school counselors work to prevent bullying, promote acceptance, and ensure that students feel safe and valued at all times</a:t>
            </a:r>
            <a:endParaRPr sz="1210">
              <a:solidFill>
                <a:srgbClr val="000000"/>
              </a:solidFill>
              <a:latin typeface="Roboto"/>
              <a:ea typeface="Roboto"/>
              <a:cs typeface="Roboto"/>
              <a:sym typeface="Roboto"/>
            </a:endParaRPr>
          </a:p>
          <a:p>
            <a:pPr indent="-305435" lvl="0" marL="457200" rtl="0" algn="l">
              <a:spcBef>
                <a:spcPts val="1000"/>
              </a:spcBef>
              <a:spcAft>
                <a:spcPts val="1000"/>
              </a:spcAft>
              <a:buClr>
                <a:srgbClr val="000000"/>
              </a:buClr>
              <a:buSzPts val="1210"/>
              <a:buFont typeface="Roboto"/>
              <a:buChar char="●"/>
            </a:pPr>
            <a:r>
              <a:rPr b="1" lang="en" sz="1210">
                <a:solidFill>
                  <a:srgbClr val="000000"/>
                </a:solidFill>
                <a:latin typeface="Roboto"/>
                <a:ea typeface="Roboto"/>
                <a:cs typeface="Roboto"/>
                <a:sym typeface="Roboto"/>
              </a:rPr>
              <a:t>Crisis Response and Support: </a:t>
            </a:r>
            <a:r>
              <a:rPr lang="en" sz="1210">
                <a:solidFill>
                  <a:srgbClr val="000000"/>
                </a:solidFill>
                <a:latin typeface="Roboto"/>
                <a:ea typeface="Roboto"/>
                <a:cs typeface="Roboto"/>
                <a:sym typeface="Roboto"/>
              </a:rPr>
              <a:t>school counselors advocate for appropriate support services and programs that should be used in times of crisis or emergency</a:t>
            </a:r>
            <a:endParaRPr/>
          </a:p>
        </p:txBody>
      </p:sp>
      <p:pic>
        <p:nvPicPr>
          <p:cNvPr id="122" name="Google Shape;122;p18"/>
          <p:cNvPicPr preferRelativeResize="0"/>
          <p:nvPr/>
        </p:nvPicPr>
        <p:blipFill>
          <a:blip r:embed="rId3">
            <a:alphaModFix/>
          </a:blip>
          <a:stretch>
            <a:fillRect/>
          </a:stretch>
        </p:blipFill>
        <p:spPr>
          <a:xfrm>
            <a:off x="5755600" y="975350"/>
            <a:ext cx="1221800" cy="12218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19"/>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Advocacy </a:t>
            </a:r>
            <a:r>
              <a:rPr lang="en"/>
              <a:t>(con.)</a:t>
            </a:r>
            <a:endParaRPr/>
          </a:p>
        </p:txBody>
      </p:sp>
      <p:sp>
        <p:nvSpPr>
          <p:cNvPr id="128" name="Google Shape;128;p19"/>
          <p:cNvSpPr txBox="1"/>
          <p:nvPr>
            <p:ph idx="1" type="body"/>
          </p:nvPr>
        </p:nvSpPr>
        <p:spPr>
          <a:xfrm>
            <a:off x="729450" y="1986625"/>
            <a:ext cx="6690300" cy="2695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210">
                <a:solidFill>
                  <a:srgbClr val="000000"/>
                </a:solidFill>
                <a:latin typeface="Roboto"/>
                <a:ea typeface="Roboto"/>
                <a:cs typeface="Roboto"/>
                <a:sym typeface="Roboto"/>
              </a:rPr>
              <a:t>Here are ways that school counselors advocate for students:</a:t>
            </a:r>
            <a:endParaRPr sz="1210">
              <a:solidFill>
                <a:srgbClr val="000000"/>
              </a:solidFill>
              <a:latin typeface="Roboto"/>
              <a:ea typeface="Roboto"/>
              <a:cs typeface="Roboto"/>
              <a:sym typeface="Roboto"/>
            </a:endParaRPr>
          </a:p>
          <a:p>
            <a:pPr indent="0" lvl="0" marL="0" rtl="0" algn="l">
              <a:spcBef>
                <a:spcPts val="0"/>
              </a:spcBef>
              <a:spcAft>
                <a:spcPts val="0"/>
              </a:spcAft>
              <a:buNone/>
            </a:pPr>
            <a:r>
              <a:t/>
            </a:r>
            <a:endParaRPr sz="1210">
              <a:solidFill>
                <a:srgbClr val="000000"/>
              </a:solidFill>
              <a:latin typeface="Roboto"/>
              <a:ea typeface="Roboto"/>
              <a:cs typeface="Roboto"/>
              <a:sym typeface="Roboto"/>
            </a:endParaRPr>
          </a:p>
          <a:p>
            <a:pPr indent="-305435" lvl="0" marL="457200" rtl="0" algn="l">
              <a:spcBef>
                <a:spcPts val="0"/>
              </a:spcBef>
              <a:spcAft>
                <a:spcPts val="0"/>
              </a:spcAft>
              <a:buClr>
                <a:srgbClr val="000000"/>
              </a:buClr>
              <a:buSzPts val="1210"/>
              <a:buFont typeface="Roboto"/>
              <a:buChar char="●"/>
            </a:pPr>
            <a:r>
              <a:rPr b="1" lang="en" sz="1210">
                <a:solidFill>
                  <a:srgbClr val="000000"/>
                </a:solidFill>
                <a:latin typeface="Roboto"/>
                <a:ea typeface="Roboto"/>
                <a:cs typeface="Roboto"/>
                <a:sym typeface="Roboto"/>
              </a:rPr>
              <a:t>Promoting College and Career Readiness</a:t>
            </a:r>
            <a:r>
              <a:rPr b="1" lang="en" sz="1210">
                <a:solidFill>
                  <a:srgbClr val="000000"/>
                </a:solidFill>
                <a:latin typeface="Roboto"/>
                <a:ea typeface="Roboto"/>
                <a:cs typeface="Roboto"/>
                <a:sym typeface="Roboto"/>
              </a:rPr>
              <a:t>: </a:t>
            </a:r>
            <a:r>
              <a:rPr lang="en" sz="1210">
                <a:solidFill>
                  <a:srgbClr val="000000"/>
                </a:solidFill>
                <a:latin typeface="Roboto"/>
                <a:ea typeface="Roboto"/>
                <a:cs typeface="Roboto"/>
                <a:sym typeface="Roboto"/>
              </a:rPr>
              <a:t>school counselors advocate for resources to support career exploration and ensure that students have information on post-secondary education options</a:t>
            </a:r>
            <a:endParaRPr sz="1210">
              <a:solidFill>
                <a:srgbClr val="000000"/>
              </a:solidFill>
              <a:latin typeface="Roboto"/>
              <a:ea typeface="Roboto"/>
              <a:cs typeface="Roboto"/>
              <a:sym typeface="Roboto"/>
            </a:endParaRPr>
          </a:p>
          <a:p>
            <a:pPr indent="-305435" lvl="0" marL="457200" rtl="0" algn="l">
              <a:spcBef>
                <a:spcPts val="1000"/>
              </a:spcBef>
              <a:spcAft>
                <a:spcPts val="0"/>
              </a:spcAft>
              <a:buClr>
                <a:srgbClr val="000000"/>
              </a:buClr>
              <a:buSzPts val="1210"/>
              <a:buFont typeface="Roboto"/>
              <a:buChar char="●"/>
            </a:pPr>
            <a:r>
              <a:rPr b="1" lang="en" sz="1210">
                <a:solidFill>
                  <a:srgbClr val="000000"/>
                </a:solidFill>
                <a:latin typeface="Roboto"/>
                <a:ea typeface="Roboto"/>
                <a:cs typeface="Roboto"/>
                <a:sym typeface="Roboto"/>
              </a:rPr>
              <a:t>Policy and Program Development</a:t>
            </a:r>
            <a:r>
              <a:rPr b="1" lang="en" sz="1210">
                <a:solidFill>
                  <a:srgbClr val="000000"/>
                </a:solidFill>
                <a:latin typeface="Roboto"/>
                <a:ea typeface="Roboto"/>
                <a:cs typeface="Roboto"/>
                <a:sym typeface="Roboto"/>
              </a:rPr>
              <a:t>: </a:t>
            </a:r>
            <a:r>
              <a:rPr lang="en" sz="1210">
                <a:solidFill>
                  <a:srgbClr val="000000"/>
                </a:solidFill>
                <a:latin typeface="Roboto"/>
                <a:ea typeface="Roboto"/>
                <a:cs typeface="Roboto"/>
                <a:sym typeface="Roboto"/>
              </a:rPr>
              <a:t>school counselors participate in committees to develop school policies and programs that align with the best interests of students</a:t>
            </a:r>
            <a:endParaRPr sz="1210">
              <a:solidFill>
                <a:srgbClr val="000000"/>
              </a:solidFill>
              <a:latin typeface="Roboto"/>
              <a:ea typeface="Roboto"/>
              <a:cs typeface="Roboto"/>
              <a:sym typeface="Roboto"/>
            </a:endParaRPr>
          </a:p>
          <a:p>
            <a:pPr indent="-305435" lvl="0" marL="457200" rtl="0" algn="l">
              <a:spcBef>
                <a:spcPts val="1000"/>
              </a:spcBef>
              <a:spcAft>
                <a:spcPts val="1000"/>
              </a:spcAft>
              <a:buClr>
                <a:srgbClr val="000000"/>
              </a:buClr>
              <a:buSzPts val="1210"/>
              <a:buFont typeface="Roboto"/>
              <a:buChar char="●"/>
            </a:pPr>
            <a:r>
              <a:rPr b="1" lang="en" sz="1210">
                <a:solidFill>
                  <a:srgbClr val="000000"/>
                </a:solidFill>
                <a:latin typeface="Roboto"/>
                <a:ea typeface="Roboto"/>
                <a:cs typeface="Roboto"/>
                <a:sym typeface="Roboto"/>
              </a:rPr>
              <a:t>Social Justice and Cultural Competency</a:t>
            </a:r>
            <a:r>
              <a:rPr b="1" lang="en" sz="1210">
                <a:solidFill>
                  <a:srgbClr val="000000"/>
                </a:solidFill>
                <a:latin typeface="Roboto"/>
                <a:ea typeface="Roboto"/>
                <a:cs typeface="Roboto"/>
                <a:sym typeface="Roboto"/>
              </a:rPr>
              <a:t>: </a:t>
            </a:r>
            <a:r>
              <a:rPr lang="en" sz="1210">
                <a:solidFill>
                  <a:srgbClr val="000000"/>
                </a:solidFill>
                <a:latin typeface="Roboto"/>
                <a:ea typeface="Roboto"/>
                <a:cs typeface="Roboto"/>
                <a:sym typeface="Roboto"/>
              </a:rPr>
              <a:t>school counselors </a:t>
            </a:r>
            <a:r>
              <a:rPr lang="en" sz="1210">
                <a:solidFill>
                  <a:srgbClr val="000000"/>
                </a:solidFill>
                <a:latin typeface="Roboto"/>
                <a:ea typeface="Roboto"/>
                <a:cs typeface="Roboto"/>
                <a:sym typeface="Roboto"/>
              </a:rPr>
              <a:t>addresses any systemic inequalities and </a:t>
            </a:r>
            <a:r>
              <a:rPr lang="en" sz="1210">
                <a:solidFill>
                  <a:srgbClr val="000000"/>
                </a:solidFill>
                <a:latin typeface="Roboto"/>
                <a:ea typeface="Roboto"/>
                <a:cs typeface="Roboto"/>
                <a:sym typeface="Roboto"/>
              </a:rPr>
              <a:t>advocate for an environment that embraces social and cultural diversity</a:t>
            </a:r>
            <a:endParaRPr/>
          </a:p>
        </p:txBody>
      </p:sp>
      <p:pic>
        <p:nvPicPr>
          <p:cNvPr id="129" name="Google Shape;129;p19"/>
          <p:cNvPicPr preferRelativeResize="0"/>
          <p:nvPr/>
        </p:nvPicPr>
        <p:blipFill>
          <a:blip r:embed="rId3">
            <a:alphaModFix/>
          </a:blip>
          <a:stretch>
            <a:fillRect/>
          </a:stretch>
        </p:blipFill>
        <p:spPr>
          <a:xfrm>
            <a:off x="5321650" y="807813"/>
            <a:ext cx="1556875" cy="15568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0"/>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Access, Attainment &amp; Achievement</a:t>
            </a:r>
            <a:endParaRPr/>
          </a:p>
        </p:txBody>
      </p:sp>
      <p:sp>
        <p:nvSpPr>
          <p:cNvPr id="135" name="Google Shape;135;p20"/>
          <p:cNvSpPr txBox="1"/>
          <p:nvPr>
            <p:ph idx="1" type="body"/>
          </p:nvPr>
        </p:nvSpPr>
        <p:spPr>
          <a:xfrm>
            <a:off x="729450" y="1986600"/>
            <a:ext cx="6639900" cy="2557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solidFill>
                  <a:srgbClr val="000000"/>
                </a:solidFill>
                <a:latin typeface="Roboto"/>
                <a:ea typeface="Roboto"/>
                <a:cs typeface="Roboto"/>
                <a:sym typeface="Roboto"/>
              </a:rPr>
              <a:t>Access</a:t>
            </a:r>
            <a:r>
              <a:rPr lang="en">
                <a:solidFill>
                  <a:srgbClr val="000000"/>
                </a:solidFill>
                <a:latin typeface="Roboto"/>
                <a:ea typeface="Roboto"/>
                <a:cs typeface="Roboto"/>
                <a:sym typeface="Roboto"/>
              </a:rPr>
              <a:t> refers to the availability of resources, educational opportunities, and support services for all students, regardless of their background, abilities, or circumstances.</a:t>
            </a:r>
            <a:endParaRPr b="1">
              <a:solidFill>
                <a:srgbClr val="000000"/>
              </a:solidFill>
              <a:latin typeface="Roboto"/>
              <a:ea typeface="Roboto"/>
              <a:cs typeface="Roboto"/>
              <a:sym typeface="Roboto"/>
            </a:endParaRPr>
          </a:p>
          <a:p>
            <a:pPr indent="0" lvl="0" marL="0" rtl="0" algn="l">
              <a:spcBef>
                <a:spcPts val="1200"/>
              </a:spcBef>
              <a:spcAft>
                <a:spcPts val="0"/>
              </a:spcAft>
              <a:buNone/>
            </a:pPr>
            <a:r>
              <a:t/>
            </a:r>
            <a:endParaRPr sz="1200">
              <a:solidFill>
                <a:srgbClr val="000000"/>
              </a:solidFill>
              <a:latin typeface="Roboto"/>
              <a:ea typeface="Roboto"/>
              <a:cs typeface="Roboto"/>
              <a:sym typeface="Roboto"/>
            </a:endParaRPr>
          </a:p>
          <a:p>
            <a:pPr indent="0" lvl="0" marL="0" rtl="0" algn="l">
              <a:spcBef>
                <a:spcPts val="0"/>
              </a:spcBef>
              <a:spcAft>
                <a:spcPts val="1200"/>
              </a:spcAft>
              <a:buNone/>
            </a:pPr>
            <a:r>
              <a:t/>
            </a:r>
            <a:endParaRPr>
              <a:solidFill>
                <a:srgbClr val="000000"/>
              </a:solidFill>
              <a:latin typeface="Roboto"/>
              <a:ea typeface="Roboto"/>
              <a:cs typeface="Roboto"/>
              <a:sym typeface="Roboto"/>
            </a:endParaRPr>
          </a:p>
        </p:txBody>
      </p:sp>
      <p:pic>
        <p:nvPicPr>
          <p:cNvPr id="136" name="Google Shape;136;p20"/>
          <p:cNvPicPr preferRelativeResize="0"/>
          <p:nvPr/>
        </p:nvPicPr>
        <p:blipFill rotWithShape="1">
          <a:blip r:embed="rId3">
            <a:alphaModFix/>
          </a:blip>
          <a:srcRect b="22916" l="11150" r="11790" t="0"/>
          <a:stretch/>
        </p:blipFill>
        <p:spPr>
          <a:xfrm>
            <a:off x="7019605" y="2571750"/>
            <a:ext cx="1687570" cy="1688098"/>
          </a:xfrm>
          <a:prstGeom prst="rect">
            <a:avLst/>
          </a:prstGeom>
          <a:noFill/>
          <a:ln>
            <a:noFill/>
          </a:ln>
        </p:spPr>
      </p:pic>
      <p:sp>
        <p:nvSpPr>
          <p:cNvPr id="137" name="Google Shape;137;p20"/>
          <p:cNvSpPr txBox="1"/>
          <p:nvPr/>
        </p:nvSpPr>
        <p:spPr>
          <a:xfrm>
            <a:off x="830350" y="2721650"/>
            <a:ext cx="5939100" cy="1688100"/>
          </a:xfrm>
          <a:prstGeom prst="rect">
            <a:avLst/>
          </a:prstGeom>
          <a:noFill/>
          <a:ln>
            <a:noFill/>
          </a:ln>
        </p:spPr>
        <p:txBody>
          <a:bodyPr anchorCtr="0" anchor="t" bIns="91425" lIns="91425" spcFirstLastPara="1" rIns="91425" wrap="square" tIns="91425">
            <a:spAutoFit/>
          </a:bodyPr>
          <a:lstStyle/>
          <a:p>
            <a:pPr indent="-304800" lvl="0" marL="457200" rtl="0" algn="l">
              <a:lnSpc>
                <a:spcPct val="115000"/>
              </a:lnSpc>
              <a:spcBef>
                <a:spcPts val="1000"/>
              </a:spcBef>
              <a:spcAft>
                <a:spcPts val="0"/>
              </a:spcAft>
              <a:buClr>
                <a:srgbClr val="000000"/>
              </a:buClr>
              <a:buSzPts val="1200"/>
              <a:buFont typeface="Roboto"/>
              <a:buChar char="●"/>
            </a:pPr>
            <a:r>
              <a:rPr lang="en" sz="1200">
                <a:latin typeface="Roboto"/>
                <a:ea typeface="Roboto"/>
                <a:cs typeface="Roboto"/>
                <a:sym typeface="Roboto"/>
              </a:rPr>
              <a:t>School counselors work to ensure that every student has equal access.</a:t>
            </a:r>
            <a:endParaRPr sz="1200">
              <a:latin typeface="Roboto"/>
              <a:ea typeface="Roboto"/>
              <a:cs typeface="Roboto"/>
              <a:sym typeface="Roboto"/>
            </a:endParaRPr>
          </a:p>
          <a:p>
            <a:pPr indent="-304800" lvl="0" marL="457200" rtl="0" algn="l">
              <a:lnSpc>
                <a:spcPct val="115000"/>
              </a:lnSpc>
              <a:spcBef>
                <a:spcPts val="1000"/>
              </a:spcBef>
              <a:spcAft>
                <a:spcPts val="0"/>
              </a:spcAft>
              <a:buClr>
                <a:srgbClr val="000000"/>
              </a:buClr>
              <a:buSzPts val="1200"/>
              <a:buFont typeface="Roboto"/>
              <a:buChar char="●"/>
            </a:pPr>
            <a:r>
              <a:rPr lang="en" sz="1200">
                <a:latin typeface="Roboto"/>
                <a:ea typeface="Roboto"/>
                <a:cs typeface="Roboto"/>
                <a:sym typeface="Roboto"/>
              </a:rPr>
              <a:t>School counselors work with students to address any barriers, (language, socio-economic challenges, or special needs), that may hinder them from fully taking advantage of educational opportunities</a:t>
            </a:r>
            <a:endParaRPr sz="1200">
              <a:latin typeface="Roboto"/>
              <a:ea typeface="Roboto"/>
              <a:cs typeface="Roboto"/>
              <a:sym typeface="Roboto"/>
            </a:endParaRPr>
          </a:p>
          <a:p>
            <a:pPr indent="-304800" lvl="0" marL="457200" rtl="0" algn="l">
              <a:lnSpc>
                <a:spcPct val="115000"/>
              </a:lnSpc>
              <a:spcBef>
                <a:spcPts val="1000"/>
              </a:spcBef>
              <a:spcAft>
                <a:spcPts val="0"/>
              </a:spcAft>
              <a:buClr>
                <a:srgbClr val="000000"/>
              </a:buClr>
              <a:buSzPts val="1200"/>
              <a:buFont typeface="Roboto"/>
              <a:buChar char="●"/>
            </a:pPr>
            <a:r>
              <a:rPr lang="en" sz="1200">
                <a:latin typeface="Roboto"/>
                <a:ea typeface="Roboto"/>
                <a:cs typeface="Roboto"/>
                <a:sym typeface="Roboto"/>
              </a:rPr>
              <a:t>School counselors ensure students have the proper information and guidance on post-secondary pathways, career options, and extracurricular activities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1"/>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Access, Attainment &amp; Achievement</a:t>
            </a:r>
            <a:endParaRPr/>
          </a:p>
        </p:txBody>
      </p:sp>
      <p:sp>
        <p:nvSpPr>
          <p:cNvPr id="143" name="Google Shape;143;p21"/>
          <p:cNvSpPr txBox="1"/>
          <p:nvPr>
            <p:ph idx="1" type="body"/>
          </p:nvPr>
        </p:nvSpPr>
        <p:spPr>
          <a:xfrm>
            <a:off x="729450" y="2009675"/>
            <a:ext cx="6593700" cy="2707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solidFill>
                  <a:srgbClr val="000000"/>
                </a:solidFill>
                <a:latin typeface="Roboto"/>
                <a:ea typeface="Roboto"/>
                <a:cs typeface="Roboto"/>
                <a:sym typeface="Roboto"/>
              </a:rPr>
              <a:t>Attainment</a:t>
            </a:r>
            <a:r>
              <a:rPr lang="en">
                <a:solidFill>
                  <a:srgbClr val="000000"/>
                </a:solidFill>
                <a:latin typeface="Roboto"/>
                <a:ea typeface="Roboto"/>
                <a:cs typeface="Roboto"/>
                <a:sym typeface="Roboto"/>
              </a:rPr>
              <a:t> </a:t>
            </a:r>
            <a:r>
              <a:rPr lang="en">
                <a:solidFill>
                  <a:srgbClr val="000000"/>
                </a:solidFill>
                <a:latin typeface="Roboto"/>
                <a:ea typeface="Roboto"/>
                <a:cs typeface="Roboto"/>
                <a:sym typeface="Roboto"/>
              </a:rPr>
              <a:t>focuses on students setting academic or personal goals/milestones and successfully completing those goals.</a:t>
            </a:r>
            <a:endParaRPr b="1">
              <a:solidFill>
                <a:srgbClr val="000000"/>
              </a:solidFill>
              <a:latin typeface="Roboto"/>
              <a:ea typeface="Roboto"/>
              <a:cs typeface="Roboto"/>
              <a:sym typeface="Roboto"/>
            </a:endParaRPr>
          </a:p>
          <a:p>
            <a:pPr indent="0" lvl="0" marL="0" rtl="0" algn="l">
              <a:spcBef>
                <a:spcPts val="1200"/>
              </a:spcBef>
              <a:spcAft>
                <a:spcPts val="1200"/>
              </a:spcAft>
              <a:buNone/>
            </a:pPr>
            <a:r>
              <a:t/>
            </a:r>
            <a:endParaRPr>
              <a:solidFill>
                <a:srgbClr val="000000"/>
              </a:solidFill>
              <a:latin typeface="Roboto"/>
              <a:ea typeface="Roboto"/>
              <a:cs typeface="Roboto"/>
              <a:sym typeface="Roboto"/>
            </a:endParaRPr>
          </a:p>
        </p:txBody>
      </p:sp>
      <p:pic>
        <p:nvPicPr>
          <p:cNvPr id="144" name="Google Shape;144;p21"/>
          <p:cNvPicPr preferRelativeResize="0"/>
          <p:nvPr/>
        </p:nvPicPr>
        <p:blipFill rotWithShape="1">
          <a:blip r:embed="rId3">
            <a:alphaModFix/>
          </a:blip>
          <a:srcRect b="0" l="7773" r="5179" t="0"/>
          <a:stretch/>
        </p:blipFill>
        <p:spPr>
          <a:xfrm>
            <a:off x="6492950" y="2629375"/>
            <a:ext cx="2171524" cy="1744600"/>
          </a:xfrm>
          <a:prstGeom prst="rect">
            <a:avLst/>
          </a:prstGeom>
          <a:noFill/>
          <a:ln>
            <a:noFill/>
          </a:ln>
        </p:spPr>
      </p:pic>
      <p:sp>
        <p:nvSpPr>
          <p:cNvPr id="145" name="Google Shape;145;p21"/>
          <p:cNvSpPr txBox="1"/>
          <p:nvPr/>
        </p:nvSpPr>
        <p:spPr>
          <a:xfrm>
            <a:off x="818825" y="2657025"/>
            <a:ext cx="5524200" cy="2112900"/>
          </a:xfrm>
          <a:prstGeom prst="rect">
            <a:avLst/>
          </a:prstGeom>
          <a:noFill/>
          <a:ln>
            <a:noFill/>
          </a:ln>
        </p:spPr>
        <p:txBody>
          <a:bodyPr anchorCtr="0" anchor="t" bIns="91425" lIns="91425" spcFirstLastPara="1" rIns="91425" wrap="square" tIns="91425">
            <a:spAutoFit/>
          </a:bodyPr>
          <a:lstStyle/>
          <a:p>
            <a:pPr indent="-304800" lvl="0" marL="457200" rtl="0" algn="l">
              <a:lnSpc>
                <a:spcPct val="115000"/>
              </a:lnSpc>
              <a:spcBef>
                <a:spcPts val="1000"/>
              </a:spcBef>
              <a:spcAft>
                <a:spcPts val="0"/>
              </a:spcAft>
              <a:buClr>
                <a:srgbClr val="000000"/>
              </a:buClr>
              <a:buSzPts val="1200"/>
              <a:buFont typeface="Roboto"/>
              <a:buChar char="●"/>
            </a:pPr>
            <a:r>
              <a:rPr lang="en" sz="1200">
                <a:latin typeface="Roboto"/>
                <a:ea typeface="Roboto"/>
                <a:cs typeface="Roboto"/>
                <a:sym typeface="Roboto"/>
              </a:rPr>
              <a:t>School counselors assist students in setting realistic goals, emphasizing the importance of attainment.</a:t>
            </a:r>
            <a:endParaRPr sz="1200">
              <a:latin typeface="Roboto"/>
              <a:ea typeface="Roboto"/>
              <a:cs typeface="Roboto"/>
              <a:sym typeface="Roboto"/>
            </a:endParaRPr>
          </a:p>
          <a:p>
            <a:pPr indent="-304800" lvl="0" marL="457200" rtl="0" algn="l">
              <a:lnSpc>
                <a:spcPct val="115000"/>
              </a:lnSpc>
              <a:spcBef>
                <a:spcPts val="1000"/>
              </a:spcBef>
              <a:spcAft>
                <a:spcPts val="0"/>
              </a:spcAft>
              <a:buClr>
                <a:srgbClr val="000000"/>
              </a:buClr>
              <a:buSzPts val="1200"/>
              <a:buFont typeface="Roboto"/>
              <a:buChar char="●"/>
            </a:pPr>
            <a:r>
              <a:rPr lang="en" sz="1200">
                <a:latin typeface="Roboto"/>
                <a:ea typeface="Roboto"/>
                <a:cs typeface="Roboto"/>
                <a:sym typeface="Roboto"/>
              </a:rPr>
              <a:t>School counselors provide guidance on course recommendations, long-term academic planning, and post-secondary options to help students achieve and attain their aspirations.</a:t>
            </a:r>
            <a:endParaRPr sz="1200">
              <a:latin typeface="Roboto"/>
              <a:ea typeface="Roboto"/>
              <a:cs typeface="Roboto"/>
              <a:sym typeface="Roboto"/>
            </a:endParaRPr>
          </a:p>
          <a:p>
            <a:pPr indent="-304800" lvl="0" marL="457200" rtl="0" algn="l">
              <a:lnSpc>
                <a:spcPct val="115000"/>
              </a:lnSpc>
              <a:spcBef>
                <a:spcPts val="1000"/>
              </a:spcBef>
              <a:spcAft>
                <a:spcPts val="0"/>
              </a:spcAft>
              <a:buClr>
                <a:srgbClr val="000000"/>
              </a:buClr>
              <a:buSzPts val="1200"/>
              <a:buFont typeface="Roboto"/>
              <a:buChar char="●"/>
            </a:pPr>
            <a:r>
              <a:rPr lang="en" sz="1200">
                <a:latin typeface="Roboto"/>
                <a:ea typeface="Roboto"/>
                <a:cs typeface="Roboto"/>
                <a:sym typeface="Roboto"/>
              </a:rPr>
              <a:t>School counselors track and monitor student progress, identify any potential challenges, and implement one-on-one interventions to lead to successful academic outcomes.</a:t>
            </a:r>
            <a:endParaRPr sz="1200">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2"/>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Access, Attainment &amp; Achievement</a:t>
            </a:r>
            <a:endParaRPr/>
          </a:p>
        </p:txBody>
      </p:sp>
      <p:sp>
        <p:nvSpPr>
          <p:cNvPr id="151" name="Google Shape;151;p22"/>
          <p:cNvSpPr txBox="1"/>
          <p:nvPr>
            <p:ph idx="1" type="body"/>
          </p:nvPr>
        </p:nvSpPr>
        <p:spPr>
          <a:xfrm>
            <a:off x="744150" y="1975100"/>
            <a:ext cx="7655700" cy="2261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solidFill>
                  <a:srgbClr val="000000"/>
                </a:solidFill>
                <a:latin typeface="Roboto"/>
                <a:ea typeface="Roboto"/>
                <a:cs typeface="Roboto"/>
                <a:sym typeface="Roboto"/>
              </a:rPr>
              <a:t>Achievement</a:t>
            </a:r>
            <a:r>
              <a:rPr lang="en">
                <a:solidFill>
                  <a:srgbClr val="000000"/>
                </a:solidFill>
                <a:latin typeface="Roboto"/>
                <a:ea typeface="Roboto"/>
                <a:cs typeface="Roboto"/>
                <a:sym typeface="Roboto"/>
              </a:rPr>
              <a:t> involves </a:t>
            </a:r>
            <a:r>
              <a:rPr lang="en">
                <a:solidFill>
                  <a:srgbClr val="000000"/>
                </a:solidFill>
                <a:latin typeface="Roboto"/>
                <a:ea typeface="Roboto"/>
                <a:cs typeface="Roboto"/>
                <a:sym typeface="Roboto"/>
              </a:rPr>
              <a:t>the demonstration of acquired knowledge and skills, which shows personal growth and reflects success in both academic and non-academic areas.</a:t>
            </a:r>
            <a:endParaRPr b="1">
              <a:solidFill>
                <a:srgbClr val="000000"/>
              </a:solidFill>
              <a:latin typeface="Roboto"/>
              <a:ea typeface="Roboto"/>
              <a:cs typeface="Roboto"/>
              <a:sym typeface="Roboto"/>
            </a:endParaRPr>
          </a:p>
          <a:p>
            <a:pPr indent="0" lvl="0" marL="0" rtl="0" algn="l">
              <a:spcBef>
                <a:spcPts val="1200"/>
              </a:spcBef>
              <a:spcAft>
                <a:spcPts val="1200"/>
              </a:spcAft>
              <a:buNone/>
            </a:pPr>
            <a:r>
              <a:t/>
            </a:r>
            <a:endParaRPr>
              <a:solidFill>
                <a:srgbClr val="000000"/>
              </a:solidFill>
              <a:latin typeface="Roboto"/>
              <a:ea typeface="Roboto"/>
              <a:cs typeface="Roboto"/>
              <a:sym typeface="Roboto"/>
            </a:endParaRPr>
          </a:p>
        </p:txBody>
      </p:sp>
      <p:sp>
        <p:nvSpPr>
          <p:cNvPr id="152" name="Google Shape;152;p22"/>
          <p:cNvSpPr txBox="1"/>
          <p:nvPr/>
        </p:nvSpPr>
        <p:spPr>
          <a:xfrm>
            <a:off x="795750" y="2580375"/>
            <a:ext cx="5685600" cy="2112900"/>
          </a:xfrm>
          <a:prstGeom prst="rect">
            <a:avLst/>
          </a:prstGeom>
          <a:noFill/>
          <a:ln>
            <a:noFill/>
          </a:ln>
        </p:spPr>
        <p:txBody>
          <a:bodyPr anchorCtr="0" anchor="t" bIns="91425" lIns="91425" spcFirstLastPara="1" rIns="91425" wrap="square" tIns="91425">
            <a:spAutoFit/>
          </a:bodyPr>
          <a:lstStyle/>
          <a:p>
            <a:pPr indent="-304800" lvl="0" marL="457200" rtl="0" algn="l">
              <a:lnSpc>
                <a:spcPct val="115000"/>
              </a:lnSpc>
              <a:spcBef>
                <a:spcPts val="1000"/>
              </a:spcBef>
              <a:spcAft>
                <a:spcPts val="0"/>
              </a:spcAft>
              <a:buClr>
                <a:srgbClr val="000000"/>
              </a:buClr>
              <a:buSzPts val="1200"/>
              <a:buFont typeface="Roboto"/>
              <a:buChar char="●"/>
            </a:pPr>
            <a:r>
              <a:rPr lang="en" sz="1200">
                <a:latin typeface="Roboto"/>
                <a:ea typeface="Roboto"/>
                <a:cs typeface="Roboto"/>
                <a:sym typeface="Roboto"/>
              </a:rPr>
              <a:t>School counselors support students in achieving academic, personal, and social development.</a:t>
            </a:r>
            <a:endParaRPr sz="1200">
              <a:latin typeface="Roboto"/>
              <a:ea typeface="Roboto"/>
              <a:cs typeface="Roboto"/>
              <a:sym typeface="Roboto"/>
            </a:endParaRPr>
          </a:p>
          <a:p>
            <a:pPr indent="-304800" lvl="0" marL="457200" rtl="0" algn="l">
              <a:lnSpc>
                <a:spcPct val="115000"/>
              </a:lnSpc>
              <a:spcBef>
                <a:spcPts val="1000"/>
              </a:spcBef>
              <a:spcAft>
                <a:spcPts val="0"/>
              </a:spcAft>
              <a:buClr>
                <a:srgbClr val="000000"/>
              </a:buClr>
              <a:buSzPts val="1200"/>
              <a:buFont typeface="Roboto"/>
              <a:buChar char="●"/>
            </a:pPr>
            <a:r>
              <a:rPr lang="en" sz="1200">
                <a:latin typeface="Roboto"/>
                <a:ea typeface="Roboto"/>
                <a:cs typeface="Roboto"/>
                <a:sym typeface="Roboto"/>
              </a:rPr>
              <a:t>School counselors promote a holistic view of achievement, emphasizing the importance of social-emotional skills and self-confidence and how they contribute to academic success.</a:t>
            </a:r>
            <a:endParaRPr sz="1200">
              <a:latin typeface="Roboto"/>
              <a:ea typeface="Roboto"/>
              <a:cs typeface="Roboto"/>
              <a:sym typeface="Roboto"/>
            </a:endParaRPr>
          </a:p>
          <a:p>
            <a:pPr indent="-304800" lvl="0" marL="457200" rtl="0" algn="l">
              <a:lnSpc>
                <a:spcPct val="115000"/>
              </a:lnSpc>
              <a:spcBef>
                <a:spcPts val="1000"/>
              </a:spcBef>
              <a:spcAft>
                <a:spcPts val="0"/>
              </a:spcAft>
              <a:buClr>
                <a:srgbClr val="000000"/>
              </a:buClr>
              <a:buSzPts val="1200"/>
              <a:buFont typeface="Roboto"/>
              <a:buChar char="●"/>
            </a:pPr>
            <a:r>
              <a:rPr lang="en" sz="1200">
                <a:latin typeface="Roboto"/>
                <a:ea typeface="Roboto"/>
                <a:cs typeface="Roboto"/>
                <a:sym typeface="Roboto"/>
              </a:rPr>
              <a:t>School counselors actively recognize and celebrate students’ unique talents and accomplishments, fostering a positive school culture that values diverse contributions.</a:t>
            </a:r>
            <a:endParaRPr sz="1200">
              <a:latin typeface="Roboto"/>
              <a:ea typeface="Roboto"/>
              <a:cs typeface="Roboto"/>
              <a:sym typeface="Roboto"/>
            </a:endParaRPr>
          </a:p>
        </p:txBody>
      </p:sp>
      <p:pic>
        <p:nvPicPr>
          <p:cNvPr id="153" name="Google Shape;153;p22"/>
          <p:cNvPicPr preferRelativeResize="0"/>
          <p:nvPr/>
        </p:nvPicPr>
        <p:blipFill rotWithShape="1">
          <a:blip r:embed="rId3">
            <a:alphaModFix/>
          </a:blip>
          <a:srcRect b="9869" l="0" r="0" t="0"/>
          <a:stretch/>
        </p:blipFill>
        <p:spPr>
          <a:xfrm>
            <a:off x="6481350" y="2675525"/>
            <a:ext cx="1975050" cy="19226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3"/>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Barriers</a:t>
            </a:r>
            <a:endParaRPr/>
          </a:p>
        </p:txBody>
      </p:sp>
      <p:sp>
        <p:nvSpPr>
          <p:cNvPr id="159" name="Google Shape;159;p23"/>
          <p:cNvSpPr txBox="1"/>
          <p:nvPr>
            <p:ph idx="1" type="body"/>
          </p:nvPr>
        </p:nvSpPr>
        <p:spPr>
          <a:xfrm>
            <a:off x="729450" y="1926475"/>
            <a:ext cx="7688700" cy="2261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210">
                <a:solidFill>
                  <a:srgbClr val="000000"/>
                </a:solidFill>
                <a:latin typeface="Roboto"/>
                <a:ea typeface="Roboto"/>
                <a:cs typeface="Roboto"/>
                <a:sym typeface="Roboto"/>
              </a:rPr>
              <a:t>School counselors work with students to detect and overcome barriers, which are obstacles or challenges that can hinder the success of students. Here are some examples of barriers:</a:t>
            </a:r>
            <a:endParaRPr sz="1210">
              <a:solidFill>
                <a:srgbClr val="000000"/>
              </a:solidFill>
              <a:latin typeface="Roboto"/>
              <a:ea typeface="Roboto"/>
              <a:cs typeface="Roboto"/>
              <a:sym typeface="Roboto"/>
            </a:endParaRPr>
          </a:p>
          <a:p>
            <a:pPr indent="0" lvl="0" marL="0" rtl="0" algn="l">
              <a:spcBef>
                <a:spcPts val="0"/>
              </a:spcBef>
              <a:spcAft>
                <a:spcPts val="0"/>
              </a:spcAft>
              <a:buNone/>
            </a:pPr>
            <a:r>
              <a:t/>
            </a:r>
            <a:endParaRPr sz="1210">
              <a:solidFill>
                <a:srgbClr val="000000"/>
              </a:solidFill>
              <a:latin typeface="Roboto"/>
              <a:ea typeface="Roboto"/>
              <a:cs typeface="Roboto"/>
              <a:sym typeface="Roboto"/>
            </a:endParaRPr>
          </a:p>
          <a:p>
            <a:pPr indent="0" lvl="0" marL="0" rtl="0" algn="l">
              <a:spcBef>
                <a:spcPts val="0"/>
              </a:spcBef>
              <a:spcAft>
                <a:spcPts val="1000"/>
              </a:spcAft>
              <a:buNone/>
            </a:pPr>
            <a:r>
              <a:t/>
            </a:r>
            <a:endParaRPr sz="1210">
              <a:solidFill>
                <a:srgbClr val="000000"/>
              </a:solidFill>
              <a:latin typeface="Roboto"/>
              <a:ea typeface="Roboto"/>
              <a:cs typeface="Roboto"/>
              <a:sym typeface="Roboto"/>
            </a:endParaRPr>
          </a:p>
        </p:txBody>
      </p:sp>
      <p:sp>
        <p:nvSpPr>
          <p:cNvPr id="160" name="Google Shape;160;p23"/>
          <p:cNvSpPr txBox="1"/>
          <p:nvPr/>
        </p:nvSpPr>
        <p:spPr>
          <a:xfrm>
            <a:off x="830350" y="2571750"/>
            <a:ext cx="5454900" cy="2255100"/>
          </a:xfrm>
          <a:prstGeom prst="rect">
            <a:avLst/>
          </a:prstGeom>
          <a:noFill/>
          <a:ln>
            <a:noFill/>
          </a:ln>
        </p:spPr>
        <p:txBody>
          <a:bodyPr anchorCtr="0" anchor="t" bIns="91425" lIns="91425" spcFirstLastPara="1" rIns="91425" wrap="square" tIns="91425">
            <a:spAutoFit/>
          </a:bodyPr>
          <a:lstStyle/>
          <a:p>
            <a:pPr indent="-305435" lvl="0" marL="457200" rtl="0" algn="l">
              <a:lnSpc>
                <a:spcPct val="115000"/>
              </a:lnSpc>
              <a:spcBef>
                <a:spcPts val="0"/>
              </a:spcBef>
              <a:spcAft>
                <a:spcPts val="0"/>
              </a:spcAft>
              <a:buClr>
                <a:srgbClr val="000000"/>
              </a:buClr>
              <a:buSzPts val="1210"/>
              <a:buFont typeface="Roboto"/>
              <a:buChar char="●"/>
            </a:pPr>
            <a:r>
              <a:rPr b="1" lang="en" sz="1210">
                <a:latin typeface="Roboto"/>
                <a:ea typeface="Roboto"/>
                <a:cs typeface="Roboto"/>
                <a:sym typeface="Roboto"/>
              </a:rPr>
              <a:t>Limited Resources: </a:t>
            </a:r>
            <a:r>
              <a:rPr lang="en" sz="1210">
                <a:latin typeface="Roboto"/>
                <a:ea typeface="Roboto"/>
                <a:cs typeface="Roboto"/>
                <a:sym typeface="Roboto"/>
              </a:rPr>
              <a:t>insufficient funding, staffing, or time constraints can limit resources</a:t>
            </a:r>
            <a:endParaRPr sz="1210">
              <a:latin typeface="Roboto"/>
              <a:ea typeface="Roboto"/>
              <a:cs typeface="Roboto"/>
              <a:sym typeface="Roboto"/>
            </a:endParaRPr>
          </a:p>
          <a:p>
            <a:pPr indent="-305435" lvl="0" marL="457200" rtl="0" algn="l">
              <a:lnSpc>
                <a:spcPct val="115000"/>
              </a:lnSpc>
              <a:spcBef>
                <a:spcPts val="1000"/>
              </a:spcBef>
              <a:spcAft>
                <a:spcPts val="0"/>
              </a:spcAft>
              <a:buClr>
                <a:srgbClr val="000000"/>
              </a:buClr>
              <a:buSzPts val="1210"/>
              <a:buFont typeface="Roboto"/>
              <a:buChar char="●"/>
            </a:pPr>
            <a:r>
              <a:rPr b="1" lang="en" sz="1210">
                <a:latin typeface="Roboto"/>
                <a:ea typeface="Roboto"/>
                <a:cs typeface="Roboto"/>
                <a:sym typeface="Roboto"/>
              </a:rPr>
              <a:t>Stigma/Misconceptions: </a:t>
            </a:r>
            <a:r>
              <a:rPr lang="en" sz="1210">
                <a:latin typeface="Roboto"/>
                <a:ea typeface="Roboto"/>
                <a:cs typeface="Roboto"/>
                <a:sym typeface="Roboto"/>
              </a:rPr>
              <a:t>negative attitudes or misconceptions may prevent students from seeking help</a:t>
            </a:r>
            <a:endParaRPr sz="1210">
              <a:latin typeface="Roboto"/>
              <a:ea typeface="Roboto"/>
              <a:cs typeface="Roboto"/>
              <a:sym typeface="Roboto"/>
            </a:endParaRPr>
          </a:p>
          <a:p>
            <a:pPr indent="-305435" lvl="0" marL="457200" rtl="0" algn="l">
              <a:lnSpc>
                <a:spcPct val="115000"/>
              </a:lnSpc>
              <a:spcBef>
                <a:spcPts val="1000"/>
              </a:spcBef>
              <a:spcAft>
                <a:spcPts val="0"/>
              </a:spcAft>
              <a:buClr>
                <a:srgbClr val="000000"/>
              </a:buClr>
              <a:buSzPts val="1210"/>
              <a:buFont typeface="Roboto"/>
              <a:buChar char="●"/>
            </a:pPr>
            <a:r>
              <a:rPr b="1" lang="en" sz="1210">
                <a:latin typeface="Roboto"/>
                <a:ea typeface="Roboto"/>
                <a:cs typeface="Roboto"/>
                <a:sym typeface="Roboto"/>
              </a:rPr>
              <a:t>Lack of Awareness: </a:t>
            </a:r>
            <a:r>
              <a:rPr lang="en" sz="1210">
                <a:latin typeface="Roboto"/>
                <a:ea typeface="Roboto"/>
                <a:cs typeface="Roboto"/>
                <a:sym typeface="Roboto"/>
              </a:rPr>
              <a:t>students may be unaware of the availability or scope of counseling services</a:t>
            </a:r>
            <a:endParaRPr sz="1210">
              <a:latin typeface="Roboto"/>
              <a:ea typeface="Roboto"/>
              <a:cs typeface="Roboto"/>
              <a:sym typeface="Roboto"/>
            </a:endParaRPr>
          </a:p>
          <a:p>
            <a:pPr indent="-305435" lvl="0" marL="457200" rtl="0" algn="l">
              <a:lnSpc>
                <a:spcPct val="115000"/>
              </a:lnSpc>
              <a:spcBef>
                <a:spcPts val="1000"/>
              </a:spcBef>
              <a:spcAft>
                <a:spcPts val="1000"/>
              </a:spcAft>
              <a:buClr>
                <a:srgbClr val="000000"/>
              </a:buClr>
              <a:buSzPts val="1210"/>
              <a:buFont typeface="Roboto"/>
              <a:buChar char="●"/>
            </a:pPr>
            <a:r>
              <a:rPr b="1" lang="en" sz="1210">
                <a:latin typeface="Roboto"/>
                <a:ea typeface="Roboto"/>
                <a:cs typeface="Roboto"/>
                <a:sym typeface="Roboto"/>
              </a:rPr>
              <a:t>Cultural/Linguistic:</a:t>
            </a:r>
            <a:r>
              <a:rPr lang="en" sz="1210">
                <a:latin typeface="Roboto"/>
                <a:ea typeface="Roboto"/>
                <a:cs typeface="Roboto"/>
                <a:sym typeface="Roboto"/>
              </a:rPr>
              <a:t> may hinder effective communication between students and faculty</a:t>
            </a:r>
            <a:endParaRPr/>
          </a:p>
        </p:txBody>
      </p:sp>
      <p:pic>
        <p:nvPicPr>
          <p:cNvPr id="161" name="Google Shape;161;p23"/>
          <p:cNvPicPr preferRelativeResize="0"/>
          <p:nvPr/>
        </p:nvPicPr>
        <p:blipFill rotWithShape="1">
          <a:blip r:embed="rId3">
            <a:alphaModFix/>
          </a:blip>
          <a:srcRect b="8792" l="0" r="0" t="0"/>
          <a:stretch/>
        </p:blipFill>
        <p:spPr>
          <a:xfrm>
            <a:off x="6913725" y="3063675"/>
            <a:ext cx="1680625" cy="147614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4"/>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Barriers (con.)</a:t>
            </a:r>
            <a:endParaRPr/>
          </a:p>
        </p:txBody>
      </p:sp>
      <p:sp>
        <p:nvSpPr>
          <p:cNvPr id="167" name="Google Shape;167;p24"/>
          <p:cNvSpPr txBox="1"/>
          <p:nvPr>
            <p:ph idx="1" type="body"/>
          </p:nvPr>
        </p:nvSpPr>
        <p:spPr>
          <a:xfrm>
            <a:off x="729450" y="2002675"/>
            <a:ext cx="5509800" cy="25065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sz="1210">
                <a:solidFill>
                  <a:srgbClr val="000000"/>
                </a:solidFill>
                <a:latin typeface="Roboto"/>
                <a:ea typeface="Roboto"/>
                <a:cs typeface="Roboto"/>
                <a:sym typeface="Roboto"/>
              </a:rPr>
              <a:t>Here are some examples of barriers:</a:t>
            </a:r>
            <a:endParaRPr sz="1210">
              <a:solidFill>
                <a:srgbClr val="000000"/>
              </a:solidFill>
              <a:latin typeface="Roboto"/>
              <a:ea typeface="Roboto"/>
              <a:cs typeface="Roboto"/>
              <a:sym typeface="Roboto"/>
            </a:endParaRPr>
          </a:p>
          <a:p>
            <a:pPr indent="0" lvl="0" marL="0" rtl="0" algn="l">
              <a:spcBef>
                <a:spcPts val="0"/>
              </a:spcBef>
              <a:spcAft>
                <a:spcPts val="0"/>
              </a:spcAft>
              <a:buNone/>
            </a:pPr>
            <a:r>
              <a:t/>
            </a:r>
            <a:endParaRPr sz="1210">
              <a:solidFill>
                <a:srgbClr val="000000"/>
              </a:solidFill>
              <a:latin typeface="Roboto"/>
              <a:ea typeface="Roboto"/>
              <a:cs typeface="Roboto"/>
              <a:sym typeface="Roboto"/>
            </a:endParaRPr>
          </a:p>
          <a:p>
            <a:pPr indent="-305435" lvl="0" marL="457200" rtl="0" algn="l">
              <a:spcBef>
                <a:spcPts val="0"/>
              </a:spcBef>
              <a:spcAft>
                <a:spcPts val="0"/>
              </a:spcAft>
              <a:buClr>
                <a:srgbClr val="000000"/>
              </a:buClr>
              <a:buSzPts val="1210"/>
              <a:buFont typeface="Roboto"/>
              <a:buChar char="●"/>
            </a:pPr>
            <a:r>
              <a:rPr b="1" lang="en" sz="1210">
                <a:solidFill>
                  <a:srgbClr val="000000"/>
                </a:solidFill>
                <a:latin typeface="Roboto"/>
                <a:ea typeface="Roboto"/>
                <a:cs typeface="Roboto"/>
                <a:sym typeface="Roboto"/>
              </a:rPr>
              <a:t>Student-to-Counselor Ratio</a:t>
            </a:r>
            <a:r>
              <a:rPr b="1" lang="en" sz="1210">
                <a:solidFill>
                  <a:srgbClr val="000000"/>
                </a:solidFill>
                <a:latin typeface="Roboto"/>
                <a:ea typeface="Roboto"/>
                <a:cs typeface="Roboto"/>
                <a:sym typeface="Roboto"/>
              </a:rPr>
              <a:t>: </a:t>
            </a:r>
            <a:r>
              <a:rPr lang="en" sz="1210">
                <a:solidFill>
                  <a:srgbClr val="000000"/>
                </a:solidFill>
                <a:latin typeface="Roboto"/>
                <a:ea typeface="Roboto"/>
                <a:cs typeface="Roboto"/>
                <a:sym typeface="Roboto"/>
              </a:rPr>
              <a:t>large caseloads may result in counselors having limited one-on-one time</a:t>
            </a:r>
            <a:endParaRPr sz="1210">
              <a:solidFill>
                <a:srgbClr val="000000"/>
              </a:solidFill>
              <a:latin typeface="Roboto"/>
              <a:ea typeface="Roboto"/>
              <a:cs typeface="Roboto"/>
              <a:sym typeface="Roboto"/>
            </a:endParaRPr>
          </a:p>
          <a:p>
            <a:pPr indent="-305435" lvl="0" marL="457200" rtl="0" algn="l">
              <a:spcBef>
                <a:spcPts val="1000"/>
              </a:spcBef>
              <a:spcAft>
                <a:spcPts val="0"/>
              </a:spcAft>
              <a:buClr>
                <a:srgbClr val="000000"/>
              </a:buClr>
              <a:buSzPts val="1210"/>
              <a:buFont typeface="Roboto"/>
              <a:buChar char="●"/>
            </a:pPr>
            <a:r>
              <a:rPr b="1" lang="en" sz="1210">
                <a:solidFill>
                  <a:srgbClr val="000000"/>
                </a:solidFill>
                <a:latin typeface="Roboto"/>
                <a:ea typeface="Roboto"/>
                <a:cs typeface="Roboto"/>
                <a:sym typeface="Roboto"/>
              </a:rPr>
              <a:t>Limited Parental Involvement</a:t>
            </a:r>
            <a:r>
              <a:rPr b="1" lang="en" sz="1210">
                <a:solidFill>
                  <a:srgbClr val="000000"/>
                </a:solidFill>
                <a:latin typeface="Roboto"/>
                <a:ea typeface="Roboto"/>
                <a:cs typeface="Roboto"/>
                <a:sym typeface="Roboto"/>
              </a:rPr>
              <a:t>: </a:t>
            </a:r>
            <a:r>
              <a:rPr lang="en" sz="1210">
                <a:solidFill>
                  <a:srgbClr val="000000"/>
                </a:solidFill>
                <a:latin typeface="Roboto"/>
                <a:ea typeface="Roboto"/>
                <a:cs typeface="Roboto"/>
                <a:sym typeface="Roboto"/>
              </a:rPr>
              <a:t>lack of parental engagement and decision-making</a:t>
            </a:r>
            <a:endParaRPr sz="1210">
              <a:solidFill>
                <a:srgbClr val="000000"/>
              </a:solidFill>
              <a:latin typeface="Roboto"/>
              <a:ea typeface="Roboto"/>
              <a:cs typeface="Roboto"/>
              <a:sym typeface="Roboto"/>
            </a:endParaRPr>
          </a:p>
          <a:p>
            <a:pPr indent="-305435" lvl="0" marL="457200" rtl="0" algn="l">
              <a:spcBef>
                <a:spcPts val="1000"/>
              </a:spcBef>
              <a:spcAft>
                <a:spcPts val="0"/>
              </a:spcAft>
              <a:buClr>
                <a:srgbClr val="000000"/>
              </a:buClr>
              <a:buSzPts val="1210"/>
              <a:buFont typeface="Roboto"/>
              <a:buChar char="●"/>
            </a:pPr>
            <a:r>
              <a:rPr b="1" lang="en" sz="1210">
                <a:solidFill>
                  <a:srgbClr val="000000"/>
                </a:solidFill>
                <a:latin typeface="Roboto"/>
                <a:ea typeface="Roboto"/>
                <a:cs typeface="Roboto"/>
                <a:sym typeface="Roboto"/>
              </a:rPr>
              <a:t>Policy Barriers</a:t>
            </a:r>
            <a:r>
              <a:rPr b="1" lang="en" sz="1210">
                <a:solidFill>
                  <a:srgbClr val="000000"/>
                </a:solidFill>
                <a:latin typeface="Roboto"/>
                <a:ea typeface="Roboto"/>
                <a:cs typeface="Roboto"/>
                <a:sym typeface="Roboto"/>
              </a:rPr>
              <a:t>: </a:t>
            </a:r>
            <a:r>
              <a:rPr lang="en" sz="1210">
                <a:solidFill>
                  <a:srgbClr val="000000"/>
                </a:solidFill>
                <a:latin typeface="Roboto"/>
                <a:ea typeface="Roboto"/>
                <a:cs typeface="Roboto"/>
                <a:sym typeface="Roboto"/>
              </a:rPr>
              <a:t>school policies or administrative practices may hinder students getting help</a:t>
            </a:r>
            <a:endParaRPr sz="1210">
              <a:solidFill>
                <a:srgbClr val="000000"/>
              </a:solidFill>
              <a:latin typeface="Roboto"/>
              <a:ea typeface="Roboto"/>
              <a:cs typeface="Roboto"/>
              <a:sym typeface="Roboto"/>
            </a:endParaRPr>
          </a:p>
          <a:p>
            <a:pPr indent="-305435" lvl="0" marL="457200" rtl="0" algn="l">
              <a:spcBef>
                <a:spcPts val="1000"/>
              </a:spcBef>
              <a:spcAft>
                <a:spcPts val="1000"/>
              </a:spcAft>
              <a:buClr>
                <a:srgbClr val="000000"/>
              </a:buClr>
              <a:buSzPts val="1210"/>
              <a:buFont typeface="Roboto"/>
              <a:buChar char="●"/>
            </a:pPr>
            <a:r>
              <a:rPr b="1" lang="en" sz="1210">
                <a:solidFill>
                  <a:srgbClr val="000000"/>
                </a:solidFill>
                <a:latin typeface="Roboto"/>
                <a:ea typeface="Roboto"/>
                <a:cs typeface="Roboto"/>
                <a:sym typeface="Roboto"/>
              </a:rPr>
              <a:t>Lack of Collaboration</a:t>
            </a:r>
            <a:r>
              <a:rPr b="1" lang="en" sz="1210">
                <a:solidFill>
                  <a:srgbClr val="000000"/>
                </a:solidFill>
                <a:latin typeface="Roboto"/>
                <a:ea typeface="Roboto"/>
                <a:cs typeface="Roboto"/>
                <a:sym typeface="Roboto"/>
              </a:rPr>
              <a:t>:</a:t>
            </a:r>
            <a:r>
              <a:rPr lang="en" sz="1210">
                <a:solidFill>
                  <a:srgbClr val="000000"/>
                </a:solidFill>
                <a:latin typeface="Roboto"/>
                <a:ea typeface="Roboto"/>
                <a:cs typeface="Roboto"/>
                <a:sym typeface="Roboto"/>
              </a:rPr>
              <a:t> </a:t>
            </a:r>
            <a:r>
              <a:rPr lang="en" sz="1210">
                <a:solidFill>
                  <a:srgbClr val="000000"/>
                </a:solidFill>
                <a:latin typeface="Roboto"/>
                <a:ea typeface="Roboto"/>
                <a:cs typeface="Roboto"/>
                <a:sym typeface="Roboto"/>
              </a:rPr>
              <a:t>insufficient</a:t>
            </a:r>
            <a:r>
              <a:rPr lang="en" sz="1210">
                <a:solidFill>
                  <a:srgbClr val="000000"/>
                </a:solidFill>
                <a:latin typeface="Roboto"/>
                <a:ea typeface="Roboto"/>
                <a:cs typeface="Roboto"/>
                <a:sym typeface="Roboto"/>
              </a:rPr>
              <a:t> collaboration between school counselors and stakeholders</a:t>
            </a:r>
            <a:endParaRPr sz="1210">
              <a:solidFill>
                <a:srgbClr val="000000"/>
              </a:solidFill>
              <a:latin typeface="Roboto"/>
              <a:ea typeface="Roboto"/>
              <a:cs typeface="Roboto"/>
              <a:sym typeface="Roboto"/>
            </a:endParaRPr>
          </a:p>
        </p:txBody>
      </p:sp>
      <p:pic>
        <p:nvPicPr>
          <p:cNvPr id="168" name="Google Shape;168;p24"/>
          <p:cNvPicPr preferRelativeResize="0"/>
          <p:nvPr/>
        </p:nvPicPr>
        <p:blipFill>
          <a:blip r:embed="rId3">
            <a:alphaModFix/>
          </a:blip>
          <a:stretch>
            <a:fillRect/>
          </a:stretch>
        </p:blipFill>
        <p:spPr>
          <a:xfrm>
            <a:off x="6391650" y="2006250"/>
            <a:ext cx="2599950" cy="25999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5"/>
          <p:cNvSpPr txBox="1"/>
          <p:nvPr>
            <p:ph type="ctrTitle"/>
          </p:nvPr>
        </p:nvSpPr>
        <p:spPr>
          <a:xfrm>
            <a:off x="729450" y="1322450"/>
            <a:ext cx="7688100" cy="1664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