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108" r:id="rId1"/>
  </p:sldMasterIdLst>
  <p:sldIdLst>
    <p:sldId id="256" r:id="rId2"/>
    <p:sldId id="257" r:id="rId3"/>
    <p:sldId id="258" r:id="rId4"/>
    <p:sldId id="259" r:id="rId5"/>
    <p:sldId id="260" r:id="rId6"/>
    <p:sldId id="261" r:id="rId7"/>
    <p:sldId id="262" r:id="rId8"/>
    <p:sldId id="263" r:id="rId9"/>
    <p:sldId id="266" r:id="rId10"/>
    <p:sldId id="264" r:id="rId11"/>
    <p:sldId id="265"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599"/>
  </p:normalViewPr>
  <p:slideViewPr>
    <p:cSldViewPr snapToGrid="0" snapToObjects="1">
      <p:cViewPr varScale="1">
        <p:scale>
          <a:sx n="106" d="100"/>
          <a:sy n="106" d="100"/>
        </p:scale>
        <p:origin x="792" y="19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B61BEF0D-F0BB-DE4B-95CE-6DB70DBA9567}" type="datetimeFigureOut">
              <a:rPr lang="en-US" smtClean="0"/>
              <a:pPr/>
              <a:t>12/5/23</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124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5508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B61BEF0D-F0BB-DE4B-95CE-6DB70DBA9567}" type="datetimeFigureOut">
              <a:rPr lang="en-US" smtClean="0"/>
              <a:pPr/>
              <a:t>12/5/23</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234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2279293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12/5/23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194007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23792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12/5/23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16263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789609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80955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12/5/23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06349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61BEF0D-F0BB-DE4B-95CE-6DB70DBA9567}" type="datetimeFigureOut">
              <a:rPr lang="en-US" smtClean="0"/>
              <a:pPr/>
              <a:t>12/5/23</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5731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61BEF0D-F0BB-DE4B-95CE-6DB70DBA9567}" type="datetimeFigureOut">
              <a:rPr lang="en-US" smtClean="0"/>
              <a:pPr/>
              <a:t>12/5/23</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14367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B61BEF0D-F0BB-DE4B-95CE-6DB70DBA9567}" type="datetimeFigureOut">
              <a:rPr lang="en-US" smtClean="0"/>
              <a:pPr/>
              <a:t>12/5/23</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285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12/5/23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524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pPr/>
              <a:t>12/5/23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4931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12/5/23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58943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B61BEF0D-F0BB-DE4B-95CE-6DB70DBA9567}" type="datetimeFigureOut">
              <a:rPr lang="en-US" smtClean="0"/>
              <a:pPr/>
              <a:t>12/5/23</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07427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BEF0D-F0BB-DE4B-95CE-6DB70DBA9567}" type="datetimeFigureOut">
              <a:rPr lang="en-US" smtClean="0"/>
              <a:pPr/>
              <a:t>12/5/23</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5204538"/>
      </p:ext>
    </p:extLst>
  </p:cSld>
  <p:clrMap bg1="dk1" tx1="lt1" bg2="dk2" tx2="lt2" accent1="accent1" accent2="accent2" accent3="accent3" accent4="accent4" accent5="accent5" accent6="accent6" hlink="hlink" folHlink="folHlink"/>
  <p:sldLayoutIdLst>
    <p:sldLayoutId id="2147484109" r:id="rId1"/>
    <p:sldLayoutId id="2147484110" r:id="rId2"/>
    <p:sldLayoutId id="2147484111" r:id="rId3"/>
    <p:sldLayoutId id="2147484112" r:id="rId4"/>
    <p:sldLayoutId id="2147484113" r:id="rId5"/>
    <p:sldLayoutId id="2147484114" r:id="rId6"/>
    <p:sldLayoutId id="2147484115" r:id="rId7"/>
    <p:sldLayoutId id="2147484116" r:id="rId8"/>
    <p:sldLayoutId id="2147484117" r:id="rId9"/>
    <p:sldLayoutId id="2147484118" r:id="rId10"/>
    <p:sldLayoutId id="2147484119" r:id="rId11"/>
    <p:sldLayoutId id="2147484120" r:id="rId12"/>
    <p:sldLayoutId id="2147484121" r:id="rId13"/>
    <p:sldLayoutId id="2147484122" r:id="rId14"/>
    <p:sldLayoutId id="2147484123" r:id="rId15"/>
    <p:sldLayoutId id="2147484124" r:id="rId16"/>
    <p:sldLayoutId id="214748412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4.tiff"/><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6.tiff"/><Relationship Id="rId5" Type="http://schemas.openxmlformats.org/officeDocument/2006/relationships/image" Target="../media/image5.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E63E7A4-A272-4644-BE74-78D761FC59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03C5846-EA59-4F5C-87F1-D783CEF81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987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21" name="Picture 20">
            <a:extLst>
              <a:ext uri="{FF2B5EF4-FFF2-40B4-BE49-F238E27FC236}">
                <a16:creationId xmlns:a16="http://schemas.microsoft.com/office/drawing/2014/main" id="{10EC9341-0F0E-4576-8E72-2A90C9422C6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531" r="43746" b="531"/>
          <a:stretch/>
        </p:blipFill>
        <p:spPr>
          <a:xfrm rot="5400000" flipH="1" flipV="1">
            <a:off x="3459450" y="2187575"/>
            <a:ext cx="6857999" cy="2482850"/>
          </a:xfrm>
          <a:prstGeom prst="rect">
            <a:avLst/>
          </a:prstGeom>
        </p:spPr>
      </p:pic>
      <p:sp>
        <p:nvSpPr>
          <p:cNvPr id="2" name="Title 1">
            <a:extLst>
              <a:ext uri="{FF2B5EF4-FFF2-40B4-BE49-F238E27FC236}">
                <a16:creationId xmlns:a16="http://schemas.microsoft.com/office/drawing/2014/main" id="{886C7225-FC4A-C64D-89C6-E946BE65BB68}"/>
              </a:ext>
            </a:extLst>
          </p:cNvPr>
          <p:cNvSpPr>
            <a:spLocks noGrp="1"/>
          </p:cNvSpPr>
          <p:nvPr>
            <p:ph type="ctrTitle"/>
          </p:nvPr>
        </p:nvSpPr>
        <p:spPr>
          <a:xfrm>
            <a:off x="792483" y="821265"/>
            <a:ext cx="6326774" cy="5222117"/>
          </a:xfrm>
        </p:spPr>
        <p:txBody>
          <a:bodyPr anchor="ctr">
            <a:normAutofit/>
          </a:bodyPr>
          <a:lstStyle/>
          <a:p>
            <a:pPr algn="r"/>
            <a:r>
              <a:rPr lang="en-US" sz="5400">
                <a:solidFill>
                  <a:srgbClr val="FFFFFF"/>
                </a:solidFill>
              </a:rPr>
              <a:t>Career development program proposal</a:t>
            </a:r>
          </a:p>
        </p:txBody>
      </p:sp>
      <p:sp>
        <p:nvSpPr>
          <p:cNvPr id="3" name="Subtitle 2">
            <a:extLst>
              <a:ext uri="{FF2B5EF4-FFF2-40B4-BE49-F238E27FC236}">
                <a16:creationId xmlns:a16="http://schemas.microsoft.com/office/drawing/2014/main" id="{362CE356-925E-F847-979E-0A0EEAADC1F9}"/>
              </a:ext>
            </a:extLst>
          </p:cNvPr>
          <p:cNvSpPr>
            <a:spLocks noGrp="1"/>
          </p:cNvSpPr>
          <p:nvPr>
            <p:ph type="subTitle" idx="1"/>
          </p:nvPr>
        </p:nvSpPr>
        <p:spPr>
          <a:xfrm>
            <a:off x="8392885" y="821265"/>
            <a:ext cx="3243944" cy="5222117"/>
          </a:xfrm>
        </p:spPr>
        <p:txBody>
          <a:bodyPr anchor="ctr">
            <a:normAutofit/>
          </a:bodyPr>
          <a:lstStyle/>
          <a:p>
            <a:r>
              <a:rPr lang="en-US" dirty="0"/>
              <a:t>By: Grace </a:t>
            </a:r>
            <a:r>
              <a:rPr lang="en-US" dirty="0" err="1"/>
              <a:t>Suttera</a:t>
            </a:r>
            <a:endParaRPr lang="en-US"/>
          </a:p>
        </p:txBody>
      </p:sp>
      <p:pic>
        <p:nvPicPr>
          <p:cNvPr id="9" name="Audio 8">
            <a:hlinkClick r:id="" action="ppaction://media"/>
            <a:extLst>
              <a:ext uri="{FF2B5EF4-FFF2-40B4-BE49-F238E27FC236}">
                <a16:creationId xmlns:a16="http://schemas.microsoft.com/office/drawing/2014/main" id="{38D2F679-29A9-2947-B450-945D5895F6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4542444"/>
      </p:ext>
    </p:extLst>
  </p:cSld>
  <p:clrMapOvr>
    <a:masterClrMapping/>
  </p:clrMapOvr>
  <mc:AlternateContent xmlns:mc="http://schemas.openxmlformats.org/markup-compatibility/2006">
    <mc:Choice xmlns:p14="http://schemas.microsoft.com/office/powerpoint/2010/main" Requires="p14">
      <p:transition spd="slow" p14:dur="2000" advTm="8391"/>
    </mc:Choice>
    <mc:Fallback>
      <p:transition spd="slow" advTm="8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6" name="Picture 18">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27" name="Rectangle 20">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96C70E-03DC-8E4D-B7CE-0371E1FF5350}"/>
              </a:ext>
            </a:extLst>
          </p:cNvPr>
          <p:cNvSpPr>
            <a:spLocks noGrp="1"/>
          </p:cNvSpPr>
          <p:nvPr>
            <p:ph type="ctrTitle"/>
          </p:nvPr>
        </p:nvSpPr>
        <p:spPr>
          <a:xfrm>
            <a:off x="4090507" y="764373"/>
            <a:ext cx="7434070" cy="1474330"/>
          </a:xfrm>
        </p:spPr>
        <p:txBody>
          <a:bodyPr vert="horz" lIns="91440" tIns="45720" rIns="91440" bIns="45720" rtlCol="0" anchor="ctr">
            <a:normAutofit/>
          </a:bodyPr>
          <a:lstStyle/>
          <a:p>
            <a:pPr algn="r"/>
            <a:r>
              <a:rPr lang="en-US" sz="4000"/>
              <a:t>Introduction</a:t>
            </a:r>
          </a:p>
        </p:txBody>
      </p:sp>
      <p:sp>
        <p:nvSpPr>
          <p:cNvPr id="28" name="Rectangle 22">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25" name="Picture 24">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531" r="43746" b="531"/>
          <a:stretch/>
        </p:blipFill>
        <p:spPr>
          <a:xfrm rot="5400000" flipH="1" flipV="1">
            <a:off x="-1265719" y="2187575"/>
            <a:ext cx="6857999" cy="2482850"/>
          </a:xfrm>
          <a:prstGeom prst="rect">
            <a:avLst/>
          </a:prstGeom>
        </p:spPr>
      </p:pic>
      <p:sp>
        <p:nvSpPr>
          <p:cNvPr id="3" name="Subtitle 2">
            <a:extLst>
              <a:ext uri="{FF2B5EF4-FFF2-40B4-BE49-F238E27FC236}">
                <a16:creationId xmlns:a16="http://schemas.microsoft.com/office/drawing/2014/main" id="{B44E31EB-0B19-0444-891F-383C090FC7CF}"/>
              </a:ext>
            </a:extLst>
          </p:cNvPr>
          <p:cNvSpPr>
            <a:spLocks noGrp="1"/>
          </p:cNvSpPr>
          <p:nvPr>
            <p:ph type="subTitle" idx="1"/>
          </p:nvPr>
        </p:nvSpPr>
        <p:spPr>
          <a:xfrm>
            <a:off x="4090507" y="2628900"/>
            <a:ext cx="7454077" cy="3589785"/>
          </a:xfrm>
        </p:spPr>
        <p:txBody>
          <a:bodyPr vert="horz" lIns="91440" tIns="45720" rIns="91440" bIns="45720" rtlCol="0">
            <a:normAutofit/>
          </a:bodyPr>
          <a:lstStyle/>
          <a:p>
            <a:pPr indent="-228600">
              <a:buFont typeface="Arial" panose="020B0604020202020204" pitchFamily="34" charset="0"/>
              <a:buChar char="•"/>
            </a:pPr>
            <a:endParaRPr lang="en-US" sz="1700" dirty="0"/>
          </a:p>
          <a:p>
            <a:pPr indent="-228600">
              <a:buFont typeface="Arial" panose="020B0604020202020204" pitchFamily="34" charset="0"/>
              <a:buChar char="•"/>
            </a:pPr>
            <a:r>
              <a:rPr lang="en-US" sz="1700" dirty="0"/>
              <a:t>This program will take place in a middle school, (after school program) ages of students ranging from 12-14.</a:t>
            </a:r>
          </a:p>
          <a:p>
            <a:pPr indent="-228600">
              <a:buFont typeface="Arial" panose="020B0604020202020204" pitchFamily="34" charset="0"/>
              <a:buChar char="•"/>
            </a:pPr>
            <a:endParaRPr lang="en-US" sz="1700" dirty="0"/>
          </a:p>
          <a:p>
            <a:pPr indent="-228600">
              <a:buFont typeface="Arial" panose="020B0604020202020204" pitchFamily="34" charset="0"/>
              <a:buChar char="•"/>
            </a:pPr>
            <a:r>
              <a:rPr lang="en-US" sz="1700" dirty="0"/>
              <a:t>The purpose of this career developmental program is to help students get a better idea of what they might want to do in the future. It will also expose students to occupations they aren’t familiar with. </a:t>
            </a:r>
          </a:p>
          <a:p>
            <a:pPr indent="-228600">
              <a:buFont typeface="Arial" panose="020B0604020202020204" pitchFamily="34" charset="0"/>
              <a:buChar char="•"/>
            </a:pPr>
            <a:endParaRPr lang="en-US" sz="1700" dirty="0"/>
          </a:p>
          <a:p>
            <a:pPr indent="-228600">
              <a:buFont typeface="Arial" panose="020B0604020202020204" pitchFamily="34" charset="0"/>
              <a:buChar char="•"/>
            </a:pPr>
            <a:r>
              <a:rPr lang="en-US" sz="1700" dirty="0"/>
              <a:t>In order for students to learn about occupations, people of different job categories have volunteered to come in and talk to the students who are interested. </a:t>
            </a:r>
          </a:p>
          <a:p>
            <a:pPr indent="-228600">
              <a:buFont typeface="Arial" panose="020B0604020202020204" pitchFamily="34" charset="0"/>
              <a:buChar char="•"/>
            </a:pPr>
            <a:endParaRPr lang="en-US" sz="1700" dirty="0"/>
          </a:p>
        </p:txBody>
      </p:sp>
      <p:pic>
        <p:nvPicPr>
          <p:cNvPr id="7" name="Audio 6">
            <a:hlinkClick r:id="" action="ppaction://media"/>
            <a:extLst>
              <a:ext uri="{FF2B5EF4-FFF2-40B4-BE49-F238E27FC236}">
                <a16:creationId xmlns:a16="http://schemas.microsoft.com/office/drawing/2014/main" id="{3E4ECFF3-0E38-0144-BDD6-E155B30EA6B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4842204"/>
      </p:ext>
    </p:extLst>
  </p:cSld>
  <p:clrMapOvr>
    <a:masterClrMapping/>
  </p:clrMapOvr>
  <mc:AlternateContent xmlns:mc="http://schemas.openxmlformats.org/markup-compatibility/2006">
    <mc:Choice xmlns:p14="http://schemas.microsoft.com/office/powerpoint/2010/main" Requires="p14">
      <p:transition spd="slow" p14:dur="2000" advTm="37803"/>
    </mc:Choice>
    <mc:Fallback>
      <p:transition spd="slow" advTm="378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21" name="Rectangle 20">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FFF5D9-1695-5742-85FE-0164D76DD45B}"/>
              </a:ext>
            </a:extLst>
          </p:cNvPr>
          <p:cNvSpPr>
            <a:spLocks noGrp="1"/>
          </p:cNvSpPr>
          <p:nvPr>
            <p:ph type="ctrTitle"/>
          </p:nvPr>
        </p:nvSpPr>
        <p:spPr>
          <a:xfrm>
            <a:off x="4090507" y="764373"/>
            <a:ext cx="7432866" cy="907265"/>
          </a:xfrm>
        </p:spPr>
        <p:txBody>
          <a:bodyPr vert="horz" lIns="91440" tIns="45720" rIns="91440" bIns="45720" rtlCol="0" anchor="ctr">
            <a:normAutofit/>
          </a:bodyPr>
          <a:lstStyle/>
          <a:p>
            <a:pPr algn="r"/>
            <a:r>
              <a:rPr lang="en-US" sz="4000" dirty="0"/>
              <a:t>Rationale</a:t>
            </a:r>
          </a:p>
        </p:txBody>
      </p:sp>
      <p:sp>
        <p:nvSpPr>
          <p:cNvPr id="23" name="Rectangle 22">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25" name="Picture 24">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531" r="43746" b="531"/>
          <a:stretch/>
        </p:blipFill>
        <p:spPr>
          <a:xfrm rot="5400000" flipH="1" flipV="1">
            <a:off x="-1265719" y="2187575"/>
            <a:ext cx="6857999" cy="2482850"/>
          </a:xfrm>
          <a:prstGeom prst="rect">
            <a:avLst/>
          </a:prstGeom>
        </p:spPr>
      </p:pic>
      <p:sp>
        <p:nvSpPr>
          <p:cNvPr id="3" name="Subtitle 2">
            <a:extLst>
              <a:ext uri="{FF2B5EF4-FFF2-40B4-BE49-F238E27FC236}">
                <a16:creationId xmlns:a16="http://schemas.microsoft.com/office/drawing/2014/main" id="{EA543260-0B5B-A740-8680-6EB69E600EBF}"/>
              </a:ext>
            </a:extLst>
          </p:cNvPr>
          <p:cNvSpPr>
            <a:spLocks noGrp="1"/>
          </p:cNvSpPr>
          <p:nvPr>
            <p:ph type="subTitle" idx="1"/>
          </p:nvPr>
        </p:nvSpPr>
        <p:spPr>
          <a:xfrm>
            <a:off x="4069296" y="1956206"/>
            <a:ext cx="7454077" cy="4458882"/>
          </a:xfrm>
        </p:spPr>
        <p:txBody>
          <a:bodyPr vert="horz" lIns="91440" tIns="45720" rIns="91440" bIns="45720" rtlCol="0">
            <a:normAutofit/>
          </a:bodyPr>
          <a:lstStyle/>
          <a:p>
            <a:pPr indent="-228600">
              <a:buFont typeface="Arial" panose="020B0604020202020204" pitchFamily="34" charset="0"/>
              <a:buChar char="•"/>
            </a:pPr>
            <a:endParaRPr lang="en-US" sz="1400" dirty="0"/>
          </a:p>
          <a:p>
            <a:pPr marL="285750" indent="-285750">
              <a:buFont typeface="Arial" panose="020B0604020202020204" pitchFamily="34" charset="0"/>
              <a:buChar char="•"/>
            </a:pPr>
            <a:r>
              <a:rPr lang="en-US" sz="1600" dirty="0"/>
              <a:t>The reason for this approach in career development is to help students gather an understanding of different jobs that are out there. It will also teach students about the requirements of occupations.</a:t>
            </a:r>
          </a:p>
          <a:p>
            <a:pPr marL="57150" indent="-285750">
              <a:buFont typeface="Arial" panose="020B0604020202020204" pitchFamily="34" charset="0"/>
              <a:buChar char="•"/>
            </a:pPr>
            <a:endParaRPr lang="en-US" sz="1600" dirty="0"/>
          </a:p>
          <a:p>
            <a:pPr marL="571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Research indicates that middle school is a time when students can benefit the most from career exploration, it helps build self awareness, learn about potential careers, and helps students develop a plan for their future.’</a:t>
            </a:r>
          </a:p>
          <a:p>
            <a:pPr marL="571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’Advocates argue that exposing students to potential careers in middle school, rather than waiting until high school, gives them time to take the classes and extracurriculars that will get them to their goals.’</a:t>
            </a:r>
          </a:p>
          <a:p>
            <a:pPr indent="-228600">
              <a:buFont typeface="Arial" panose="020B0604020202020204" pitchFamily="34" charset="0"/>
              <a:buChar char="•"/>
            </a:pPr>
            <a:endParaRPr lang="en-US" sz="1400" dirty="0"/>
          </a:p>
        </p:txBody>
      </p:sp>
      <p:pic>
        <p:nvPicPr>
          <p:cNvPr id="6" name="Audio 5">
            <a:hlinkClick r:id="" action="ppaction://media"/>
            <a:extLst>
              <a:ext uri="{FF2B5EF4-FFF2-40B4-BE49-F238E27FC236}">
                <a16:creationId xmlns:a16="http://schemas.microsoft.com/office/drawing/2014/main" id="{6A4799B1-F648-A048-A15C-149E6A89D50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86785914"/>
      </p:ext>
    </p:extLst>
  </p:cSld>
  <p:clrMapOvr>
    <a:masterClrMapping/>
  </p:clrMapOvr>
  <mc:AlternateContent xmlns:mc="http://schemas.openxmlformats.org/markup-compatibility/2006">
    <mc:Choice xmlns:p14="http://schemas.microsoft.com/office/powerpoint/2010/main" Requires="p14">
      <p:transition spd="slow" p14:dur="2000" advTm="46229"/>
    </mc:Choice>
    <mc:Fallback>
      <p:transition spd="slow" advTm="462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10" name="Rectangle 9">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53CCB4-B856-E44E-917E-7E921B481F41}"/>
              </a:ext>
            </a:extLst>
          </p:cNvPr>
          <p:cNvSpPr>
            <a:spLocks noGrp="1"/>
          </p:cNvSpPr>
          <p:nvPr>
            <p:ph type="ctrTitle"/>
          </p:nvPr>
        </p:nvSpPr>
        <p:spPr>
          <a:xfrm>
            <a:off x="4090507" y="764373"/>
            <a:ext cx="7434070" cy="1474330"/>
          </a:xfrm>
        </p:spPr>
        <p:txBody>
          <a:bodyPr vert="horz" lIns="91440" tIns="45720" rIns="91440" bIns="45720" rtlCol="0" anchor="ctr">
            <a:normAutofit/>
          </a:bodyPr>
          <a:lstStyle/>
          <a:p>
            <a:pPr algn="r"/>
            <a:r>
              <a:rPr lang="en-US" sz="4000"/>
              <a:t>Standards &amp; objectives</a:t>
            </a:r>
          </a:p>
        </p:txBody>
      </p:sp>
      <p:sp>
        <p:nvSpPr>
          <p:cNvPr id="12" name="Rectangle 11">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4" name="Picture 13">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531" r="43746" b="531"/>
          <a:stretch/>
        </p:blipFill>
        <p:spPr>
          <a:xfrm rot="5400000" flipH="1" flipV="1">
            <a:off x="-1265719" y="2187575"/>
            <a:ext cx="6857999" cy="2482850"/>
          </a:xfrm>
          <a:prstGeom prst="rect">
            <a:avLst/>
          </a:prstGeom>
        </p:spPr>
      </p:pic>
      <p:sp>
        <p:nvSpPr>
          <p:cNvPr id="3" name="Subtitle 2">
            <a:extLst>
              <a:ext uri="{FF2B5EF4-FFF2-40B4-BE49-F238E27FC236}">
                <a16:creationId xmlns:a16="http://schemas.microsoft.com/office/drawing/2014/main" id="{8A0EB647-6090-F241-A531-4D1283F77D8D}"/>
              </a:ext>
            </a:extLst>
          </p:cNvPr>
          <p:cNvSpPr>
            <a:spLocks noGrp="1"/>
          </p:cNvSpPr>
          <p:nvPr>
            <p:ph type="subTitle" idx="1"/>
          </p:nvPr>
        </p:nvSpPr>
        <p:spPr>
          <a:xfrm>
            <a:off x="4090507" y="2628900"/>
            <a:ext cx="7454077" cy="3589785"/>
          </a:xfrm>
        </p:spPr>
        <p:txBody>
          <a:bodyPr vert="horz" lIns="91440" tIns="45720" rIns="91440" bIns="45720" rtlCol="0">
            <a:normAutofit/>
          </a:bodyPr>
          <a:lstStyle/>
          <a:p>
            <a:r>
              <a:rPr lang="en-US" sz="1600" dirty="0"/>
              <a:t>Six national Career Development Guidelines identified by Niles and Harris- Bowlsbey (2022) include:</a:t>
            </a:r>
          </a:p>
          <a:p>
            <a:pPr marL="285750" indent="-285750">
              <a:buFont typeface="Arial" panose="020B0604020202020204" pitchFamily="34" charset="0"/>
              <a:buChar char="•"/>
            </a:pPr>
            <a:r>
              <a:rPr lang="en-US" sz="1600" dirty="0"/>
              <a:t>Developing positive interpersonal skills by respecting client diversity.</a:t>
            </a:r>
          </a:p>
          <a:p>
            <a:pPr marL="285750" indent="-285750">
              <a:buFont typeface="Arial" panose="020B0604020202020204" pitchFamily="34" charset="0"/>
              <a:buChar char="•"/>
            </a:pPr>
            <a:r>
              <a:rPr lang="en-US" sz="1600" dirty="0"/>
              <a:t>integrating positive growth and change into career development.</a:t>
            </a:r>
          </a:p>
          <a:p>
            <a:pPr marL="285750" indent="-285750">
              <a:buFont typeface="Arial" panose="020B0604020202020204" pitchFamily="34" charset="0"/>
              <a:buChar char="•"/>
            </a:pPr>
            <a:r>
              <a:rPr lang="en-US" sz="1600" dirty="0"/>
              <a:t>Balancing personal, community, learner, family, and work roles.</a:t>
            </a:r>
          </a:p>
          <a:p>
            <a:pPr marL="285750" indent="-285750">
              <a:buFont typeface="Arial" panose="020B0604020202020204" pitchFamily="34" charset="0"/>
              <a:buChar char="•"/>
            </a:pPr>
            <a:r>
              <a:rPr lang="en-US" sz="1600" dirty="0"/>
              <a:t>Participating in life long learning experiences to enhance the ability to function effectively in a diverse and changing economy.</a:t>
            </a:r>
          </a:p>
          <a:p>
            <a:pPr marL="285750" indent="-285750">
              <a:buFont typeface="Arial" panose="020B0604020202020204" pitchFamily="34" charset="0"/>
              <a:buChar char="•"/>
            </a:pPr>
            <a:r>
              <a:rPr lang="en-US" sz="1600" dirty="0"/>
              <a:t>Creating and managing a career plan that adequately meets career goals.</a:t>
            </a:r>
          </a:p>
          <a:p>
            <a:pPr marL="285750" indent="-285750">
              <a:buFont typeface="Arial" panose="020B0604020202020204" pitchFamily="34" charset="0"/>
              <a:buChar char="•"/>
            </a:pPr>
            <a:r>
              <a:rPr lang="en-US" sz="1600" dirty="0"/>
              <a:t>Using the process of decision making as a component of career development.</a:t>
            </a:r>
          </a:p>
        </p:txBody>
      </p:sp>
      <p:pic>
        <p:nvPicPr>
          <p:cNvPr id="6" name="Audio 5">
            <a:hlinkClick r:id="" action="ppaction://media"/>
            <a:extLst>
              <a:ext uri="{FF2B5EF4-FFF2-40B4-BE49-F238E27FC236}">
                <a16:creationId xmlns:a16="http://schemas.microsoft.com/office/drawing/2014/main" id="{52AFEB5C-A5B4-E94C-8220-AA781F1F19C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50864" y="5892800"/>
            <a:ext cx="812800" cy="812800"/>
          </a:xfrm>
          <a:prstGeom prst="rect">
            <a:avLst/>
          </a:prstGeom>
        </p:spPr>
      </p:pic>
    </p:spTree>
    <p:extLst>
      <p:ext uri="{BB962C8B-B14F-4D97-AF65-F5344CB8AC3E}">
        <p14:creationId xmlns:p14="http://schemas.microsoft.com/office/powerpoint/2010/main" val="1064322322"/>
      </p:ext>
    </p:extLst>
  </p:cSld>
  <p:clrMapOvr>
    <a:masterClrMapping/>
  </p:clrMapOvr>
  <mc:AlternateContent xmlns:mc="http://schemas.openxmlformats.org/markup-compatibility/2006">
    <mc:Choice xmlns:p14="http://schemas.microsoft.com/office/powerpoint/2010/main" Requires="p14">
      <p:transition spd="slow" p14:dur="2000" advTm="51733"/>
    </mc:Choice>
    <mc:Fallback>
      <p:transition spd="slow" advTm="517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10" name="Rectangle 9">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758CC5-F348-4B4A-98BE-4A66A08D5FBD}"/>
              </a:ext>
            </a:extLst>
          </p:cNvPr>
          <p:cNvSpPr>
            <a:spLocks noGrp="1"/>
          </p:cNvSpPr>
          <p:nvPr>
            <p:ph type="ctrTitle"/>
          </p:nvPr>
        </p:nvSpPr>
        <p:spPr>
          <a:xfrm>
            <a:off x="4090507" y="764373"/>
            <a:ext cx="7434070" cy="1474330"/>
          </a:xfrm>
        </p:spPr>
        <p:txBody>
          <a:bodyPr vert="horz" lIns="91440" tIns="45720" rIns="91440" bIns="45720" rtlCol="0" anchor="ctr">
            <a:normAutofit/>
          </a:bodyPr>
          <a:lstStyle/>
          <a:p>
            <a:pPr algn="r"/>
            <a:r>
              <a:rPr lang="en-US" sz="4000"/>
              <a:t>Standards &amp; objectives</a:t>
            </a:r>
          </a:p>
        </p:txBody>
      </p:sp>
      <p:sp>
        <p:nvSpPr>
          <p:cNvPr id="12" name="Rectangle 11">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4" name="Picture 13">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531" r="43746" b="531"/>
          <a:stretch/>
        </p:blipFill>
        <p:spPr>
          <a:xfrm rot="5400000" flipH="1" flipV="1">
            <a:off x="-1265719" y="2187575"/>
            <a:ext cx="6857999" cy="2482850"/>
          </a:xfrm>
          <a:prstGeom prst="rect">
            <a:avLst/>
          </a:prstGeom>
        </p:spPr>
      </p:pic>
      <p:sp>
        <p:nvSpPr>
          <p:cNvPr id="3" name="Subtitle 2">
            <a:extLst>
              <a:ext uri="{FF2B5EF4-FFF2-40B4-BE49-F238E27FC236}">
                <a16:creationId xmlns:a16="http://schemas.microsoft.com/office/drawing/2014/main" id="{501E9E74-610D-6743-A6CE-2699DEA97F61}"/>
              </a:ext>
            </a:extLst>
          </p:cNvPr>
          <p:cNvSpPr>
            <a:spLocks noGrp="1"/>
          </p:cNvSpPr>
          <p:nvPr>
            <p:ph type="subTitle" idx="1"/>
          </p:nvPr>
        </p:nvSpPr>
        <p:spPr>
          <a:xfrm>
            <a:off x="4090507" y="2628900"/>
            <a:ext cx="7454077" cy="3589785"/>
          </a:xfrm>
        </p:spPr>
        <p:txBody>
          <a:bodyPr vert="horz" lIns="91440" tIns="45720" rIns="91440" bIns="45720" rtlCol="0">
            <a:normAutofit/>
          </a:bodyPr>
          <a:lstStyle/>
          <a:p>
            <a:r>
              <a:rPr lang="en-US" sz="1900" dirty="0"/>
              <a:t>Objectives include:</a:t>
            </a:r>
          </a:p>
          <a:p>
            <a:pPr indent="-228600">
              <a:buFont typeface="Arial" panose="020B0604020202020204" pitchFamily="34" charset="0"/>
              <a:buChar char="•"/>
            </a:pPr>
            <a:endParaRPr lang="en-US" sz="1900" dirty="0"/>
          </a:p>
          <a:p>
            <a:pPr indent="-228600">
              <a:buFont typeface="Arial" panose="020B0604020202020204" pitchFamily="34" charset="0"/>
              <a:buChar char="•"/>
            </a:pPr>
            <a:r>
              <a:rPr lang="en-US" sz="1900" dirty="0"/>
              <a:t>Introducing careers to students and providing them with an understanding of what specific occupations entail.</a:t>
            </a:r>
          </a:p>
          <a:p>
            <a:pPr indent="-228600">
              <a:buFont typeface="Arial" panose="020B0604020202020204" pitchFamily="34" charset="0"/>
              <a:buChar char="•"/>
            </a:pPr>
            <a:endParaRPr lang="en-US" sz="1900" dirty="0"/>
          </a:p>
          <a:p>
            <a:pPr indent="-228600">
              <a:buFont typeface="Arial" panose="020B0604020202020204" pitchFamily="34" charset="0"/>
              <a:buChar char="•"/>
            </a:pPr>
            <a:r>
              <a:rPr lang="en-US" sz="1900" dirty="0"/>
              <a:t>Implementing assessments and activities based around career development. (Niles &amp; Harris-Bowlsbey, 2022)</a:t>
            </a:r>
          </a:p>
          <a:p>
            <a:pPr indent="-228600">
              <a:buFont typeface="Arial" panose="020B0604020202020204" pitchFamily="34" charset="0"/>
              <a:buChar char="•"/>
            </a:pPr>
            <a:endParaRPr lang="en-US" sz="1900" dirty="0"/>
          </a:p>
          <a:p>
            <a:pPr indent="-228600">
              <a:buFont typeface="Arial" panose="020B0604020202020204" pitchFamily="34" charset="0"/>
              <a:buChar char="•"/>
            </a:pPr>
            <a:r>
              <a:rPr lang="en-US" sz="1900" dirty="0"/>
              <a:t>Inviting mentors/community members to lead and teach students about occupations.</a:t>
            </a:r>
          </a:p>
        </p:txBody>
      </p:sp>
      <p:pic>
        <p:nvPicPr>
          <p:cNvPr id="4" name="Audio 3">
            <a:hlinkClick r:id="" action="ppaction://media"/>
            <a:extLst>
              <a:ext uri="{FF2B5EF4-FFF2-40B4-BE49-F238E27FC236}">
                <a16:creationId xmlns:a16="http://schemas.microsoft.com/office/drawing/2014/main" id="{94C3D0EC-C3E9-2A4E-B222-FE68A73946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45334347"/>
      </p:ext>
    </p:extLst>
  </p:cSld>
  <p:clrMapOvr>
    <a:masterClrMapping/>
  </p:clrMapOvr>
  <mc:AlternateContent xmlns:mc="http://schemas.openxmlformats.org/markup-compatibility/2006">
    <mc:Choice xmlns:p14="http://schemas.microsoft.com/office/powerpoint/2010/main" Requires="p14">
      <p:transition spd="slow" p14:dur="2000" advTm="24301"/>
    </mc:Choice>
    <mc:Fallback>
      <p:transition spd="slow" advTm="24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10" name="Rectangle 9">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50ED1-BCD2-4F48-8D21-79496E0D5198}"/>
              </a:ext>
            </a:extLst>
          </p:cNvPr>
          <p:cNvSpPr>
            <a:spLocks noGrp="1"/>
          </p:cNvSpPr>
          <p:nvPr>
            <p:ph type="ctrTitle"/>
          </p:nvPr>
        </p:nvSpPr>
        <p:spPr>
          <a:xfrm>
            <a:off x="4082161" y="114300"/>
            <a:ext cx="7434070" cy="1474330"/>
          </a:xfrm>
        </p:spPr>
        <p:txBody>
          <a:bodyPr vert="horz" lIns="91440" tIns="45720" rIns="91440" bIns="45720" rtlCol="0" anchor="ctr">
            <a:normAutofit/>
          </a:bodyPr>
          <a:lstStyle/>
          <a:p>
            <a:pPr algn="r"/>
            <a:r>
              <a:rPr lang="en-US" sz="4000" dirty="0"/>
              <a:t>Career development interventions</a:t>
            </a:r>
          </a:p>
        </p:txBody>
      </p:sp>
      <p:sp>
        <p:nvSpPr>
          <p:cNvPr id="12" name="Rectangle 11">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4" name="Picture 13">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531" r="43746" b="531"/>
          <a:stretch/>
        </p:blipFill>
        <p:spPr>
          <a:xfrm rot="5400000" flipH="1" flipV="1">
            <a:off x="-1265719" y="2187575"/>
            <a:ext cx="6857999" cy="2482850"/>
          </a:xfrm>
          <a:prstGeom prst="rect">
            <a:avLst/>
          </a:prstGeom>
        </p:spPr>
      </p:pic>
      <p:sp>
        <p:nvSpPr>
          <p:cNvPr id="3" name="Subtitle 2">
            <a:extLst>
              <a:ext uri="{FF2B5EF4-FFF2-40B4-BE49-F238E27FC236}">
                <a16:creationId xmlns:a16="http://schemas.microsoft.com/office/drawing/2014/main" id="{24486C80-59FB-D848-944D-75B6BD744ABC}"/>
              </a:ext>
            </a:extLst>
          </p:cNvPr>
          <p:cNvSpPr>
            <a:spLocks noGrp="1"/>
          </p:cNvSpPr>
          <p:nvPr>
            <p:ph type="subTitle" idx="1"/>
          </p:nvPr>
        </p:nvSpPr>
        <p:spPr>
          <a:xfrm>
            <a:off x="4090507" y="1928813"/>
            <a:ext cx="7454077" cy="4814887"/>
          </a:xfrm>
        </p:spPr>
        <p:txBody>
          <a:bodyPr vert="horz" lIns="91440" tIns="45720" rIns="91440" bIns="45720" rtlCol="0">
            <a:normAutofit/>
          </a:bodyPr>
          <a:lstStyle/>
          <a:p>
            <a:pPr marL="285750" indent="-285750">
              <a:buFont typeface="Arial" panose="020B0604020202020204" pitchFamily="34" charset="0"/>
              <a:buChar char="•"/>
            </a:pPr>
            <a:r>
              <a:rPr lang="en-US" sz="1800" dirty="0"/>
              <a:t>Provide students a path to success by inviting people to our school to discuss their occupations and the qualifications needed.</a:t>
            </a:r>
          </a:p>
          <a:p>
            <a:pPr marL="571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Providing career workshops for all students that are interested and utilizing culturally appropriate assessments.</a:t>
            </a:r>
          </a:p>
          <a:p>
            <a:pPr marL="571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Creating career plans tailored to students values and beliefs.</a:t>
            </a:r>
          </a:p>
          <a:p>
            <a:pPr indent="-228600">
              <a:buFont typeface="Arial" panose="020B0604020202020204" pitchFamily="34" charset="0"/>
              <a:buChar char="•"/>
            </a:pPr>
            <a:endParaRPr lang="en-US" sz="1800" dirty="0"/>
          </a:p>
          <a:p>
            <a:r>
              <a:rPr lang="en-US" sz="1800" dirty="0"/>
              <a:t>Side note: ‘Career development interventions are effective because the current global challenges of unemployment, and rapidly shifting needs in the market place. Growing evidence exists supporting the usefulness of career development interventions in promoting school engagement among students.’</a:t>
            </a:r>
          </a:p>
        </p:txBody>
      </p:sp>
      <p:pic>
        <p:nvPicPr>
          <p:cNvPr id="4" name="Audio 3">
            <a:hlinkClick r:id="" action="ppaction://media"/>
            <a:extLst>
              <a:ext uri="{FF2B5EF4-FFF2-40B4-BE49-F238E27FC236}">
                <a16:creationId xmlns:a16="http://schemas.microsoft.com/office/drawing/2014/main" id="{52173461-E93D-E748-A073-549BF9AC84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84586667"/>
      </p:ext>
    </p:extLst>
  </p:cSld>
  <p:clrMapOvr>
    <a:masterClrMapping/>
  </p:clrMapOvr>
  <mc:AlternateContent xmlns:mc="http://schemas.openxmlformats.org/markup-compatibility/2006">
    <mc:Choice xmlns:p14="http://schemas.microsoft.com/office/powerpoint/2010/main" Requires="p14">
      <p:transition spd="slow" p14:dur="2000" advTm="44995"/>
    </mc:Choice>
    <mc:Fallback>
      <p:transition spd="slow" advTm="449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10" name="Rectangle 9">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C5B592-F571-6247-B05B-30F2966054E4}"/>
              </a:ext>
            </a:extLst>
          </p:cNvPr>
          <p:cNvSpPr>
            <a:spLocks noGrp="1"/>
          </p:cNvSpPr>
          <p:nvPr>
            <p:ph type="ctrTitle"/>
          </p:nvPr>
        </p:nvSpPr>
        <p:spPr>
          <a:xfrm>
            <a:off x="4090507" y="764373"/>
            <a:ext cx="7434070" cy="1474330"/>
          </a:xfrm>
        </p:spPr>
        <p:txBody>
          <a:bodyPr vert="horz" lIns="91440" tIns="45720" rIns="91440" bIns="45720" rtlCol="0" anchor="ctr">
            <a:normAutofit/>
          </a:bodyPr>
          <a:lstStyle/>
          <a:p>
            <a:pPr algn="r"/>
            <a:r>
              <a:rPr lang="en-US" sz="4000"/>
              <a:t>Delivery</a:t>
            </a:r>
          </a:p>
        </p:txBody>
      </p:sp>
      <p:sp>
        <p:nvSpPr>
          <p:cNvPr id="12" name="Rectangle 11">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4" name="Picture 13">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531" r="43746" b="531"/>
          <a:stretch/>
        </p:blipFill>
        <p:spPr>
          <a:xfrm rot="5400000" flipH="1" flipV="1">
            <a:off x="-1265719" y="2187575"/>
            <a:ext cx="6857999" cy="2482850"/>
          </a:xfrm>
          <a:prstGeom prst="rect">
            <a:avLst/>
          </a:prstGeom>
        </p:spPr>
      </p:pic>
      <p:sp>
        <p:nvSpPr>
          <p:cNvPr id="3" name="Subtitle 2">
            <a:extLst>
              <a:ext uri="{FF2B5EF4-FFF2-40B4-BE49-F238E27FC236}">
                <a16:creationId xmlns:a16="http://schemas.microsoft.com/office/drawing/2014/main" id="{C85A3776-D761-0046-853B-384FDFC24376}"/>
              </a:ext>
            </a:extLst>
          </p:cNvPr>
          <p:cNvSpPr>
            <a:spLocks noGrp="1"/>
          </p:cNvSpPr>
          <p:nvPr>
            <p:ph type="subTitle" idx="1"/>
          </p:nvPr>
        </p:nvSpPr>
        <p:spPr>
          <a:xfrm>
            <a:off x="4090507" y="2628900"/>
            <a:ext cx="7454077" cy="3589785"/>
          </a:xfrm>
        </p:spPr>
        <p:txBody>
          <a:bodyPr vert="horz" lIns="91440" tIns="45720" rIns="91440" bIns="45720" rtlCol="0">
            <a:normAutofit/>
          </a:bodyPr>
          <a:lstStyle/>
          <a:p>
            <a:pPr indent="-228600">
              <a:buFont typeface="Arial" panose="020B0604020202020204" pitchFamily="34" charset="0"/>
              <a:buChar char="•"/>
            </a:pPr>
            <a:endParaRPr lang="en-US" dirty="0"/>
          </a:p>
          <a:p>
            <a:pPr marL="342900" indent="-342900">
              <a:buFont typeface="Arial" panose="020B0604020202020204" pitchFamily="34" charset="0"/>
              <a:buChar char="•"/>
            </a:pPr>
            <a:r>
              <a:rPr lang="en-US" dirty="0"/>
              <a:t>Group sessions will be offered that consist of goal setting and education,</a:t>
            </a:r>
          </a:p>
          <a:p>
            <a:pPr marL="1143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Interpreters will be available if needed.</a:t>
            </a:r>
          </a:p>
          <a:p>
            <a:pPr marL="1143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Speakers of different cultures will be invited to our school because we are a very diverse campus.</a:t>
            </a:r>
          </a:p>
          <a:p>
            <a:pPr indent="-228600">
              <a:buFont typeface="Arial" panose="020B0604020202020204" pitchFamily="34" charset="0"/>
              <a:buChar char="•"/>
            </a:pPr>
            <a:endParaRPr lang="en-US" dirty="0"/>
          </a:p>
        </p:txBody>
      </p:sp>
      <p:pic>
        <p:nvPicPr>
          <p:cNvPr id="4" name="Audio 3">
            <a:hlinkClick r:id="" action="ppaction://media"/>
            <a:extLst>
              <a:ext uri="{FF2B5EF4-FFF2-40B4-BE49-F238E27FC236}">
                <a16:creationId xmlns:a16="http://schemas.microsoft.com/office/drawing/2014/main" id="{7F2942E7-6601-054A-9C82-20F4E76C96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82649974"/>
      </p:ext>
    </p:extLst>
  </p:cSld>
  <p:clrMapOvr>
    <a:masterClrMapping/>
  </p:clrMapOvr>
  <mc:AlternateContent xmlns:mc="http://schemas.openxmlformats.org/markup-compatibility/2006">
    <mc:Choice xmlns:p14="http://schemas.microsoft.com/office/powerpoint/2010/main" Requires="p14">
      <p:transition spd="slow" p14:dur="2000" advTm="20255"/>
    </mc:Choice>
    <mc:Fallback>
      <p:transition spd="slow" advTm="202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CFD580F5-E7BF-4C1D-BEFD-4A4601EBA8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2" name="Rectangle 21">
            <a:extLst>
              <a:ext uri="{FF2B5EF4-FFF2-40B4-BE49-F238E27FC236}">
                <a16:creationId xmlns:a16="http://schemas.microsoft.com/office/drawing/2014/main" id="{1EA5387D-64D8-4D6C-B109-FF4E81DF6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C338082-6644-6642-B168-7DA1F93E4972}"/>
              </a:ext>
            </a:extLst>
          </p:cNvPr>
          <p:cNvPicPr>
            <a:picLocks noChangeAspect="1"/>
          </p:cNvPicPr>
          <p:nvPr/>
        </p:nvPicPr>
        <p:blipFill rotWithShape="1">
          <a:blip r:embed="rId5">
            <a:duotone>
              <a:prstClr val="black"/>
              <a:schemeClr val="tx2">
                <a:tint val="45000"/>
                <a:satMod val="400000"/>
              </a:schemeClr>
            </a:duotone>
            <a:alphaModFix amt="30000"/>
          </a:blip>
          <a:srcRect t="1040" b="14374"/>
          <a:stretch/>
        </p:blipFill>
        <p:spPr>
          <a:xfrm>
            <a:off x="20" y="10"/>
            <a:ext cx="12191980" cy="6857990"/>
          </a:xfrm>
          <a:prstGeom prst="rect">
            <a:avLst/>
          </a:prstGeom>
        </p:spPr>
      </p:pic>
      <p:pic>
        <p:nvPicPr>
          <p:cNvPr id="24" name="Picture 23">
            <a:extLst>
              <a:ext uri="{FF2B5EF4-FFF2-40B4-BE49-F238E27FC236}">
                <a16:creationId xmlns:a16="http://schemas.microsoft.com/office/drawing/2014/main" id="{6319FFD2-07B5-4029-BFB3-26FCFCC2F1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0A57A194-5534-5E4E-9CB8-755A7DBE52BF}"/>
              </a:ext>
            </a:extLst>
          </p:cNvPr>
          <p:cNvSpPr>
            <a:spLocks noGrp="1"/>
          </p:cNvSpPr>
          <p:nvPr>
            <p:ph type="ctrTitle"/>
          </p:nvPr>
        </p:nvSpPr>
        <p:spPr>
          <a:xfrm>
            <a:off x="2895600" y="764373"/>
            <a:ext cx="8610600" cy="1293028"/>
          </a:xfrm>
        </p:spPr>
        <p:txBody>
          <a:bodyPr vert="horz" lIns="91440" tIns="45720" rIns="91440" bIns="45720" rtlCol="0" anchor="ctr">
            <a:normAutofit/>
          </a:bodyPr>
          <a:lstStyle/>
          <a:p>
            <a:pPr algn="r"/>
            <a:r>
              <a:rPr lang="en-US" sz="4000"/>
              <a:t>Program marketing</a:t>
            </a:r>
          </a:p>
        </p:txBody>
      </p:sp>
      <p:sp>
        <p:nvSpPr>
          <p:cNvPr id="3" name="Subtitle 2">
            <a:extLst>
              <a:ext uri="{FF2B5EF4-FFF2-40B4-BE49-F238E27FC236}">
                <a16:creationId xmlns:a16="http://schemas.microsoft.com/office/drawing/2014/main" id="{04CF1D23-A4CD-2146-938A-11CD2D12F7DE}"/>
              </a:ext>
            </a:extLst>
          </p:cNvPr>
          <p:cNvSpPr>
            <a:spLocks noGrp="1"/>
          </p:cNvSpPr>
          <p:nvPr>
            <p:ph type="subTitle" idx="1"/>
          </p:nvPr>
        </p:nvSpPr>
        <p:spPr>
          <a:xfrm>
            <a:off x="685800" y="2194560"/>
            <a:ext cx="10820400" cy="4024125"/>
          </a:xfrm>
        </p:spPr>
        <p:txBody>
          <a:bodyPr vert="horz" lIns="91440" tIns="45720" rIns="91440" bIns="45720" rtlCol="0">
            <a:normAutofit/>
          </a:bodyPr>
          <a:lstStyle/>
          <a:p>
            <a:pPr marL="342900" indent="-342900">
              <a:buFont typeface="Arial" panose="020B0604020202020204" pitchFamily="34" charset="0"/>
              <a:buChar char="•"/>
            </a:pPr>
            <a:r>
              <a:rPr lang="en-US" dirty="0"/>
              <a:t>Instagram</a:t>
            </a:r>
          </a:p>
          <a:p>
            <a:pPr marL="342900" indent="-342900">
              <a:buFont typeface="Arial" panose="020B0604020202020204" pitchFamily="34" charset="0"/>
              <a:buChar char="•"/>
            </a:pPr>
            <a:r>
              <a:rPr lang="en-US" dirty="0"/>
              <a:t>Facebook</a:t>
            </a:r>
          </a:p>
          <a:p>
            <a:pPr marL="342900" indent="-342900">
              <a:buFont typeface="Arial" panose="020B0604020202020204" pitchFamily="34" charset="0"/>
              <a:buChar char="•"/>
            </a:pPr>
            <a:r>
              <a:rPr lang="en-US" dirty="0"/>
              <a:t>Twitter</a:t>
            </a:r>
          </a:p>
          <a:p>
            <a:pPr marL="342900" indent="-342900">
              <a:buFont typeface="Arial" panose="020B0604020202020204" pitchFamily="34" charset="0"/>
              <a:buChar char="•"/>
            </a:pPr>
            <a:r>
              <a:rPr lang="en-US" dirty="0"/>
              <a:t>Local newspaper </a:t>
            </a:r>
          </a:p>
          <a:p>
            <a:pPr marL="342900" indent="-342900">
              <a:buFont typeface="Arial" panose="020B0604020202020204" pitchFamily="34" charset="0"/>
              <a:buChar char="•"/>
            </a:pPr>
            <a:r>
              <a:rPr lang="en-US" dirty="0"/>
              <a:t>School website</a:t>
            </a:r>
          </a:p>
          <a:p>
            <a:pPr marL="342900" indent="-342900">
              <a:buFont typeface="Arial" panose="020B0604020202020204" pitchFamily="34" charset="0"/>
              <a:buChar char="•"/>
            </a:pPr>
            <a:r>
              <a:rPr lang="en-US" dirty="0"/>
              <a:t>Flyers</a:t>
            </a:r>
          </a:p>
          <a:p>
            <a:pPr indent="-228600">
              <a:buFont typeface="Arial" panose="020B0604020202020204" pitchFamily="34" charset="0"/>
              <a:buChar char="•"/>
            </a:pPr>
            <a:endParaRPr lang="en-US" dirty="0"/>
          </a:p>
        </p:txBody>
      </p:sp>
      <p:pic>
        <p:nvPicPr>
          <p:cNvPr id="5" name="Audio 4">
            <a:hlinkClick r:id="" action="ppaction://media"/>
            <a:extLst>
              <a:ext uri="{FF2B5EF4-FFF2-40B4-BE49-F238E27FC236}">
                <a16:creationId xmlns:a16="http://schemas.microsoft.com/office/drawing/2014/main" id="{9A9FDD24-457D-2245-903E-C9021F52427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60533707"/>
      </p:ext>
    </p:extLst>
  </p:cSld>
  <p:clrMapOvr>
    <a:masterClrMapping/>
  </p:clrMapOvr>
  <mc:AlternateContent xmlns:mc="http://schemas.openxmlformats.org/markup-compatibility/2006">
    <mc:Choice xmlns:p14="http://schemas.microsoft.com/office/powerpoint/2010/main" Requires="p14">
      <p:transition spd="slow" p14:dur="2000" advTm="14411"/>
    </mc:Choice>
    <mc:Fallback>
      <p:transition spd="slow" advTm="144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FD580F5-E7BF-4C1D-BEFD-4A4601EBA8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518A62C5-DC03-584C-8A0B-7F6A22D43E17}"/>
              </a:ext>
            </a:extLst>
          </p:cNvPr>
          <p:cNvSpPr>
            <a:spLocks noGrp="1"/>
          </p:cNvSpPr>
          <p:nvPr>
            <p:ph type="ctrTitle"/>
          </p:nvPr>
        </p:nvSpPr>
        <p:spPr>
          <a:xfrm>
            <a:off x="2097627" y="177744"/>
            <a:ext cx="3998373" cy="923141"/>
          </a:xfrm>
        </p:spPr>
        <p:txBody>
          <a:bodyPr vert="horz" lIns="91440" tIns="45720" rIns="91440" bIns="45720" rtlCol="0" anchor="ctr">
            <a:normAutofit/>
          </a:bodyPr>
          <a:lstStyle/>
          <a:p>
            <a:pPr algn="r"/>
            <a:r>
              <a:rPr lang="en-US" sz="4000" dirty="0"/>
              <a:t>School Flyer</a:t>
            </a:r>
          </a:p>
        </p:txBody>
      </p:sp>
      <p:sp>
        <p:nvSpPr>
          <p:cNvPr id="3" name="Subtitle 2">
            <a:extLst>
              <a:ext uri="{FF2B5EF4-FFF2-40B4-BE49-F238E27FC236}">
                <a16:creationId xmlns:a16="http://schemas.microsoft.com/office/drawing/2014/main" id="{3AAC90C8-C87F-D041-8A89-DD9EA9C067B8}"/>
              </a:ext>
            </a:extLst>
          </p:cNvPr>
          <p:cNvSpPr>
            <a:spLocks noGrp="1"/>
          </p:cNvSpPr>
          <p:nvPr>
            <p:ph type="subTitle" idx="1"/>
          </p:nvPr>
        </p:nvSpPr>
        <p:spPr>
          <a:xfrm>
            <a:off x="619759" y="1219985"/>
            <a:ext cx="6899657" cy="5460271"/>
          </a:xfrm>
        </p:spPr>
        <p:txBody>
          <a:bodyPr vert="horz" lIns="91440" tIns="45720" rIns="91440" bIns="45720" rtlCol="0">
            <a:normAutofit/>
          </a:bodyPr>
          <a:lstStyle/>
          <a:p>
            <a:pPr algn="ctr"/>
            <a:r>
              <a:rPr lang="en-US" sz="3200" b="1" dirty="0">
                <a:solidFill>
                  <a:srgbClr val="FF0000"/>
                </a:solidFill>
              </a:rPr>
              <a:t>Lets Explore Careers!</a:t>
            </a:r>
          </a:p>
          <a:p>
            <a:r>
              <a:rPr lang="en-US" b="1" dirty="0">
                <a:solidFill>
                  <a:srgbClr val="FFC000"/>
                </a:solidFill>
              </a:rPr>
              <a:t>Join the career development after school program every Tuesday &amp; Thursday from 3pm-4:30pm.</a:t>
            </a:r>
          </a:p>
          <a:p>
            <a:endParaRPr lang="en-US" b="1" dirty="0">
              <a:solidFill>
                <a:srgbClr val="FFC000"/>
              </a:solidFill>
            </a:endParaRPr>
          </a:p>
          <a:p>
            <a:pPr algn="ctr"/>
            <a:r>
              <a:rPr lang="en-US" b="1" dirty="0">
                <a:solidFill>
                  <a:srgbClr val="FFFF00"/>
                </a:solidFill>
              </a:rPr>
              <a:t>The program includes:</a:t>
            </a:r>
          </a:p>
          <a:p>
            <a:endParaRPr lang="en-US" b="1" dirty="0">
              <a:solidFill>
                <a:srgbClr val="92D050"/>
              </a:solidFill>
            </a:endParaRPr>
          </a:p>
          <a:p>
            <a:pPr marL="342900" indent="-342900">
              <a:buFont typeface="Arial" panose="020B0604020202020204" pitchFamily="34" charset="0"/>
              <a:buChar char="•"/>
            </a:pPr>
            <a:r>
              <a:rPr lang="en-US" b="1" dirty="0">
                <a:solidFill>
                  <a:srgbClr val="92D050"/>
                </a:solidFill>
              </a:rPr>
              <a:t>Two guest speakers each meeting that will discuss their jobs.</a:t>
            </a:r>
          </a:p>
          <a:p>
            <a:pPr marL="342900" indent="-342900">
              <a:buFont typeface="Arial" panose="020B0604020202020204" pitchFamily="34" charset="0"/>
              <a:buChar char="•"/>
            </a:pPr>
            <a:r>
              <a:rPr lang="en-US" b="1" dirty="0">
                <a:solidFill>
                  <a:srgbClr val="92D050"/>
                </a:solidFill>
              </a:rPr>
              <a:t>Students will leave the meeting with knowledge about possible career interests.</a:t>
            </a:r>
          </a:p>
          <a:p>
            <a:pPr marL="342900" indent="-342900">
              <a:buFont typeface="Arial" panose="020B0604020202020204" pitchFamily="34" charset="0"/>
              <a:buChar char="•"/>
            </a:pPr>
            <a:r>
              <a:rPr lang="en-US" b="1" dirty="0">
                <a:solidFill>
                  <a:srgbClr val="92D050"/>
                </a:solidFill>
              </a:rPr>
              <a:t>Snacks &amp; drinks will be provided!</a:t>
            </a:r>
          </a:p>
          <a:p>
            <a:endParaRPr lang="en-US" b="1" dirty="0">
              <a:solidFill>
                <a:srgbClr val="92D050"/>
              </a:solidFill>
            </a:endParaRPr>
          </a:p>
          <a:p>
            <a:r>
              <a:rPr lang="en-US" b="1" dirty="0">
                <a:solidFill>
                  <a:srgbClr val="92D050"/>
                </a:solidFill>
              </a:rPr>
              <a:t>Sign up today in the guidance office!</a:t>
            </a:r>
          </a:p>
          <a:p>
            <a:pPr indent="-228600">
              <a:buFont typeface="Arial" panose="020B0604020202020204" pitchFamily="34" charset="0"/>
              <a:buChar char="•"/>
            </a:pPr>
            <a:endParaRPr lang="en-US" dirty="0"/>
          </a:p>
        </p:txBody>
      </p:sp>
      <p:sp useBgFill="1">
        <p:nvSpPr>
          <p:cNvPr id="20" name="Rectangle 19">
            <a:extLst>
              <a:ext uri="{FF2B5EF4-FFF2-40B4-BE49-F238E27FC236}">
                <a16:creationId xmlns:a16="http://schemas.microsoft.com/office/drawing/2014/main" id="{E2E0C929-96C6-41B1-A001-566036DF0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8740" y="0"/>
            <a:ext cx="500325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ffice supplies on black background">
            <a:extLst>
              <a:ext uri="{FF2B5EF4-FFF2-40B4-BE49-F238E27FC236}">
                <a16:creationId xmlns:a16="http://schemas.microsoft.com/office/drawing/2014/main" id="{8A8A57D6-CFC2-E6A2-83F2-7F8774FCD2BF}"/>
              </a:ext>
            </a:extLst>
          </p:cNvPr>
          <p:cNvPicPr>
            <a:picLocks noChangeAspect="1"/>
          </p:cNvPicPr>
          <p:nvPr/>
        </p:nvPicPr>
        <p:blipFill rotWithShape="1">
          <a:blip r:embed="rId5"/>
          <a:srcRect l="45070" r="9451" b="-1"/>
          <a:stretch/>
        </p:blipFill>
        <p:spPr>
          <a:xfrm>
            <a:off x="7436875" y="0"/>
            <a:ext cx="4672584" cy="6857989"/>
          </a:xfrm>
          <a:prstGeom prst="rect">
            <a:avLst/>
          </a:prstGeom>
        </p:spPr>
      </p:pic>
      <p:pic>
        <p:nvPicPr>
          <p:cNvPr id="7" name="Picture 6">
            <a:extLst>
              <a:ext uri="{FF2B5EF4-FFF2-40B4-BE49-F238E27FC236}">
                <a16:creationId xmlns:a16="http://schemas.microsoft.com/office/drawing/2014/main" id="{E96F481E-9266-6A4E-99A9-D910CAADD9BD}"/>
              </a:ext>
            </a:extLst>
          </p:cNvPr>
          <p:cNvPicPr>
            <a:picLocks noChangeAspect="1"/>
          </p:cNvPicPr>
          <p:nvPr/>
        </p:nvPicPr>
        <p:blipFill>
          <a:blip r:embed="rId6"/>
          <a:stretch>
            <a:fillRect/>
          </a:stretch>
        </p:blipFill>
        <p:spPr>
          <a:xfrm>
            <a:off x="8064704" y="423828"/>
            <a:ext cx="3416925" cy="3135370"/>
          </a:xfrm>
          <a:prstGeom prst="rect">
            <a:avLst/>
          </a:prstGeom>
        </p:spPr>
      </p:pic>
      <p:pic>
        <p:nvPicPr>
          <p:cNvPr id="12" name="Audio 11">
            <a:hlinkClick r:id="" action="ppaction://media"/>
            <a:extLst>
              <a:ext uri="{FF2B5EF4-FFF2-40B4-BE49-F238E27FC236}">
                <a16:creationId xmlns:a16="http://schemas.microsoft.com/office/drawing/2014/main" id="{C2EB238A-5136-1446-A90F-C927A6F7E47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14194996"/>
      </p:ext>
    </p:extLst>
  </p:cSld>
  <p:clrMapOvr>
    <a:masterClrMapping/>
  </p:clrMapOvr>
  <mc:AlternateContent xmlns:mc="http://schemas.openxmlformats.org/markup-compatibility/2006">
    <mc:Choice xmlns:p14="http://schemas.microsoft.com/office/powerpoint/2010/main" Requires="p14">
      <p:transition spd="slow" p14:dur="2000" advTm="33828"/>
    </mc:Choice>
    <mc:Fallback>
      <p:transition spd="slow" advTm="338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10" name="Rectangle 9">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D7444F-F633-8740-86E5-77FFAC1F6680}"/>
              </a:ext>
            </a:extLst>
          </p:cNvPr>
          <p:cNvSpPr>
            <a:spLocks noGrp="1"/>
          </p:cNvSpPr>
          <p:nvPr>
            <p:ph type="ctrTitle"/>
          </p:nvPr>
        </p:nvSpPr>
        <p:spPr>
          <a:xfrm>
            <a:off x="4090507" y="764373"/>
            <a:ext cx="7434070" cy="1474330"/>
          </a:xfrm>
        </p:spPr>
        <p:txBody>
          <a:bodyPr vert="horz" lIns="91440" tIns="45720" rIns="91440" bIns="45720" rtlCol="0" anchor="ctr">
            <a:normAutofit/>
          </a:bodyPr>
          <a:lstStyle/>
          <a:p>
            <a:pPr algn="r"/>
            <a:r>
              <a:rPr lang="en-US" sz="4000"/>
              <a:t>Resources &amp; potential coasts</a:t>
            </a:r>
          </a:p>
        </p:txBody>
      </p:sp>
      <p:sp>
        <p:nvSpPr>
          <p:cNvPr id="12" name="Rectangle 11">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4" name="Picture 13">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531" r="43746" b="531"/>
          <a:stretch/>
        </p:blipFill>
        <p:spPr>
          <a:xfrm rot="5400000" flipH="1" flipV="1">
            <a:off x="-1265719" y="2187575"/>
            <a:ext cx="6857999" cy="2482850"/>
          </a:xfrm>
          <a:prstGeom prst="rect">
            <a:avLst/>
          </a:prstGeom>
        </p:spPr>
      </p:pic>
      <p:sp>
        <p:nvSpPr>
          <p:cNvPr id="3" name="Subtitle 2">
            <a:extLst>
              <a:ext uri="{FF2B5EF4-FFF2-40B4-BE49-F238E27FC236}">
                <a16:creationId xmlns:a16="http://schemas.microsoft.com/office/drawing/2014/main" id="{A576916B-6579-4D40-96B6-FE7E479B6069}"/>
              </a:ext>
            </a:extLst>
          </p:cNvPr>
          <p:cNvSpPr>
            <a:spLocks noGrp="1"/>
          </p:cNvSpPr>
          <p:nvPr>
            <p:ph type="subTitle" idx="1"/>
          </p:nvPr>
        </p:nvSpPr>
        <p:spPr>
          <a:xfrm>
            <a:off x="4090507" y="2628900"/>
            <a:ext cx="7454077" cy="3589785"/>
          </a:xfrm>
        </p:spPr>
        <p:txBody>
          <a:bodyPr vert="horz" lIns="91440" tIns="45720" rIns="91440" bIns="45720" rtlCol="0">
            <a:normAutofit/>
          </a:bodyPr>
          <a:lstStyle/>
          <a:p>
            <a:pPr marL="342900" indent="-342900">
              <a:buFont typeface="Arial" panose="020B0604020202020204" pitchFamily="34" charset="0"/>
              <a:buChar char="•"/>
            </a:pPr>
            <a:r>
              <a:rPr lang="en-US" dirty="0"/>
              <a:t>Volunteer speakers: $0</a:t>
            </a:r>
          </a:p>
          <a:p>
            <a:pPr marL="342900" indent="-342900">
              <a:buFont typeface="Arial" panose="020B0604020202020204" pitchFamily="34" charset="0"/>
              <a:buChar char="•"/>
            </a:pPr>
            <a:r>
              <a:rPr lang="en-US" dirty="0"/>
              <a:t>Work space of school campus: $0</a:t>
            </a:r>
          </a:p>
          <a:p>
            <a:pPr marL="342900" indent="-342900">
              <a:buFont typeface="Arial" panose="020B0604020202020204" pitchFamily="34" charset="0"/>
              <a:buChar char="•"/>
            </a:pPr>
            <a:r>
              <a:rPr lang="en-US" dirty="0"/>
              <a:t>Employee Approximately:  $40,000 a year</a:t>
            </a:r>
          </a:p>
          <a:p>
            <a:pPr marL="342900" indent="-342900">
              <a:buFont typeface="Arial" panose="020B0604020202020204" pitchFamily="34" charset="0"/>
              <a:buChar char="•"/>
            </a:pPr>
            <a:r>
              <a:rPr lang="en-US" dirty="0"/>
              <a:t>Assessment materials: $1,000 a month</a:t>
            </a:r>
          </a:p>
          <a:p>
            <a:pPr indent="-228600">
              <a:buFont typeface="Arial" panose="020B0604020202020204" pitchFamily="34" charset="0"/>
              <a:buChar char="•"/>
            </a:pPr>
            <a:endParaRPr lang="en-US" dirty="0"/>
          </a:p>
        </p:txBody>
      </p:sp>
      <p:pic>
        <p:nvPicPr>
          <p:cNvPr id="5" name="Audio 4">
            <a:hlinkClick r:id="" action="ppaction://media"/>
            <a:extLst>
              <a:ext uri="{FF2B5EF4-FFF2-40B4-BE49-F238E27FC236}">
                <a16:creationId xmlns:a16="http://schemas.microsoft.com/office/drawing/2014/main" id="{5F5BBBA0-9D10-2544-82DF-36FA88CDD6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367795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10" name="Rectangle 9">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9B3411-3E1E-304A-A828-6F0ABBC3E089}"/>
              </a:ext>
            </a:extLst>
          </p:cNvPr>
          <p:cNvSpPr>
            <a:spLocks noGrp="1"/>
          </p:cNvSpPr>
          <p:nvPr>
            <p:ph type="ctrTitle"/>
          </p:nvPr>
        </p:nvSpPr>
        <p:spPr>
          <a:xfrm>
            <a:off x="4110514" y="286778"/>
            <a:ext cx="7434070" cy="1474330"/>
          </a:xfrm>
        </p:spPr>
        <p:txBody>
          <a:bodyPr vert="horz" lIns="91440" tIns="45720" rIns="91440" bIns="45720" rtlCol="0" anchor="ctr">
            <a:normAutofit/>
          </a:bodyPr>
          <a:lstStyle/>
          <a:p>
            <a:pPr algn="r"/>
            <a:r>
              <a:rPr lang="en-US" sz="4000" dirty="0"/>
              <a:t>Evaluation</a:t>
            </a:r>
          </a:p>
        </p:txBody>
      </p:sp>
      <p:sp>
        <p:nvSpPr>
          <p:cNvPr id="12" name="Rectangle 11">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4" name="Picture 13">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531" r="43746" b="531"/>
          <a:stretch/>
        </p:blipFill>
        <p:spPr>
          <a:xfrm rot="5400000" flipH="1" flipV="1">
            <a:off x="-1265719" y="2187575"/>
            <a:ext cx="6857999" cy="2482850"/>
          </a:xfrm>
          <a:prstGeom prst="rect">
            <a:avLst/>
          </a:prstGeom>
        </p:spPr>
      </p:pic>
      <p:sp>
        <p:nvSpPr>
          <p:cNvPr id="3" name="Subtitle 2">
            <a:extLst>
              <a:ext uri="{FF2B5EF4-FFF2-40B4-BE49-F238E27FC236}">
                <a16:creationId xmlns:a16="http://schemas.microsoft.com/office/drawing/2014/main" id="{EC3C537E-5A0C-C543-A30F-5A182E3175CC}"/>
              </a:ext>
            </a:extLst>
          </p:cNvPr>
          <p:cNvSpPr>
            <a:spLocks noGrp="1"/>
          </p:cNvSpPr>
          <p:nvPr>
            <p:ph type="subTitle" idx="1"/>
          </p:nvPr>
        </p:nvSpPr>
        <p:spPr>
          <a:xfrm>
            <a:off x="4090507" y="1761108"/>
            <a:ext cx="7454077" cy="4457577"/>
          </a:xfrm>
        </p:spPr>
        <p:txBody>
          <a:bodyPr vert="horz" lIns="91440" tIns="45720" rIns="91440" bIns="45720" rtlCol="0">
            <a:normAutofit/>
          </a:bodyPr>
          <a:lstStyle/>
          <a:p>
            <a:r>
              <a:rPr lang="en-US" sz="1800" dirty="0"/>
              <a:t>(1.) Have students take a before and after survey that will show how much they learned from the program,</a:t>
            </a:r>
          </a:p>
          <a:p>
            <a:pPr indent="-228600">
              <a:buFont typeface="Arial" panose="020B0604020202020204" pitchFamily="34" charset="0"/>
              <a:buChar char="•"/>
            </a:pPr>
            <a:endParaRPr lang="en-US" sz="1800" dirty="0"/>
          </a:p>
          <a:p>
            <a:r>
              <a:rPr lang="en-US" sz="1800" dirty="0"/>
              <a:t>(2.) Conduct a study one year later with the same students to see how the career development program has benefitted them.</a:t>
            </a:r>
          </a:p>
          <a:p>
            <a:pPr indent="-228600">
              <a:buFont typeface="Arial" panose="020B0604020202020204" pitchFamily="34" charset="0"/>
              <a:buChar char="•"/>
            </a:pPr>
            <a:endParaRPr lang="en-US" sz="1800" dirty="0"/>
          </a:p>
          <a:p>
            <a:r>
              <a:rPr lang="en-US" sz="1800" dirty="0"/>
              <a:t>Conducting studies and surveys will help the career development staff make improvements where necessary.</a:t>
            </a:r>
          </a:p>
          <a:p>
            <a:pPr indent="-228600">
              <a:buFont typeface="Arial" panose="020B0604020202020204" pitchFamily="34" charset="0"/>
              <a:buChar char="•"/>
            </a:pPr>
            <a:endParaRPr lang="en-US" sz="1800" dirty="0"/>
          </a:p>
          <a:p>
            <a:r>
              <a:rPr lang="en-US" sz="1800" dirty="0"/>
              <a:t>‘When a teacher gathers information about student understanding, the teacher is then able to provide timely feedback to support students’ attainment of the learning targets and adjust instruction accordingly.’</a:t>
            </a:r>
          </a:p>
        </p:txBody>
      </p:sp>
      <p:pic>
        <p:nvPicPr>
          <p:cNvPr id="5" name="Audio 4">
            <a:hlinkClick r:id="" action="ppaction://media"/>
            <a:extLst>
              <a:ext uri="{FF2B5EF4-FFF2-40B4-BE49-F238E27FC236}">
                <a16:creationId xmlns:a16="http://schemas.microsoft.com/office/drawing/2014/main" id="{9ED6696A-1862-D749-B823-16A6FB16831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80896857"/>
      </p:ext>
    </p:extLst>
  </p:cSld>
  <p:clrMapOvr>
    <a:masterClrMapping/>
  </p:clrMapOvr>
  <mc:AlternateContent xmlns:mc="http://schemas.openxmlformats.org/markup-compatibility/2006">
    <mc:Choice xmlns:p14="http://schemas.microsoft.com/office/powerpoint/2010/main" Requires="p14">
      <p:transition spd="slow" p14:dur="2000" advTm="41306"/>
    </mc:Choice>
    <mc:Fallback>
      <p:transition spd="slow" advTm="413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10" name="Rectangle 9">
            <a:extLst>
              <a:ext uri="{FF2B5EF4-FFF2-40B4-BE49-F238E27FC236}">
                <a16:creationId xmlns:a16="http://schemas.microsoft.com/office/drawing/2014/main" id="{A38A195E-584A-485A-BECD-66468900B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4A1F13-C0AB-9043-9B79-6355CC05303A}"/>
              </a:ext>
            </a:extLst>
          </p:cNvPr>
          <p:cNvSpPr>
            <a:spLocks noGrp="1"/>
          </p:cNvSpPr>
          <p:nvPr>
            <p:ph type="ctrTitle"/>
          </p:nvPr>
        </p:nvSpPr>
        <p:spPr>
          <a:xfrm>
            <a:off x="4090507" y="764373"/>
            <a:ext cx="7434070" cy="1474330"/>
          </a:xfrm>
        </p:spPr>
        <p:txBody>
          <a:bodyPr vert="horz" lIns="91440" tIns="45720" rIns="91440" bIns="45720" rtlCol="0" anchor="ctr">
            <a:normAutofit/>
          </a:bodyPr>
          <a:lstStyle/>
          <a:p>
            <a:pPr algn="r"/>
            <a:r>
              <a:rPr lang="en-US" sz="4000"/>
              <a:t>References</a:t>
            </a:r>
          </a:p>
        </p:txBody>
      </p:sp>
      <p:sp>
        <p:nvSpPr>
          <p:cNvPr id="12" name="Rectangle 11">
            <a:extLst>
              <a:ext uri="{FF2B5EF4-FFF2-40B4-BE49-F238E27FC236}">
                <a16:creationId xmlns:a16="http://schemas.microsoft.com/office/drawing/2014/main" id="{840177A7-740C-43C7-8F2D-BD7067F12C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4" name="Picture 13">
            <a:extLst>
              <a:ext uri="{FF2B5EF4-FFF2-40B4-BE49-F238E27FC236}">
                <a16:creationId xmlns:a16="http://schemas.microsoft.com/office/drawing/2014/main" id="{FF525AAA-82CE-4027-A26C-B0EFFD856F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531" r="43746" b="531"/>
          <a:stretch/>
        </p:blipFill>
        <p:spPr>
          <a:xfrm rot="5400000" flipH="1" flipV="1">
            <a:off x="-1265719" y="2187575"/>
            <a:ext cx="6857999" cy="2482850"/>
          </a:xfrm>
          <a:prstGeom prst="rect">
            <a:avLst/>
          </a:prstGeom>
        </p:spPr>
      </p:pic>
      <p:sp>
        <p:nvSpPr>
          <p:cNvPr id="3" name="Subtitle 2">
            <a:extLst>
              <a:ext uri="{FF2B5EF4-FFF2-40B4-BE49-F238E27FC236}">
                <a16:creationId xmlns:a16="http://schemas.microsoft.com/office/drawing/2014/main" id="{0B1B4A92-00CC-6D47-999D-F081E3EBEF1F}"/>
              </a:ext>
            </a:extLst>
          </p:cNvPr>
          <p:cNvSpPr>
            <a:spLocks noGrp="1"/>
          </p:cNvSpPr>
          <p:nvPr>
            <p:ph type="subTitle" idx="1"/>
          </p:nvPr>
        </p:nvSpPr>
        <p:spPr>
          <a:xfrm>
            <a:off x="4090507" y="2238704"/>
            <a:ext cx="7454077" cy="3979982"/>
          </a:xfrm>
        </p:spPr>
        <p:txBody>
          <a:bodyPr vert="horz" lIns="91440" tIns="45720" rIns="91440" bIns="45720" rtlCol="0">
            <a:normAutofit/>
          </a:bodyPr>
          <a:lstStyle/>
          <a:p>
            <a:r>
              <a:rPr lang="en-US" sz="1400" i="1" dirty="0"/>
              <a:t>Career exploration in middle school: Setting students on the path to Success. ACTE. (2023, March 5)</a:t>
            </a:r>
          </a:p>
          <a:p>
            <a:pPr indent="-228600">
              <a:buFont typeface="Arial" panose="020B0604020202020204" pitchFamily="34" charset="0"/>
              <a:buChar char="•"/>
            </a:pPr>
            <a:endParaRPr lang="en-US" sz="1400" i="1" dirty="0"/>
          </a:p>
          <a:p>
            <a:r>
              <a:rPr lang="en-US" sz="1400" i="1" dirty="0"/>
              <a:t>Field, K. (2022, November 29). Why starting career education in Middle School pays off. The Hechinger Report. </a:t>
            </a:r>
          </a:p>
          <a:p>
            <a:pPr indent="-228600">
              <a:buFont typeface="Arial" panose="020B0604020202020204" pitchFamily="34" charset="0"/>
              <a:buChar char="•"/>
            </a:pPr>
            <a:endParaRPr lang="en-US" sz="1400" i="1" dirty="0"/>
          </a:p>
          <a:p>
            <a:r>
              <a:rPr lang="en-US" sz="1400" i="1" dirty="0"/>
              <a:t>Niles, S. G., &amp; </a:t>
            </a:r>
            <a:r>
              <a:rPr lang="en-US" sz="1400" i="1" dirty="0" err="1"/>
              <a:t>Harriss</a:t>
            </a:r>
            <a:r>
              <a:rPr lang="en-US" sz="1400" i="1" dirty="0"/>
              <a:t>-Bowlsbey, J. (2022). Career development interventions (6th ed.) Pearson.</a:t>
            </a:r>
          </a:p>
          <a:p>
            <a:pPr indent="-228600">
              <a:buFont typeface="Arial" panose="020B0604020202020204" pitchFamily="34" charset="0"/>
              <a:buChar char="•"/>
            </a:pPr>
            <a:endParaRPr lang="en-US" sz="1400" i="1" dirty="0"/>
          </a:p>
          <a:p>
            <a:r>
              <a:rPr lang="en-US" sz="1400" i="1" dirty="0"/>
              <a:t>The impact of career interventions: Preparing our citizens for ... - NCDA. (n.d.)</a:t>
            </a:r>
          </a:p>
          <a:p>
            <a:pPr indent="-228600">
              <a:buFont typeface="Arial" panose="020B0604020202020204" pitchFamily="34" charset="0"/>
              <a:buChar char="•"/>
            </a:pPr>
            <a:endParaRPr lang="en-US" sz="1400" i="1" dirty="0"/>
          </a:p>
          <a:p>
            <a:r>
              <a:rPr lang="en-US" sz="1400" i="1" dirty="0"/>
              <a:t>Learning point - </a:t>
            </a:r>
            <a:r>
              <a:rPr lang="en-US" sz="1400" i="1" dirty="0" err="1"/>
              <a:t>michigan</a:t>
            </a:r>
            <a:r>
              <a:rPr lang="en-US" sz="1400" i="1" dirty="0"/>
              <a:t> assessment consortium. (n.d.-a). </a:t>
            </a:r>
          </a:p>
          <a:p>
            <a:pPr indent="-228600">
              <a:buFont typeface="Arial" panose="020B0604020202020204" pitchFamily="34" charset="0"/>
              <a:buChar char="•"/>
            </a:pPr>
            <a:endParaRPr lang="en-US" sz="1400" i="1" dirty="0"/>
          </a:p>
        </p:txBody>
      </p:sp>
      <p:pic>
        <p:nvPicPr>
          <p:cNvPr id="4" name="Audio 3">
            <a:hlinkClick r:id="" action="ppaction://media"/>
            <a:extLst>
              <a:ext uri="{FF2B5EF4-FFF2-40B4-BE49-F238E27FC236}">
                <a16:creationId xmlns:a16="http://schemas.microsoft.com/office/drawing/2014/main" id="{E64C394C-6B40-1F40-ABE9-F8BBB30BD2E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49793870"/>
      </p:ext>
    </p:extLst>
  </p:cSld>
  <p:clrMapOvr>
    <a:masterClrMapping/>
  </p:clrMapOvr>
  <mc:AlternateContent xmlns:mc="http://schemas.openxmlformats.org/markup-compatibility/2006">
    <mc:Choice xmlns:p14="http://schemas.microsoft.com/office/powerpoint/2010/main" Requires="p14">
      <p:transition spd="slow" p14:dur="2000" advTm="9674"/>
    </mc:Choice>
    <mc:Fallback>
      <p:transition spd="slow" advTm="96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otalTime>10084</TotalTime>
  <Words>785</Words>
  <Application>Microsoft Macintosh PowerPoint</Application>
  <PresentationFormat>Widescreen</PresentationFormat>
  <Paragraphs>89</Paragraphs>
  <Slides>12</Slides>
  <Notes>0</Notes>
  <HiddenSlides>0</HiddenSlides>
  <MMClips>12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Century Gothic</vt:lpstr>
      <vt:lpstr>Vapor Trail</vt:lpstr>
      <vt:lpstr>Career development program proposal</vt:lpstr>
      <vt:lpstr>Introduction</vt:lpstr>
      <vt:lpstr>Rationale</vt:lpstr>
      <vt:lpstr>Standards &amp; objectives</vt:lpstr>
      <vt:lpstr>Standards &amp; objectives</vt:lpstr>
      <vt:lpstr>Career development interventions</vt:lpstr>
      <vt:lpstr>Delivery</vt:lpstr>
      <vt:lpstr>Program marketing</vt:lpstr>
      <vt:lpstr>School Flyer</vt:lpstr>
      <vt:lpstr>Resources &amp; potential coasts</vt:lpstr>
      <vt:lpstr>Evaluation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development program proposal</dc:title>
  <dc:creator>Grace Suttera</dc:creator>
  <cp:lastModifiedBy>Grace Suttera</cp:lastModifiedBy>
  <cp:revision>8</cp:revision>
  <dcterms:created xsi:type="dcterms:W3CDTF">2023-12-05T21:09:09Z</dcterms:created>
  <dcterms:modified xsi:type="dcterms:W3CDTF">2023-12-12T21:13:10Z</dcterms:modified>
</cp:coreProperties>
</file>