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7" r:id="rId9"/>
    <p:sldId id="264" r:id="rId10"/>
    <p:sldId id="268"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8"/>
  </p:normalViewPr>
  <p:slideViewPr>
    <p:cSldViewPr snapToGrid="0">
      <p:cViewPr varScale="1">
        <p:scale>
          <a:sx n="107" d="100"/>
          <a:sy n="107" d="100"/>
        </p:scale>
        <p:origin x="73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390A-2D09-1495-F0DA-D9335D286F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D2105C-359A-105E-AEA7-D5B554C8C4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BA322-2F20-5E4E-83BD-34DE6E0D66B3}"/>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5" name="Footer Placeholder 4">
            <a:extLst>
              <a:ext uri="{FF2B5EF4-FFF2-40B4-BE49-F238E27FC236}">
                <a16:creationId xmlns:a16="http://schemas.microsoft.com/office/drawing/2014/main" id="{821E88C0-9D84-B0AC-B382-F20CE7C27F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8ACF31-3283-ED0E-B80C-FF63E04DC91E}"/>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96003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0EA29-16DD-0346-77B7-A7E07F3DC8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BB3BE-9054-2B65-D71A-F21C820E72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90343-6706-9AAA-BEC0-1813F870D2D6}"/>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5" name="Footer Placeholder 4">
            <a:extLst>
              <a:ext uri="{FF2B5EF4-FFF2-40B4-BE49-F238E27FC236}">
                <a16:creationId xmlns:a16="http://schemas.microsoft.com/office/drawing/2014/main" id="{68EBF46F-7241-A0E2-21B4-2B6462638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D5709-BBCC-76C5-48D5-A3989537B058}"/>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4031140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96DF8-5E88-0F88-7E89-35C15EFE5F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D6D3D0-6996-DBD7-94A0-D5700DAF79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FBA038-6A63-0354-420C-A865F1618BC7}"/>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5" name="Footer Placeholder 4">
            <a:extLst>
              <a:ext uri="{FF2B5EF4-FFF2-40B4-BE49-F238E27FC236}">
                <a16:creationId xmlns:a16="http://schemas.microsoft.com/office/drawing/2014/main" id="{F2776829-5952-81BA-EE62-FB87122C89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1C03C2-9E46-9953-4043-8AE44CA139B8}"/>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2336990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A1BB-0823-5CE6-944A-E25821BF91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AD0C55-4B8D-F9E9-BFAF-ADD972155C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6C5787-24E1-E8E2-AF25-148CFC8113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A95109-A79D-B11C-7ED7-A40804E28146}"/>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6" name="Footer Placeholder 5">
            <a:extLst>
              <a:ext uri="{FF2B5EF4-FFF2-40B4-BE49-F238E27FC236}">
                <a16:creationId xmlns:a16="http://schemas.microsoft.com/office/drawing/2014/main" id="{2CBA2BAC-6FCD-7286-26E9-98E5216A5E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A607A-6B51-7721-A2D1-D7DC3E1099B0}"/>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2481101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9A60-6D37-3FCF-BC00-1E29448460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286498-9116-5F89-1F02-28BB2C9578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F90FA3-01D1-8849-1D1B-9911983AFD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210CD8-4A42-6013-EBFD-33BC1909D0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A17C33-B627-E357-DC7A-68C76F46AC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F02A38-7D14-B30D-FA91-5E3F0B31B029}"/>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8" name="Footer Placeholder 7">
            <a:extLst>
              <a:ext uri="{FF2B5EF4-FFF2-40B4-BE49-F238E27FC236}">
                <a16:creationId xmlns:a16="http://schemas.microsoft.com/office/drawing/2014/main" id="{63B5EDB6-EFC1-3D28-355D-F0EE70D086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A7973C-7044-98F1-87FE-86380B1045BC}"/>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130443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9EEE1-BAFF-4DB9-E816-DE4B555458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502C97-70F6-ABDF-ADD6-DCD2BAB596C8}"/>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4" name="Footer Placeholder 3">
            <a:extLst>
              <a:ext uri="{FF2B5EF4-FFF2-40B4-BE49-F238E27FC236}">
                <a16:creationId xmlns:a16="http://schemas.microsoft.com/office/drawing/2014/main" id="{E6E90EC1-F2A3-77C5-BAD1-0881B4AD62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D5BDD3-3167-4876-B4B0-578330292D6E}"/>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924773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712DC7-3F70-5667-D834-6A010C513FAC}"/>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3" name="Footer Placeholder 2">
            <a:extLst>
              <a:ext uri="{FF2B5EF4-FFF2-40B4-BE49-F238E27FC236}">
                <a16:creationId xmlns:a16="http://schemas.microsoft.com/office/drawing/2014/main" id="{A9A19202-8B63-5C4F-3BA3-B8354DB28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81F15F-1291-BF88-80B9-9270333BF5F2}"/>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3747232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2CFAC-45EC-A205-4A9D-72DA8C55A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057673-C947-374F-64A6-5CC30C4C07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73FDA8-5561-CE44-C7B5-C1BD61F2E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7ABF-17D8-F8AC-C39C-672210D77656}"/>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6" name="Footer Placeholder 5">
            <a:extLst>
              <a:ext uri="{FF2B5EF4-FFF2-40B4-BE49-F238E27FC236}">
                <a16:creationId xmlns:a16="http://schemas.microsoft.com/office/drawing/2014/main" id="{8B362950-158B-21D4-566E-E00DA765FD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298F78-83DE-C416-0CC7-E16A050FBE3B}"/>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370365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1974-E094-394B-548F-D0AA39D377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ED3105-01F3-4BF5-A528-7B4E5264B4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65DE4B-5F38-5961-2FD3-96FA53813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02F627-8351-A246-CC34-5EFF022D5496}"/>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6" name="Footer Placeholder 5">
            <a:extLst>
              <a:ext uri="{FF2B5EF4-FFF2-40B4-BE49-F238E27FC236}">
                <a16:creationId xmlns:a16="http://schemas.microsoft.com/office/drawing/2014/main" id="{FDA301FC-EFF3-B517-88D4-7F0ACF514F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68D1F7-D684-C2F2-DF1C-245EA198535B}"/>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33203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B203-3434-44D1-765D-B89AA56292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95C47D-93D8-2957-C066-D4E185097E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A6882-CF6F-8AC0-64C9-EDB5F7826164}"/>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5" name="Footer Placeholder 4">
            <a:extLst>
              <a:ext uri="{FF2B5EF4-FFF2-40B4-BE49-F238E27FC236}">
                <a16:creationId xmlns:a16="http://schemas.microsoft.com/office/drawing/2014/main" id="{90AE7F3B-F654-55FF-7955-315F9DFA3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F00C5-E585-4059-4F72-AD2CFCCAAC85}"/>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3763664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4F6168-78C4-7486-88D7-F3589DF84A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A40525-203E-7170-39FD-B59FA0A602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089DE2-1301-F847-D090-87D5EFC2D940}"/>
              </a:ext>
            </a:extLst>
          </p:cNvPr>
          <p:cNvSpPr>
            <a:spLocks noGrp="1"/>
          </p:cNvSpPr>
          <p:nvPr>
            <p:ph type="dt" sz="half" idx="10"/>
          </p:nvPr>
        </p:nvSpPr>
        <p:spPr/>
        <p:txBody>
          <a:bodyPr/>
          <a:lstStyle/>
          <a:p>
            <a:fld id="{070D9DB0-09BC-784F-91CF-20E0CDC598C7}" type="datetimeFigureOut">
              <a:rPr lang="en-US" smtClean="0"/>
              <a:t>6/25/23</a:t>
            </a:fld>
            <a:endParaRPr lang="en-US"/>
          </a:p>
        </p:txBody>
      </p:sp>
      <p:sp>
        <p:nvSpPr>
          <p:cNvPr id="5" name="Footer Placeholder 4">
            <a:extLst>
              <a:ext uri="{FF2B5EF4-FFF2-40B4-BE49-F238E27FC236}">
                <a16:creationId xmlns:a16="http://schemas.microsoft.com/office/drawing/2014/main" id="{0F368021-3143-D8EE-6890-81C9BCF2E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9BC25-2F4C-B274-1EF2-2FC7ED2BDF78}"/>
              </a:ext>
            </a:extLst>
          </p:cNvPr>
          <p:cNvSpPr>
            <a:spLocks noGrp="1"/>
          </p:cNvSpPr>
          <p:nvPr>
            <p:ph type="sldNum" sz="quarter" idx="12"/>
          </p:nvPr>
        </p:nvSpPr>
        <p:spPr/>
        <p:txBody>
          <a:bodyPr/>
          <a:lstStyle/>
          <a:p>
            <a:fld id="{E941C413-7494-124C-B8C4-208E337CEBF9}" type="slidenum">
              <a:rPr lang="en-US" smtClean="0"/>
              <a:t>‹#›</a:t>
            </a:fld>
            <a:endParaRPr lang="en-US"/>
          </a:p>
        </p:txBody>
      </p:sp>
    </p:spTree>
    <p:extLst>
      <p:ext uri="{BB962C8B-B14F-4D97-AF65-F5344CB8AC3E}">
        <p14:creationId xmlns:p14="http://schemas.microsoft.com/office/powerpoint/2010/main" val="1153048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46F356-6454-43B2-0366-E50A458653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42E2E9-DFC8-BE7C-7CA3-3382122455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245A8-BE98-844F-C8F7-09AA15206F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0D9DB0-09BC-784F-91CF-20E0CDC598C7}" type="datetimeFigureOut">
              <a:rPr lang="en-US" smtClean="0"/>
              <a:t>6/25/23</a:t>
            </a:fld>
            <a:endParaRPr lang="en-US"/>
          </a:p>
        </p:txBody>
      </p:sp>
      <p:sp>
        <p:nvSpPr>
          <p:cNvPr id="5" name="Footer Placeholder 4">
            <a:extLst>
              <a:ext uri="{FF2B5EF4-FFF2-40B4-BE49-F238E27FC236}">
                <a16:creationId xmlns:a16="http://schemas.microsoft.com/office/drawing/2014/main" id="{0BEE2148-CEE4-78FF-5F02-5B44E36B98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FA83E-5D8D-3A9C-883D-027E506CEB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41C413-7494-124C-B8C4-208E337CEBF9}" type="slidenum">
              <a:rPr lang="en-US" smtClean="0"/>
              <a:t>‹#›</a:t>
            </a:fld>
            <a:endParaRPr lang="en-US"/>
          </a:p>
        </p:txBody>
      </p:sp>
    </p:spTree>
    <p:extLst>
      <p:ext uri="{BB962C8B-B14F-4D97-AF65-F5344CB8AC3E}">
        <p14:creationId xmlns:p14="http://schemas.microsoft.com/office/powerpoint/2010/main" val="140094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146F5CBC-4799-D856-456E-0A5D65561D9A}"/>
              </a:ext>
            </a:extLst>
          </p:cNvPr>
          <p:cNvSpPr>
            <a:spLocks noGrp="1"/>
          </p:cNvSpPr>
          <p:nvPr>
            <p:ph type="ctrTitle"/>
          </p:nvPr>
        </p:nvSpPr>
        <p:spPr>
          <a:xfrm>
            <a:off x="3315031" y="1380754"/>
            <a:ext cx="5561938" cy="2513516"/>
          </a:xfrm>
        </p:spPr>
        <p:txBody>
          <a:bodyPr>
            <a:normAutofit/>
          </a:bodyPr>
          <a:lstStyle/>
          <a:p>
            <a:r>
              <a:rPr lang="en-US" sz="4700"/>
              <a:t>How Does Cell Phones and Social Media Affect Our Lives?</a:t>
            </a:r>
          </a:p>
        </p:txBody>
      </p:sp>
      <p:sp>
        <p:nvSpPr>
          <p:cNvPr id="3" name="Subtitle 2">
            <a:extLst>
              <a:ext uri="{FF2B5EF4-FFF2-40B4-BE49-F238E27FC236}">
                <a16:creationId xmlns:a16="http://schemas.microsoft.com/office/drawing/2014/main" id="{BEBB95EF-5382-528F-8AE3-BF736D0ECB92}"/>
              </a:ext>
            </a:extLst>
          </p:cNvPr>
          <p:cNvSpPr>
            <a:spLocks noGrp="1"/>
          </p:cNvSpPr>
          <p:nvPr>
            <p:ph type="subTitle" idx="1"/>
          </p:nvPr>
        </p:nvSpPr>
        <p:spPr>
          <a:xfrm>
            <a:off x="3315031" y="4076802"/>
            <a:ext cx="5561938" cy="1534587"/>
          </a:xfrm>
        </p:spPr>
        <p:txBody>
          <a:bodyPr>
            <a:normAutofit/>
          </a:bodyPr>
          <a:lstStyle/>
          <a:p>
            <a:r>
              <a:rPr lang="en-US" dirty="0"/>
              <a:t>9</a:t>
            </a:r>
            <a:r>
              <a:rPr lang="en-US" baseline="30000" dirty="0"/>
              <a:t>th</a:t>
            </a:r>
            <a:r>
              <a:rPr lang="en-US" dirty="0"/>
              <a:t> Grade Freshman Class</a:t>
            </a:r>
          </a:p>
          <a:p>
            <a:r>
              <a:rPr lang="en-US" dirty="0"/>
              <a:t>By</a:t>
            </a:r>
          </a:p>
          <a:p>
            <a:r>
              <a:rPr lang="en-US" dirty="0"/>
              <a:t>School Counselor: Seth Eby</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5937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orms response chart. Question title: What type of cell phone do you have?. Number of responses: 9 responses.">
            <a:extLst>
              <a:ext uri="{FF2B5EF4-FFF2-40B4-BE49-F238E27FC236}">
                <a16:creationId xmlns:a16="http://schemas.microsoft.com/office/drawing/2014/main" id="{2C7B1745-83DA-BC43-E729-F59BC14864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200" y="1060704"/>
            <a:ext cx="11277600" cy="4736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48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orms response chart. Question title: Name your favorite social media app to use.. Number of responses: 9 responses.">
            <a:extLst>
              <a:ext uri="{FF2B5EF4-FFF2-40B4-BE49-F238E27FC236}">
                <a16:creationId xmlns:a16="http://schemas.microsoft.com/office/drawing/2014/main" id="{44C63EEE-8335-FD55-29F5-982104666A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48839" y="1123527"/>
            <a:ext cx="9694317" cy="46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459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Forms response chart. Question title: How many hours do you estimate to spend on your phone a day?. Number of responses: 9 responses.">
            <a:extLst>
              <a:ext uri="{FF2B5EF4-FFF2-40B4-BE49-F238E27FC236}">
                <a16:creationId xmlns:a16="http://schemas.microsoft.com/office/drawing/2014/main" id="{67A313A4-3BB6-668F-6DD1-2BEC177928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592" b="1"/>
          <a:stretch/>
        </p:blipFill>
        <p:spPr bwMode="auto">
          <a:xfrm>
            <a:off x="838200" y="754148"/>
            <a:ext cx="10515600" cy="4995575"/>
          </a:xfrm>
          <a:prstGeom prst="rect">
            <a:avLst/>
          </a:prstGeom>
          <a:noFill/>
          <a:extLst>
            <a:ext uri="{909E8E84-426E-40DD-AFC4-6F175D3DCCD1}">
              <a14:hiddenFill xmlns:a14="http://schemas.microsoft.com/office/drawing/2010/main">
                <a:solidFill>
                  <a:srgbClr val="FFFFFF"/>
                </a:solidFill>
              </a14:hiddenFill>
            </a:ext>
          </a:extLst>
        </p:spPr>
      </p:pic>
      <p:cxnSp>
        <p:nvCxnSpPr>
          <p:cNvPr id="3085" name="Straight Connector 3084">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532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Forms response chart. Question title: If someone posted something online about you that was hurtful, how likely would you be to confront them in a negative manner the next day at school? (EX: push them, cuss them out, yell at them, or get into a fight). Number of responses: 9 responses.">
            <a:extLst>
              <a:ext uri="{FF2B5EF4-FFF2-40B4-BE49-F238E27FC236}">
                <a16:creationId xmlns:a16="http://schemas.microsoft.com/office/drawing/2014/main" id="{F8FFC4BE-A6F2-6379-0D40-E56AD70190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200" y="567310"/>
            <a:ext cx="11277600" cy="57233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C1A0639-BA0C-80F2-6A88-561435518280}"/>
              </a:ext>
            </a:extLst>
          </p:cNvPr>
          <p:cNvSpPr txBox="1"/>
          <p:nvPr/>
        </p:nvSpPr>
        <p:spPr>
          <a:xfrm>
            <a:off x="1615044" y="5652655"/>
            <a:ext cx="9963398" cy="369332"/>
          </a:xfrm>
          <a:prstGeom prst="rect">
            <a:avLst/>
          </a:prstGeom>
          <a:noFill/>
        </p:spPr>
        <p:txBody>
          <a:bodyPr wrap="square" rtlCol="0">
            <a:spAutoFit/>
          </a:bodyPr>
          <a:lstStyle/>
          <a:p>
            <a:r>
              <a:rPr lang="en-US" dirty="0"/>
              <a:t>1=Very Unlikely 	          2=Unlikely	              3=Neutral	                       4=Likely	     5=Very Likely</a:t>
            </a:r>
          </a:p>
        </p:txBody>
      </p:sp>
    </p:spTree>
    <p:extLst>
      <p:ext uri="{BB962C8B-B14F-4D97-AF65-F5344CB8AC3E}">
        <p14:creationId xmlns:p14="http://schemas.microsoft.com/office/powerpoint/2010/main" val="220321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9" name="Rectangle 512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Forms response chart. Question title: If you received a notification during the middle of the night, how likely would you respond to the notification right then compared to going back to sleep and responding to it in the morning?. Number of responses: 9 responses.">
            <a:extLst>
              <a:ext uri="{FF2B5EF4-FFF2-40B4-BE49-F238E27FC236}">
                <a16:creationId xmlns:a16="http://schemas.microsoft.com/office/drawing/2014/main" id="{8452A8A3-5A59-8AAB-A449-80C92ABAC3D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661841"/>
            <a:ext cx="10905066" cy="55343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6A9E45-6363-FFC6-EF47-2B53D87CC828}"/>
              </a:ext>
            </a:extLst>
          </p:cNvPr>
          <p:cNvSpPr txBox="1"/>
          <p:nvPr/>
        </p:nvSpPr>
        <p:spPr>
          <a:xfrm>
            <a:off x="1615044" y="5652655"/>
            <a:ext cx="9963398" cy="369332"/>
          </a:xfrm>
          <a:prstGeom prst="rect">
            <a:avLst/>
          </a:prstGeom>
          <a:noFill/>
        </p:spPr>
        <p:txBody>
          <a:bodyPr wrap="square" rtlCol="0">
            <a:spAutoFit/>
          </a:bodyPr>
          <a:lstStyle/>
          <a:p>
            <a:r>
              <a:rPr lang="en-US" dirty="0"/>
              <a:t>1=Very Unlikely 	          2=Unlikely	              3=Neutral	                       4=Likely	     5=Very Likely</a:t>
            </a:r>
          </a:p>
        </p:txBody>
      </p:sp>
    </p:spTree>
    <p:extLst>
      <p:ext uri="{BB962C8B-B14F-4D97-AF65-F5344CB8AC3E}">
        <p14:creationId xmlns:p14="http://schemas.microsoft.com/office/powerpoint/2010/main" val="1783920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3" name="Rectangle 6152">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Freeform: Shape 6154">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146" name="Picture 2" descr="Forms response chart. Question title: If someone sent you a screenshot that could be considered hurtful to another student in our school, how likely would you be to send that same screenshot to someone new?. Number of responses: 9 responses.">
            <a:extLst>
              <a:ext uri="{FF2B5EF4-FFF2-40B4-BE49-F238E27FC236}">
                <a16:creationId xmlns:a16="http://schemas.microsoft.com/office/drawing/2014/main" id="{366F6DA4-BBE2-546A-A932-D19AC82F8B9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78095" y="228600"/>
            <a:ext cx="9759609" cy="4953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Forms response chart. Question title: If someone sent you a screenshot that could be considered hurtful to another student in our school, how likely would you be to send that same screenshot to someone new?. Number of responses: 9 responses.">
            <a:extLst>
              <a:ext uri="{FF2B5EF4-FFF2-40B4-BE49-F238E27FC236}">
                <a16:creationId xmlns:a16="http://schemas.microsoft.com/office/drawing/2014/main" id="{9548CAD3-2E77-E350-9D2E-E5EDC2AC0CF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14671" y="240476"/>
            <a:ext cx="9759609" cy="4953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E12297F-E829-7A1B-694F-0D9027FF0AF1}"/>
              </a:ext>
            </a:extLst>
          </p:cNvPr>
          <p:cNvSpPr txBox="1"/>
          <p:nvPr/>
        </p:nvSpPr>
        <p:spPr>
          <a:xfrm>
            <a:off x="1581642" y="4645416"/>
            <a:ext cx="9963398" cy="369332"/>
          </a:xfrm>
          <a:prstGeom prst="rect">
            <a:avLst/>
          </a:prstGeom>
          <a:noFill/>
        </p:spPr>
        <p:txBody>
          <a:bodyPr wrap="square" rtlCol="0">
            <a:spAutoFit/>
          </a:bodyPr>
          <a:lstStyle/>
          <a:p>
            <a:r>
              <a:rPr lang="en-US" dirty="0"/>
              <a:t>         1=Very Unlikely 	 2=Unlikely             3=Neutral	                  4=Likely	           5=Very Likely</a:t>
            </a:r>
          </a:p>
        </p:txBody>
      </p:sp>
    </p:spTree>
    <p:extLst>
      <p:ext uri="{BB962C8B-B14F-4D97-AF65-F5344CB8AC3E}">
        <p14:creationId xmlns:p14="http://schemas.microsoft.com/office/powerpoint/2010/main" val="3938210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orms response chart. Question title: Has another student ever asked you to send them an inappropriate picture over social media or their cell phone?. Number of responses: 9 responses.">
            <a:extLst>
              <a:ext uri="{FF2B5EF4-FFF2-40B4-BE49-F238E27FC236}">
                <a16:creationId xmlns:a16="http://schemas.microsoft.com/office/drawing/2014/main" id="{DBD24ED5-B48B-6AB5-929D-AED8E8B3BFF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0477" y="1174505"/>
            <a:ext cx="9951041" cy="4502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703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13" name="Rectangle 8198">
            <a:extLst>
              <a:ext uri="{FF2B5EF4-FFF2-40B4-BE49-F238E27FC236}">
                <a16:creationId xmlns:a16="http://schemas.microsoft.com/office/drawing/2014/main" id="{0D1D8088-559A-46A5-A801-CDF0B9476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14" name="Group 8200">
            <a:extLst>
              <a:ext uri="{FF2B5EF4-FFF2-40B4-BE49-F238E27FC236}">
                <a16:creationId xmlns:a16="http://schemas.microsoft.com/office/drawing/2014/main" id="{83E2E96F-17F7-4C8C-BDF1-6BB90A0C1D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2380868"/>
            <a:ext cx="11982332" cy="2087795"/>
            <a:chOff x="143163" y="5763486"/>
            <a:chExt cx="11982332" cy="739555"/>
          </a:xfrm>
        </p:grpSpPr>
        <p:sp>
          <p:nvSpPr>
            <p:cNvPr id="8202" name="Rectangle 8201">
              <a:extLst>
                <a:ext uri="{FF2B5EF4-FFF2-40B4-BE49-F238E27FC236}">
                  <a16:creationId xmlns:a16="http://schemas.microsoft.com/office/drawing/2014/main" id="{846BD00C-9313-4A22-94F7-3875A46C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15" name="Straight Connector 8202">
              <a:extLst>
                <a:ext uri="{FF2B5EF4-FFF2-40B4-BE49-F238E27FC236}">
                  <a16:creationId xmlns:a16="http://schemas.microsoft.com/office/drawing/2014/main" id="{1EAF30D0-AA67-427C-9938-A2C8A9B5D5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8216" name="Rectangle 820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Forms response chart. Question title: Has someone at school ever posted something hurtful about you?. Number of responses: 9 responses.">
            <a:extLst>
              <a:ext uri="{FF2B5EF4-FFF2-40B4-BE49-F238E27FC236}">
                <a16:creationId xmlns:a16="http://schemas.microsoft.com/office/drawing/2014/main" id="{D16711D3-7BFC-1B25-C949-CACA4C93DF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943"/>
          <a:stretch/>
        </p:blipFill>
        <p:spPr bwMode="auto">
          <a:xfrm>
            <a:off x="838200" y="704765"/>
            <a:ext cx="10628376" cy="5440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47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text&#10;&#10;Description automatically generated with low confidence">
            <a:extLst>
              <a:ext uri="{FF2B5EF4-FFF2-40B4-BE49-F238E27FC236}">
                <a16:creationId xmlns:a16="http://schemas.microsoft.com/office/drawing/2014/main" id="{40F2E257-38CF-74F5-2ED9-1E43E0A9511D}"/>
              </a:ext>
            </a:extLst>
          </p:cNvPr>
          <p:cNvPicPr>
            <a:picLocks noChangeAspect="1"/>
          </p:cNvPicPr>
          <p:nvPr/>
        </p:nvPicPr>
        <p:blipFill>
          <a:blip r:embed="rId2"/>
          <a:stretch>
            <a:fillRect/>
          </a:stretch>
        </p:blipFill>
        <p:spPr>
          <a:xfrm>
            <a:off x="371188" y="1"/>
            <a:ext cx="11601737" cy="2314574"/>
          </a:xfrm>
          <a:prstGeom prst="rect">
            <a:avLst/>
          </a:prstGeom>
        </p:spPr>
      </p:pic>
      <p:pic>
        <p:nvPicPr>
          <p:cNvPr id="7" name="Picture 6" descr="A picture containing text, screenshot, line, plot&#10;&#10;Description automatically generated">
            <a:extLst>
              <a:ext uri="{FF2B5EF4-FFF2-40B4-BE49-F238E27FC236}">
                <a16:creationId xmlns:a16="http://schemas.microsoft.com/office/drawing/2014/main" id="{5D952B4E-4956-BCB1-B80C-8A33F5BAC8D1}"/>
              </a:ext>
            </a:extLst>
          </p:cNvPr>
          <p:cNvPicPr>
            <a:picLocks noChangeAspect="1"/>
          </p:cNvPicPr>
          <p:nvPr/>
        </p:nvPicPr>
        <p:blipFill>
          <a:blip r:embed="rId3"/>
          <a:stretch>
            <a:fillRect/>
          </a:stretch>
        </p:blipFill>
        <p:spPr>
          <a:xfrm>
            <a:off x="0" y="2314575"/>
            <a:ext cx="12192000" cy="3621553"/>
          </a:xfrm>
          <a:prstGeom prst="rect">
            <a:avLst/>
          </a:prstGeom>
        </p:spPr>
      </p:pic>
      <p:sp>
        <p:nvSpPr>
          <p:cNvPr id="8" name="TextBox 7">
            <a:extLst>
              <a:ext uri="{FF2B5EF4-FFF2-40B4-BE49-F238E27FC236}">
                <a16:creationId xmlns:a16="http://schemas.microsoft.com/office/drawing/2014/main" id="{B07E351E-C912-1535-FA46-AF500D26D14A}"/>
              </a:ext>
            </a:extLst>
          </p:cNvPr>
          <p:cNvSpPr txBox="1"/>
          <p:nvPr/>
        </p:nvSpPr>
        <p:spPr>
          <a:xfrm>
            <a:off x="371188" y="6045591"/>
            <a:ext cx="11701749" cy="369332"/>
          </a:xfrm>
          <a:prstGeom prst="rect">
            <a:avLst/>
          </a:prstGeom>
          <a:noFill/>
        </p:spPr>
        <p:txBody>
          <a:bodyPr wrap="square" rtlCol="0">
            <a:spAutoFit/>
          </a:bodyPr>
          <a:lstStyle/>
          <a:p>
            <a:r>
              <a:rPr lang="en-US" dirty="0"/>
              <a:t>         1=Very Unlikely 	      2=Unlikely                             3=Neutral	             4=Likely	                 5=Very Likely</a:t>
            </a:r>
          </a:p>
        </p:txBody>
      </p:sp>
    </p:spTree>
    <p:extLst>
      <p:ext uri="{BB962C8B-B14F-4D97-AF65-F5344CB8AC3E}">
        <p14:creationId xmlns:p14="http://schemas.microsoft.com/office/powerpoint/2010/main" val="1208080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49" name="Group 10248">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0250" name="Rectangle 10249">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1" name="Rectangle 10250">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53" name="Rectangle 10252">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Forms response chart. Question title: If a stranger sent you a DM on social media, how likely would you be to respond?. Number of responses: 9 responses.">
            <a:extLst>
              <a:ext uri="{FF2B5EF4-FFF2-40B4-BE49-F238E27FC236}">
                <a16:creationId xmlns:a16="http://schemas.microsoft.com/office/drawing/2014/main" id="{BFFE4018-E081-3C44-1ABD-004AE6D0DF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198" b="1"/>
          <a:stretch/>
        </p:blipFill>
        <p:spPr bwMode="auto">
          <a:xfrm>
            <a:off x="838200" y="704765"/>
            <a:ext cx="10628376" cy="544000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876A9A-104F-0A00-6828-384B2498F28C}"/>
              </a:ext>
            </a:extLst>
          </p:cNvPr>
          <p:cNvSpPr txBox="1"/>
          <p:nvPr/>
        </p:nvSpPr>
        <p:spPr>
          <a:xfrm>
            <a:off x="1649073" y="5461587"/>
            <a:ext cx="10542925" cy="369332"/>
          </a:xfrm>
          <a:prstGeom prst="rect">
            <a:avLst/>
          </a:prstGeom>
          <a:noFill/>
        </p:spPr>
        <p:txBody>
          <a:bodyPr wrap="square" rtlCol="0">
            <a:spAutoFit/>
          </a:bodyPr>
          <a:lstStyle/>
          <a:p>
            <a:r>
              <a:rPr lang="en-US" dirty="0"/>
              <a:t>         1=Very Unlikely 	 2=Unlikely                     3=Neutral	              4=Likely	         5=Very Likely</a:t>
            </a:r>
          </a:p>
        </p:txBody>
      </p:sp>
    </p:spTree>
    <p:extLst>
      <p:ext uri="{BB962C8B-B14F-4D97-AF65-F5344CB8AC3E}">
        <p14:creationId xmlns:p14="http://schemas.microsoft.com/office/powerpoint/2010/main" val="3282999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143</Words>
  <Application>Microsoft Macintosh PowerPoint</Application>
  <PresentationFormat>Widescreen</PresentationFormat>
  <Paragraphs>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How Does Cell Phones and Social Media Affect Our Lives?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Cell Phones and Social Media Affect Our Lives?</dc:title>
  <dc:creator>Seth Eby</dc:creator>
  <cp:lastModifiedBy>Seth Eby</cp:lastModifiedBy>
  <cp:revision>4</cp:revision>
  <dcterms:created xsi:type="dcterms:W3CDTF">2023-06-25T10:31:18Z</dcterms:created>
  <dcterms:modified xsi:type="dcterms:W3CDTF">2023-06-25T11:19:46Z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60f4a70-4b6c-4bd4-a002-31edb9c00abe_Enabled">
    <vt:lpwstr>true</vt:lpwstr>
  </property>
  <property fmtid="{D5CDD505-2E9C-101B-9397-08002B2CF9AE}" pid="3" name="MSIP_Label_460f4a70-4b6c-4bd4-a002-31edb9c00abe_SetDate">
    <vt:lpwstr>2023-06-25T10:46:23Z</vt:lpwstr>
  </property>
  <property fmtid="{D5CDD505-2E9C-101B-9397-08002B2CF9AE}" pid="4" name="MSIP_Label_460f4a70-4b6c-4bd4-a002-31edb9c00abe_Method">
    <vt:lpwstr>Standard</vt:lpwstr>
  </property>
  <property fmtid="{D5CDD505-2E9C-101B-9397-08002B2CF9AE}" pid="5" name="MSIP_Label_460f4a70-4b6c-4bd4-a002-31edb9c00abe_Name">
    <vt:lpwstr>General</vt:lpwstr>
  </property>
  <property fmtid="{D5CDD505-2E9C-101B-9397-08002B2CF9AE}" pid="6" name="MSIP_Label_460f4a70-4b6c-4bd4-a002-31edb9c00abe_SiteId">
    <vt:lpwstr>e019b04b-330c-467a-8bae-09fb17374d6a</vt:lpwstr>
  </property>
  <property fmtid="{D5CDD505-2E9C-101B-9397-08002B2CF9AE}" pid="7" name="MSIP_Label_460f4a70-4b6c-4bd4-a002-31edb9c00abe_ActionId">
    <vt:lpwstr>856d940c-8624-4682-8409-bf0af6f8c5b4</vt:lpwstr>
  </property>
  <property fmtid="{D5CDD505-2E9C-101B-9397-08002B2CF9AE}" pid="8" name="MSIP_Label_460f4a70-4b6c-4bd4-a002-31edb9c00abe_ContentBits">
    <vt:lpwstr>0</vt:lpwstr>
  </property>
</Properties>
</file>