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8" r:id="rId3"/>
    <p:sldId id="257" r:id="rId4"/>
    <p:sldId id="259" r:id="rId5"/>
    <p:sldId id="260" r:id="rId6"/>
    <p:sldId id="261" r:id="rId7"/>
    <p:sldId id="262" r:id="rId8"/>
    <p:sldId id="263" r:id="rId9"/>
    <p:sldId id="264" r:id="rId10"/>
    <p:sldId id="268" r:id="rId11"/>
    <p:sldId id="269" r:id="rId12"/>
    <p:sldId id="265" r:id="rId13"/>
    <p:sldId id="267" r:id="rId14"/>
  </p:sldIdLst>
  <p:sldSz cx="9144000" cy="5143500" type="screen16x9"/>
  <p:notesSz cx="6858000" cy="9144000"/>
  <p:embeddedFontLst>
    <p:embeddedFont>
      <p:font typeface="Amatic SC" pitchFamily="2" charset="-79"/>
      <p:regular r:id="rId16"/>
      <p:bold r:id="rId17"/>
    </p:embeddedFont>
    <p:embeddedFont>
      <p:font typeface="Source Code Pro" panose="020B0509030403020204" pitchFamily="49"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4839"/>
  </p:normalViewPr>
  <p:slideViewPr>
    <p:cSldViewPr snapToGrid="0">
      <p:cViewPr varScale="1">
        <p:scale>
          <a:sx n="126" d="100"/>
          <a:sy n="126" d="100"/>
        </p:scale>
        <p:origin x="1240" y="19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Google Shape;5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 name="Google Shape;5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-Introduce yourself as the school counselor</a:t>
            </a:r>
          </a:p>
          <a:p>
            <a:pPr marL="0" lvl="0" indent="0" algn="l" rtl="0">
              <a:spcBef>
                <a:spcPts val="0"/>
              </a:spcBef>
              <a:spcAft>
                <a:spcPts val="0"/>
              </a:spcAft>
              <a:buNone/>
            </a:pPr>
            <a:r>
              <a:rPr lang="en-US" dirty="0"/>
              <a:t>-Disseminate the school brochures and calendars example</a:t>
            </a:r>
          </a:p>
          <a:p>
            <a:pPr marL="0" lvl="0" indent="0" algn="l" rtl="0">
              <a:spcBef>
                <a:spcPts val="0"/>
              </a:spcBef>
              <a:spcAft>
                <a:spcPts val="0"/>
              </a:spcAft>
              <a:buNone/>
            </a:pPr>
            <a:r>
              <a:rPr lang="en-US" dirty="0"/>
              <a:t>-Show the parents to the </a:t>
            </a:r>
            <a:r>
              <a:rPr lang="en-US" dirty="0" err="1"/>
              <a:t>refreshmants</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23b6cda5bb1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23b6cda5bb1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-Read each of the definitions and go into detail on the meanings</a:t>
            </a:r>
          </a:p>
          <a:p>
            <a:pPr marL="0" lvl="0" indent="0" algn="l" rtl="0">
              <a:spcBef>
                <a:spcPts val="0"/>
              </a:spcBef>
              <a:spcAft>
                <a:spcPts val="0"/>
              </a:spcAft>
              <a:buNone/>
            </a:pPr>
            <a:r>
              <a:rPr lang="en-US" dirty="0"/>
              <a:t>-Tie this into the school brochure for clarity on the statements</a:t>
            </a:r>
          </a:p>
          <a:p>
            <a:pPr marL="0" lvl="0" indent="0" algn="l" rtl="0">
              <a:spcBef>
                <a:spcPts val="0"/>
              </a:spcBef>
              <a:spcAft>
                <a:spcPts val="0"/>
              </a:spcAft>
              <a:buNone/>
            </a:pPr>
            <a:r>
              <a:rPr lang="en-US" dirty="0"/>
              <a:t>-Key point to make here is the aspect of COLLABORATION and meeting ALL Students</a:t>
            </a: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23b6cda5bb1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23b6cda5bb1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-Define each of the aspects of the program</a:t>
            </a:r>
          </a:p>
          <a:p>
            <a:pPr marL="0" lvl="0" indent="0" algn="l" rtl="0">
              <a:spcBef>
                <a:spcPts val="0"/>
              </a:spcBef>
              <a:spcAft>
                <a:spcPts val="0"/>
              </a:spcAft>
              <a:buNone/>
            </a:pPr>
            <a:r>
              <a:rPr lang="en-US" dirty="0"/>
              <a:t>-Explain the aspect of meeting the students holistically</a:t>
            </a:r>
          </a:p>
          <a:p>
            <a:pPr marL="0" lvl="0" indent="0" algn="l" rtl="0">
              <a:spcBef>
                <a:spcPts val="0"/>
              </a:spcBef>
              <a:spcAft>
                <a:spcPts val="0"/>
              </a:spcAft>
              <a:buNone/>
            </a:pPr>
            <a:r>
              <a:rPr lang="en-US" dirty="0"/>
              <a:t>-Spend time emphasizing the strategies to meet these elements. Explaining the why and how is just as, if not more, important compared to just explaining what they are</a:t>
            </a: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3b6cda5bb1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3b6cda5bb1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-Advocacy statement comes straight from the school brochure. Having this document for them to look back and forth in is important for them to keep and have access to.</a:t>
            </a:r>
          </a:p>
          <a:p>
            <a:pPr marL="0" lvl="0" indent="0" algn="l" rtl="0">
              <a:spcBef>
                <a:spcPts val="0"/>
              </a:spcBef>
              <a:spcAft>
                <a:spcPts val="0"/>
              </a:spcAft>
              <a:buNone/>
            </a:pPr>
            <a:r>
              <a:rPr lang="en-US" dirty="0"/>
              <a:t>-The emphasis of this slide is the teaming and partnering aspect. Without the buy in from all stakeholders, the program will not be as effective as possible.</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3b6cda5bb1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3b6cda5bb1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slide is all about the strategies offered here at Spring Mills High</a:t>
            </a:r>
          </a:p>
          <a:p>
            <a:pPr marL="0" lvl="0" indent="0" algn="l" rtl="0">
              <a:spcBef>
                <a:spcPts val="0"/>
              </a:spcBef>
              <a:spcAft>
                <a:spcPts val="0"/>
              </a:spcAft>
              <a:buNone/>
            </a:pPr>
            <a:r>
              <a:rPr lang="en-US" dirty="0"/>
              <a:t>-Emphasis on the equitable and responsive aspects. We need the parents to buy in and understand the emphasis of working to provide for each and every student. If we want all the stakeholders to work together, we need to teach the parents we are advocating for their children. We want them to feel connected and the fact that they child will not fall through the cracks.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Resource: (ASCA, 2019) Discusses the importance of constantly collecting data to improve techniques and strategies to benefit the students in all areas of life.</a:t>
            </a:r>
            <a:endParaRPr dirty="0"/>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23b6cda5bb1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23b6cda5bb1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slide is our 3 A’s of the program.</a:t>
            </a:r>
          </a:p>
          <a:p>
            <a:pPr marL="0" lvl="0" indent="0" algn="l" rtl="0">
              <a:spcBef>
                <a:spcPts val="0"/>
              </a:spcBef>
              <a:spcAft>
                <a:spcPts val="0"/>
              </a:spcAft>
              <a:buNone/>
            </a:pPr>
            <a:r>
              <a:rPr lang="en-US" dirty="0"/>
              <a:t>-The emphasis here is giving each and every student the ability to succeed.</a:t>
            </a:r>
          </a:p>
          <a:p>
            <a:pPr marL="0" lvl="0" indent="0" algn="l" rtl="0">
              <a:spcBef>
                <a:spcPts val="0"/>
              </a:spcBef>
              <a:spcAft>
                <a:spcPts val="0"/>
              </a:spcAft>
              <a:buNone/>
            </a:pPr>
            <a:r>
              <a:rPr lang="en-US" dirty="0"/>
              <a:t>-The parents need to understand we will be working along side of their child the entire 4 years to help reach their achievement goals and highest possible attainment</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3b6cda5bb1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23b6cda5bb1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u="sng" dirty="0"/>
              <a:t>Issues</a:t>
            </a:r>
          </a:p>
          <a:p>
            <a:pPr marL="0" lvl="0" indent="0" algn="l" rtl="0">
              <a:spcBef>
                <a:spcPts val="0"/>
              </a:spcBef>
              <a:spcAft>
                <a:spcPts val="0"/>
              </a:spcAft>
              <a:buNone/>
            </a:pPr>
            <a:r>
              <a:rPr lang="en-US" dirty="0"/>
              <a:t>Cultural-racism, prejudices, stereotypes</a:t>
            </a:r>
          </a:p>
          <a:p>
            <a:pPr marL="0" lvl="0" indent="0" algn="l" rtl="0">
              <a:spcBef>
                <a:spcPts val="0"/>
              </a:spcBef>
              <a:spcAft>
                <a:spcPts val="0"/>
              </a:spcAft>
              <a:buNone/>
            </a:pPr>
            <a:r>
              <a:rPr lang="en-US" dirty="0"/>
              <a:t>Ethical- family neglect, abuse, relationship choices </a:t>
            </a:r>
          </a:p>
          <a:p>
            <a:pPr marL="0" lvl="0" indent="0" algn="l" rtl="0">
              <a:spcBef>
                <a:spcPts val="0"/>
              </a:spcBef>
              <a:spcAft>
                <a:spcPts val="0"/>
              </a:spcAft>
              <a:buNone/>
            </a:pPr>
            <a:r>
              <a:rPr lang="en-US" dirty="0"/>
              <a:t>Economic-low-income families, lack of money management skills, debt issues, lack of school resources</a:t>
            </a:r>
          </a:p>
          <a:p>
            <a:pPr marL="0" lvl="0" indent="0" algn="l" rtl="0">
              <a:spcBef>
                <a:spcPts val="0"/>
              </a:spcBef>
              <a:spcAft>
                <a:spcPts val="0"/>
              </a:spcAft>
              <a:buNone/>
            </a:pPr>
            <a:r>
              <a:rPr lang="en-US" dirty="0"/>
              <a:t>Legal-policies may make it difficult to reach every student, issues between the counseling department and administration (Stone, 2022)</a:t>
            </a:r>
          </a:p>
          <a:p>
            <a:pPr marL="0" lvl="0" indent="0" algn="l" rtl="0">
              <a:spcBef>
                <a:spcPts val="0"/>
              </a:spcBef>
              <a:spcAft>
                <a:spcPts val="0"/>
              </a:spcAft>
              <a:buNone/>
            </a:pPr>
            <a:r>
              <a:rPr lang="en-US" dirty="0"/>
              <a:t>Political- Issues happening around the community, state, nation, and world that may affect their daily lives</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The emphasis on this slide is the strategies and examples put in place to overcome these issues. Yes, there will always be gaps in the journey towards success for your child, but we are prepared to overcome them.</a:t>
            </a:r>
            <a:endParaRPr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Resource-(Stone, 2022) shows the importance of advocating for the legal rights of the students. This article was an example of an administrator who did not believe in the counselor’s curriculum and used their power to suppress the counselor. The school counselor went “over their head” and was disciplined for it. The court ultimately ruled in the school counselor’s favor and proved the concept of overcoming legal issues and advocating for the students.</a:t>
            </a: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3b6cda5bb1_0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23b6cda5bb1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-Here comes the difficult aspects of the school counseling program. In a perfect world, everyone would succeed without any issues, but we recognize that is not reality. There are many barriers in life that hinder students from succeeding easily. As competent professional school counselors, we must be prepared to diminish these effects and advocate for the student’s success. We are also dedicated to their holistic development, which means we are looking at both their academic achievement and well-being, not just one or the other.</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-Resource: (Quinn &amp; </a:t>
            </a:r>
            <a:r>
              <a:rPr lang="en-US" dirty="0" err="1"/>
              <a:t>Desruisseaux</a:t>
            </a:r>
            <a:r>
              <a:rPr lang="en-US" dirty="0"/>
              <a:t>, 2022) studies the aspects of the “achievement gap” and the importance of language used throughout the building as well as the collaboration throughout the school to provide equitable access for everyone.</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3b6cda5bb1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3b6cda5bb1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This is the empowering aspects of Spring Mill’s Counseling Program. These are the programs that are offered throughout the school to empower and enrich the students toward success. This is the hours and hours spent building the program coming to fruition to help build the success of the students.</a:t>
            </a: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23b6cda5bb1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23b6cda5bb1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3b6cda5bb1_0_1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3b6cda5bb1_0_1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0" y="0"/>
            <a:ext cx="9144000" cy="34290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
        <p:nvSpPr>
          <p:cNvPr id="12" name="Google Shape;12;p2"/>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rmAutofit/>
          </a:bodyPr>
          <a:lstStyle>
            <a:lvl1pPr lvl="0" algn="ctr">
              <a:lnSpc>
                <a:spcPct val="100000"/>
              </a:lnSpc>
              <a:spcBef>
                <a:spcPts val="0"/>
              </a:spcBef>
              <a:spcAft>
                <a:spcPts val="0"/>
              </a:spcAft>
              <a:buClr>
                <a:schemeClr val="accent1"/>
              </a:buClr>
              <a:buSzPts val="2100"/>
              <a:buNone/>
              <a:defRPr sz="2100" b="1">
                <a:solidFill>
                  <a:schemeClr val="accent1"/>
                </a:solidFill>
              </a:defRPr>
            </a:lvl1pPr>
            <a:lvl2pPr lvl="1" algn="ctr">
              <a:lnSpc>
                <a:spcPct val="100000"/>
              </a:lnSpc>
              <a:spcBef>
                <a:spcPts val="0"/>
              </a:spcBef>
              <a:spcAft>
                <a:spcPts val="0"/>
              </a:spcAft>
              <a:buClr>
                <a:schemeClr val="accent1"/>
              </a:buClr>
              <a:buSzPts val="2100"/>
              <a:buNone/>
              <a:defRPr sz="2100" b="1">
                <a:solidFill>
                  <a:schemeClr val="accent1"/>
                </a:solidFill>
              </a:defRPr>
            </a:lvl2pPr>
            <a:lvl3pPr lvl="2" algn="ctr">
              <a:lnSpc>
                <a:spcPct val="100000"/>
              </a:lnSpc>
              <a:spcBef>
                <a:spcPts val="0"/>
              </a:spcBef>
              <a:spcAft>
                <a:spcPts val="0"/>
              </a:spcAft>
              <a:buClr>
                <a:schemeClr val="accent1"/>
              </a:buClr>
              <a:buSzPts val="2100"/>
              <a:buNone/>
              <a:defRPr sz="2100" b="1">
                <a:solidFill>
                  <a:schemeClr val="accent1"/>
                </a:solidFill>
              </a:defRPr>
            </a:lvl3pPr>
            <a:lvl4pPr lvl="3" algn="ctr">
              <a:lnSpc>
                <a:spcPct val="100000"/>
              </a:lnSpc>
              <a:spcBef>
                <a:spcPts val="0"/>
              </a:spcBef>
              <a:spcAft>
                <a:spcPts val="0"/>
              </a:spcAft>
              <a:buClr>
                <a:schemeClr val="accent1"/>
              </a:buClr>
              <a:buSzPts val="2100"/>
              <a:buNone/>
              <a:defRPr sz="2100" b="1">
                <a:solidFill>
                  <a:schemeClr val="accent1"/>
                </a:solidFill>
              </a:defRPr>
            </a:lvl4pPr>
            <a:lvl5pPr lvl="4" algn="ctr">
              <a:lnSpc>
                <a:spcPct val="100000"/>
              </a:lnSpc>
              <a:spcBef>
                <a:spcPts val="0"/>
              </a:spcBef>
              <a:spcAft>
                <a:spcPts val="0"/>
              </a:spcAft>
              <a:buClr>
                <a:schemeClr val="accent1"/>
              </a:buClr>
              <a:buSzPts val="2100"/>
              <a:buNone/>
              <a:defRPr sz="2100" b="1">
                <a:solidFill>
                  <a:schemeClr val="accent1"/>
                </a:solidFill>
              </a:defRPr>
            </a:lvl5pPr>
            <a:lvl6pPr lvl="5" algn="ctr">
              <a:lnSpc>
                <a:spcPct val="100000"/>
              </a:lnSpc>
              <a:spcBef>
                <a:spcPts val="0"/>
              </a:spcBef>
              <a:spcAft>
                <a:spcPts val="0"/>
              </a:spcAft>
              <a:buClr>
                <a:schemeClr val="accent1"/>
              </a:buClr>
              <a:buSzPts val="2100"/>
              <a:buNone/>
              <a:defRPr sz="2100" b="1">
                <a:solidFill>
                  <a:schemeClr val="accent1"/>
                </a:solidFill>
              </a:defRPr>
            </a:lvl6pPr>
            <a:lvl7pPr lvl="6" algn="ctr">
              <a:lnSpc>
                <a:spcPct val="100000"/>
              </a:lnSpc>
              <a:spcBef>
                <a:spcPts val="0"/>
              </a:spcBef>
              <a:spcAft>
                <a:spcPts val="0"/>
              </a:spcAft>
              <a:buClr>
                <a:schemeClr val="accent1"/>
              </a:buClr>
              <a:buSzPts val="2100"/>
              <a:buNone/>
              <a:defRPr sz="2100" b="1">
                <a:solidFill>
                  <a:schemeClr val="accent1"/>
                </a:solidFill>
              </a:defRPr>
            </a:lvl7pPr>
            <a:lvl8pPr lvl="7" algn="ctr">
              <a:lnSpc>
                <a:spcPct val="100000"/>
              </a:lnSpc>
              <a:spcBef>
                <a:spcPts val="0"/>
              </a:spcBef>
              <a:spcAft>
                <a:spcPts val="0"/>
              </a:spcAft>
              <a:buClr>
                <a:schemeClr val="accent1"/>
              </a:buClr>
              <a:buSzPts val="2100"/>
              <a:buNone/>
              <a:defRPr sz="2100" b="1">
                <a:solidFill>
                  <a:schemeClr val="accent1"/>
                </a:solidFill>
              </a:defRPr>
            </a:lvl8pPr>
            <a:lvl9pPr lvl="8" algn="ctr">
              <a:lnSpc>
                <a:spcPct val="100000"/>
              </a:lnSpc>
              <a:spcBef>
                <a:spcPts val="0"/>
              </a:spcBef>
              <a:spcAft>
                <a:spcPts val="0"/>
              </a:spcAft>
              <a:buClr>
                <a:schemeClr val="accent1"/>
              </a:buClr>
              <a:buSzPts val="2100"/>
              <a:buNone/>
              <a:defRPr sz="2100" b="1">
                <a:solidFill>
                  <a:schemeClr val="accen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2802750" y="802500"/>
            <a:ext cx="3538500" cy="35385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19" name="Google Shape;19;p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0" name="Google Shape;20;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a:endParaRPr/>
          </a:p>
        </p:txBody>
      </p:sp>
      <p:sp>
        <p:nvSpPr>
          <p:cNvPr id="23" name="Google Shape;23;p5"/>
          <p:cNvSpPr txBox="1">
            <a:spLocks noGrp="1"/>
          </p:cNvSpPr>
          <p:nvPr>
            <p:ph type="body" idx="1"/>
          </p:nvPr>
        </p:nvSpPr>
        <p:spPr>
          <a:xfrm>
            <a:off x="311700" y="1228675"/>
            <a:ext cx="3999900" cy="334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body" idx="2"/>
          </p:nvPr>
        </p:nvSpPr>
        <p:spPr>
          <a:xfrm>
            <a:off x="4832400" y="1228675"/>
            <a:ext cx="3999900" cy="3340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5" name="Google Shape;25;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304800" y="309350"/>
            <a:ext cx="8537700" cy="748200"/>
          </a:xfrm>
          <a:prstGeom prst="rect">
            <a:avLst/>
          </a:prstGeom>
        </p:spPr>
        <p:txBody>
          <a:bodyPr spcFirstLastPara="1" wrap="square" lIns="91425" tIns="91425" rIns="91425" bIns="91425" anchor="t" anchorCtr="0">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3000"/>
              <a:buNone/>
              <a:defRPr sz="3000">
                <a:highlight>
                  <a:schemeClr val="dk1"/>
                </a:highlight>
              </a:defRPr>
            </a:lvl1pPr>
            <a:lvl2pPr lvl="1">
              <a:spcBef>
                <a:spcPts val="0"/>
              </a:spcBef>
              <a:spcAft>
                <a:spcPts val="0"/>
              </a:spcAft>
              <a:buSzPts val="3000"/>
              <a:buNone/>
              <a:defRPr sz="3000">
                <a:highlight>
                  <a:schemeClr val="dk1"/>
                </a:highlight>
              </a:defRPr>
            </a:lvl2pPr>
            <a:lvl3pPr lvl="2">
              <a:spcBef>
                <a:spcPts val="0"/>
              </a:spcBef>
              <a:spcAft>
                <a:spcPts val="0"/>
              </a:spcAft>
              <a:buSzPts val="3000"/>
              <a:buNone/>
              <a:defRPr sz="3000">
                <a:highlight>
                  <a:schemeClr val="dk1"/>
                </a:highlight>
              </a:defRPr>
            </a:lvl3pPr>
            <a:lvl4pPr lvl="3">
              <a:spcBef>
                <a:spcPts val="0"/>
              </a:spcBef>
              <a:spcAft>
                <a:spcPts val="0"/>
              </a:spcAft>
              <a:buSzPts val="3000"/>
              <a:buNone/>
              <a:defRPr sz="3000">
                <a:highlight>
                  <a:schemeClr val="dk1"/>
                </a:highlight>
              </a:defRPr>
            </a:lvl4pPr>
            <a:lvl5pPr lvl="4">
              <a:spcBef>
                <a:spcPts val="0"/>
              </a:spcBef>
              <a:spcAft>
                <a:spcPts val="0"/>
              </a:spcAft>
              <a:buSzPts val="3000"/>
              <a:buNone/>
              <a:defRPr sz="3000">
                <a:highlight>
                  <a:schemeClr val="dk1"/>
                </a:highlight>
              </a:defRPr>
            </a:lvl5pPr>
            <a:lvl6pPr lvl="5">
              <a:spcBef>
                <a:spcPts val="0"/>
              </a:spcBef>
              <a:spcAft>
                <a:spcPts val="0"/>
              </a:spcAft>
              <a:buSzPts val="3000"/>
              <a:buNone/>
              <a:defRPr sz="3000">
                <a:highlight>
                  <a:schemeClr val="dk1"/>
                </a:highlight>
              </a:defRPr>
            </a:lvl6pPr>
            <a:lvl7pPr lvl="6">
              <a:spcBef>
                <a:spcPts val="0"/>
              </a:spcBef>
              <a:spcAft>
                <a:spcPts val="0"/>
              </a:spcAft>
              <a:buSzPts val="3000"/>
              <a:buNone/>
              <a:defRPr sz="3000">
                <a:highlight>
                  <a:schemeClr val="dk1"/>
                </a:highlight>
              </a:defRPr>
            </a:lvl7pPr>
            <a:lvl8pPr lvl="7">
              <a:spcBef>
                <a:spcPts val="0"/>
              </a:spcBef>
              <a:spcAft>
                <a:spcPts val="0"/>
              </a:spcAft>
              <a:buSzPts val="3000"/>
              <a:buNone/>
              <a:defRPr sz="3000">
                <a:highlight>
                  <a:schemeClr val="dk1"/>
                </a:highlight>
              </a:defRPr>
            </a:lvl8pPr>
            <a:lvl9pPr lvl="8">
              <a:spcBef>
                <a:spcPts val="0"/>
              </a:spcBef>
              <a:spcAft>
                <a:spcPts val="0"/>
              </a:spcAft>
              <a:buSzPts val="3000"/>
              <a:buNone/>
              <a:defRPr sz="3000">
                <a:highlight>
                  <a:schemeClr val="dk1"/>
                </a:highlight>
              </a:defRPr>
            </a:lvl9pPr>
          </a:lstStyle>
          <a:p>
            <a:endParaRPr/>
          </a:p>
        </p:txBody>
      </p:sp>
      <p:sp>
        <p:nvSpPr>
          <p:cNvPr id="31" name="Google Shape;31;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2" name="Google Shape;32;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4"/>
        </a:solidFill>
        <a:effectLst/>
      </p:bgPr>
    </p:bg>
    <p:spTree>
      <p:nvGrpSpPr>
        <p:cNvPr id="1" name="Shape 33"/>
        <p:cNvGrpSpPr/>
        <p:nvPr/>
      </p:nvGrpSpPr>
      <p:grpSpPr>
        <a:xfrm>
          <a:off x="0" y="0"/>
          <a:ext cx="0" cy="0"/>
          <a:chOff x="0" y="0"/>
          <a:chExt cx="0" cy="0"/>
        </a:xfrm>
      </p:grpSpPr>
      <p:sp>
        <p:nvSpPr>
          <p:cNvPr id="34" name="Google Shape;34;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6000"/>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a:endParaRPr/>
          </a:p>
        </p:txBody>
      </p:sp>
      <p:sp>
        <p:nvSpPr>
          <p:cNvPr id="35" name="Google Shape;35;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9"/>
          <p:cNvSpPr/>
          <p:nvPr/>
        </p:nvSpPr>
        <p:spPr>
          <a:xfrm>
            <a:off x="4572000" y="-2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8" name="Google Shape;38;p9"/>
          <p:cNvCxnSpPr/>
          <p:nvPr/>
        </p:nvCxnSpPr>
        <p:spPr>
          <a:xfrm>
            <a:off x="5029675" y="4495500"/>
            <a:ext cx="468300" cy="0"/>
          </a:xfrm>
          <a:prstGeom prst="straightConnector1">
            <a:avLst/>
          </a:prstGeom>
          <a:noFill/>
          <a:ln w="28575" cap="flat" cmpd="sng">
            <a:solidFill>
              <a:schemeClr val="lt1"/>
            </a:solidFill>
            <a:prstDash val="solid"/>
            <a:round/>
            <a:headEnd type="none" w="sm" len="sm"/>
            <a:tailEnd type="none" w="sm" len="sm"/>
          </a:ln>
        </p:spPr>
      </p:cxnSp>
      <p:sp>
        <p:nvSpPr>
          <p:cNvPr id="39" name="Google Shape;39;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5400"/>
              <a:buNone/>
              <a:defRPr sz="5400"/>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a:endParaRPr/>
          </a:p>
        </p:txBody>
      </p:sp>
      <p:sp>
        <p:nvSpPr>
          <p:cNvPr id="40" name="Google Shape;40;p9"/>
          <p:cNvSpPr txBox="1">
            <a:spLocks noGrp="1"/>
          </p:cNvSpPr>
          <p:nvPr>
            <p:ph type="subTitle" idx="1"/>
          </p:nvPr>
        </p:nvSpPr>
        <p:spPr>
          <a:xfrm>
            <a:off x="265500" y="2845223"/>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18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41" name="Google Shape;41;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accent1"/>
              </a:buClr>
              <a:buSzPts val="1800"/>
              <a:buChar char="●"/>
              <a:defRPr>
                <a:solidFill>
                  <a:schemeClr val="accent1"/>
                </a:solidFill>
                <a:highlight>
                  <a:schemeClr val="lt1"/>
                </a:highlight>
              </a:defRPr>
            </a:lvl1pPr>
            <a:lvl2pPr marL="914400" lvl="1" indent="-317500">
              <a:spcBef>
                <a:spcPts val="0"/>
              </a:spcBef>
              <a:spcAft>
                <a:spcPts val="0"/>
              </a:spcAft>
              <a:buClr>
                <a:schemeClr val="accent1"/>
              </a:buClr>
              <a:buSzPts val="1400"/>
              <a:buChar char="○"/>
              <a:defRPr>
                <a:solidFill>
                  <a:schemeClr val="accent1"/>
                </a:solidFill>
                <a:highlight>
                  <a:schemeClr val="lt1"/>
                </a:highlight>
              </a:defRPr>
            </a:lvl2pPr>
            <a:lvl3pPr marL="1371600" lvl="2" indent="-317500">
              <a:spcBef>
                <a:spcPts val="0"/>
              </a:spcBef>
              <a:spcAft>
                <a:spcPts val="0"/>
              </a:spcAft>
              <a:buClr>
                <a:schemeClr val="accent1"/>
              </a:buClr>
              <a:buSzPts val="1400"/>
              <a:buChar char="■"/>
              <a:defRPr>
                <a:solidFill>
                  <a:schemeClr val="accent1"/>
                </a:solidFill>
                <a:highlight>
                  <a:schemeClr val="lt1"/>
                </a:highlight>
              </a:defRPr>
            </a:lvl3pPr>
            <a:lvl4pPr marL="1828800" lvl="3" indent="-317500">
              <a:spcBef>
                <a:spcPts val="0"/>
              </a:spcBef>
              <a:spcAft>
                <a:spcPts val="0"/>
              </a:spcAft>
              <a:buClr>
                <a:schemeClr val="accent1"/>
              </a:buClr>
              <a:buSzPts val="1400"/>
              <a:buChar char="●"/>
              <a:defRPr>
                <a:solidFill>
                  <a:schemeClr val="accent1"/>
                </a:solidFill>
                <a:highlight>
                  <a:schemeClr val="lt1"/>
                </a:highlight>
              </a:defRPr>
            </a:lvl4pPr>
            <a:lvl5pPr marL="2286000" lvl="4" indent="-317500">
              <a:spcBef>
                <a:spcPts val="0"/>
              </a:spcBef>
              <a:spcAft>
                <a:spcPts val="0"/>
              </a:spcAft>
              <a:buClr>
                <a:schemeClr val="accent1"/>
              </a:buClr>
              <a:buSzPts val="1400"/>
              <a:buChar char="○"/>
              <a:defRPr>
                <a:solidFill>
                  <a:schemeClr val="accent1"/>
                </a:solidFill>
                <a:highlight>
                  <a:schemeClr val="lt1"/>
                </a:highlight>
              </a:defRPr>
            </a:lvl5pPr>
            <a:lvl6pPr marL="2743200" lvl="5" indent="-317500">
              <a:spcBef>
                <a:spcPts val="0"/>
              </a:spcBef>
              <a:spcAft>
                <a:spcPts val="0"/>
              </a:spcAft>
              <a:buClr>
                <a:schemeClr val="accent1"/>
              </a:buClr>
              <a:buSzPts val="1400"/>
              <a:buChar char="■"/>
              <a:defRPr>
                <a:solidFill>
                  <a:schemeClr val="accent1"/>
                </a:solidFill>
                <a:highlight>
                  <a:schemeClr val="lt1"/>
                </a:highlight>
              </a:defRPr>
            </a:lvl6pPr>
            <a:lvl7pPr marL="3200400" lvl="6" indent="-317500">
              <a:spcBef>
                <a:spcPts val="0"/>
              </a:spcBef>
              <a:spcAft>
                <a:spcPts val="0"/>
              </a:spcAft>
              <a:buClr>
                <a:schemeClr val="accent1"/>
              </a:buClr>
              <a:buSzPts val="1400"/>
              <a:buChar char="●"/>
              <a:defRPr>
                <a:solidFill>
                  <a:schemeClr val="accent1"/>
                </a:solidFill>
                <a:highlight>
                  <a:schemeClr val="lt1"/>
                </a:highlight>
              </a:defRPr>
            </a:lvl7pPr>
            <a:lvl8pPr marL="3657600" lvl="7" indent="-317500">
              <a:spcBef>
                <a:spcPts val="0"/>
              </a:spcBef>
              <a:spcAft>
                <a:spcPts val="0"/>
              </a:spcAft>
              <a:buClr>
                <a:schemeClr val="accent1"/>
              </a:buClr>
              <a:buSzPts val="1400"/>
              <a:buChar char="○"/>
              <a:defRPr>
                <a:solidFill>
                  <a:schemeClr val="accent1"/>
                </a:solidFill>
                <a:highlight>
                  <a:schemeClr val="lt1"/>
                </a:highlight>
              </a:defRPr>
            </a:lvl8pPr>
            <a:lvl9pPr marL="4114800" lvl="8" indent="-317500">
              <a:spcBef>
                <a:spcPts val="0"/>
              </a:spcBef>
              <a:spcAft>
                <a:spcPts val="0"/>
              </a:spcAft>
              <a:buClr>
                <a:schemeClr val="accent1"/>
              </a:buClr>
              <a:buSzPts val="1400"/>
              <a:buChar char="■"/>
              <a:defRPr>
                <a:solidFill>
                  <a:schemeClr val="accent1"/>
                </a:solidFill>
                <a:highlight>
                  <a:schemeClr val="lt1"/>
                </a:highlight>
              </a:defRPr>
            </a:lvl9pPr>
          </a:lstStyle>
          <a:p>
            <a:endParaRPr/>
          </a:p>
        </p:txBody>
      </p:sp>
      <p:sp>
        <p:nvSpPr>
          <p:cNvPr id="42" name="Google Shape;42;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body" idx="1"/>
          </p:nvPr>
        </p:nvSpPr>
        <p:spPr>
          <a:xfrm>
            <a:off x="319500" y="4230575"/>
            <a:ext cx="5998800" cy="5988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accent1"/>
              </a:buClr>
              <a:buSzPts val="2400"/>
              <a:buFont typeface="Amatic SC"/>
              <a:buNone/>
              <a:defRPr sz="2400" b="1">
                <a:solidFill>
                  <a:schemeClr val="accent1"/>
                </a:solidFill>
                <a:latin typeface="Amatic SC"/>
                <a:ea typeface="Amatic SC"/>
                <a:cs typeface="Amatic SC"/>
                <a:sym typeface="Amatic SC"/>
              </a:defRPr>
            </a:lvl1pPr>
          </a:lstStyle>
          <a:p>
            <a:endParaRPr/>
          </a:p>
        </p:txBody>
      </p:sp>
      <p:sp>
        <p:nvSpPr>
          <p:cNvPr id="45" name="Google Shape;45;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11"/>
          <p:cNvSpPr txBox="1">
            <a:spLocks noGrp="1"/>
          </p:cNvSpPr>
          <p:nvPr>
            <p:ph type="title" hasCustomPrompt="1"/>
          </p:nvPr>
        </p:nvSpPr>
        <p:spPr>
          <a:xfrm>
            <a:off x="311700" y="1240275"/>
            <a:ext cx="8520600" cy="1981800"/>
          </a:xfrm>
          <a:prstGeom prst="rect">
            <a:avLst/>
          </a:prstGeom>
        </p:spPr>
        <p:txBody>
          <a:bodyPr spcFirstLastPara="1" wrap="square" lIns="91425" tIns="91425" rIns="91425" bIns="91425" anchor="b" anchorCtr="0">
            <a:normAutofit/>
          </a:bodyPr>
          <a:lstStyle>
            <a:lvl1pPr lvl="0" algn="ctr">
              <a:spcBef>
                <a:spcPts val="0"/>
              </a:spcBef>
              <a:spcAft>
                <a:spcPts val="0"/>
              </a:spcAft>
              <a:buClr>
                <a:schemeClr val="lt1"/>
              </a:buClr>
              <a:buSzPts val="12000"/>
              <a:buNone/>
              <a:defRPr sz="12000">
                <a:solidFill>
                  <a:schemeClr val="lt1"/>
                </a:solidFill>
                <a:highlight>
                  <a:schemeClr val="accent1"/>
                </a:highlight>
              </a:defRPr>
            </a:lvl1pPr>
            <a:lvl2pPr lvl="1" algn="ctr">
              <a:spcBef>
                <a:spcPts val="0"/>
              </a:spcBef>
              <a:spcAft>
                <a:spcPts val="0"/>
              </a:spcAft>
              <a:buClr>
                <a:schemeClr val="lt1"/>
              </a:buClr>
              <a:buSzPts val="12000"/>
              <a:buNone/>
              <a:defRPr sz="12000">
                <a:solidFill>
                  <a:schemeClr val="lt1"/>
                </a:solidFill>
                <a:highlight>
                  <a:schemeClr val="accent1"/>
                </a:highlight>
              </a:defRPr>
            </a:lvl2pPr>
            <a:lvl3pPr lvl="2" algn="ctr">
              <a:spcBef>
                <a:spcPts val="0"/>
              </a:spcBef>
              <a:spcAft>
                <a:spcPts val="0"/>
              </a:spcAft>
              <a:buClr>
                <a:schemeClr val="lt1"/>
              </a:buClr>
              <a:buSzPts val="12000"/>
              <a:buNone/>
              <a:defRPr sz="12000">
                <a:solidFill>
                  <a:schemeClr val="lt1"/>
                </a:solidFill>
                <a:highlight>
                  <a:schemeClr val="accent1"/>
                </a:highlight>
              </a:defRPr>
            </a:lvl3pPr>
            <a:lvl4pPr lvl="3" algn="ctr">
              <a:spcBef>
                <a:spcPts val="0"/>
              </a:spcBef>
              <a:spcAft>
                <a:spcPts val="0"/>
              </a:spcAft>
              <a:buClr>
                <a:schemeClr val="lt1"/>
              </a:buClr>
              <a:buSzPts val="12000"/>
              <a:buNone/>
              <a:defRPr sz="12000">
                <a:solidFill>
                  <a:schemeClr val="lt1"/>
                </a:solidFill>
                <a:highlight>
                  <a:schemeClr val="accent1"/>
                </a:highlight>
              </a:defRPr>
            </a:lvl4pPr>
            <a:lvl5pPr lvl="4" algn="ctr">
              <a:spcBef>
                <a:spcPts val="0"/>
              </a:spcBef>
              <a:spcAft>
                <a:spcPts val="0"/>
              </a:spcAft>
              <a:buClr>
                <a:schemeClr val="lt1"/>
              </a:buClr>
              <a:buSzPts val="12000"/>
              <a:buNone/>
              <a:defRPr sz="12000">
                <a:solidFill>
                  <a:schemeClr val="lt1"/>
                </a:solidFill>
                <a:highlight>
                  <a:schemeClr val="accent1"/>
                </a:highlight>
              </a:defRPr>
            </a:lvl5pPr>
            <a:lvl6pPr lvl="5" algn="ctr">
              <a:spcBef>
                <a:spcPts val="0"/>
              </a:spcBef>
              <a:spcAft>
                <a:spcPts val="0"/>
              </a:spcAft>
              <a:buClr>
                <a:schemeClr val="lt1"/>
              </a:buClr>
              <a:buSzPts val="12000"/>
              <a:buNone/>
              <a:defRPr sz="12000">
                <a:solidFill>
                  <a:schemeClr val="lt1"/>
                </a:solidFill>
                <a:highlight>
                  <a:schemeClr val="accent1"/>
                </a:highlight>
              </a:defRPr>
            </a:lvl6pPr>
            <a:lvl7pPr lvl="6" algn="ctr">
              <a:spcBef>
                <a:spcPts val="0"/>
              </a:spcBef>
              <a:spcAft>
                <a:spcPts val="0"/>
              </a:spcAft>
              <a:buClr>
                <a:schemeClr val="lt1"/>
              </a:buClr>
              <a:buSzPts val="12000"/>
              <a:buNone/>
              <a:defRPr sz="12000">
                <a:solidFill>
                  <a:schemeClr val="lt1"/>
                </a:solidFill>
                <a:highlight>
                  <a:schemeClr val="accent1"/>
                </a:highlight>
              </a:defRPr>
            </a:lvl7pPr>
            <a:lvl8pPr lvl="7" algn="ctr">
              <a:spcBef>
                <a:spcPts val="0"/>
              </a:spcBef>
              <a:spcAft>
                <a:spcPts val="0"/>
              </a:spcAft>
              <a:buClr>
                <a:schemeClr val="lt1"/>
              </a:buClr>
              <a:buSzPts val="12000"/>
              <a:buNone/>
              <a:defRPr sz="12000">
                <a:solidFill>
                  <a:schemeClr val="lt1"/>
                </a:solidFill>
                <a:highlight>
                  <a:schemeClr val="accent1"/>
                </a:highlight>
              </a:defRPr>
            </a:lvl8pPr>
            <a:lvl9pPr lvl="8" algn="ctr">
              <a:spcBef>
                <a:spcPts val="0"/>
              </a:spcBef>
              <a:spcAft>
                <a:spcPts val="0"/>
              </a:spcAft>
              <a:buClr>
                <a:schemeClr val="lt1"/>
              </a:buClr>
              <a:buSzPts val="12000"/>
              <a:buNone/>
              <a:defRPr sz="12000">
                <a:solidFill>
                  <a:schemeClr val="lt1"/>
                </a:solidFill>
                <a:highlight>
                  <a:schemeClr val="accent1"/>
                </a:highlight>
              </a:defRPr>
            </a:lvl9pPr>
          </a:lstStyle>
          <a:p>
            <a:r>
              <a:t>xx%</a:t>
            </a:r>
          </a:p>
        </p:txBody>
      </p:sp>
      <p:sp>
        <p:nvSpPr>
          <p:cNvPr id="48" name="Google Shape;48;p11"/>
          <p:cNvSpPr txBox="1">
            <a:spLocks noGrp="1"/>
          </p:cNvSpPr>
          <p:nvPr>
            <p:ph type="body" idx="1"/>
          </p:nvPr>
        </p:nvSpPr>
        <p:spPr>
          <a:xfrm>
            <a:off x="311700" y="33046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Clr>
                <a:schemeClr val="accent1"/>
              </a:buClr>
              <a:buSzPts val="1800"/>
              <a:buChar char="●"/>
              <a:defRPr>
                <a:solidFill>
                  <a:schemeClr val="accent1"/>
                </a:solidFill>
                <a:highlight>
                  <a:schemeClr val="dk1"/>
                </a:highlight>
              </a:defRPr>
            </a:lvl1pPr>
            <a:lvl2pPr marL="914400" lvl="1" indent="-317500" algn="ctr">
              <a:spcBef>
                <a:spcPts val="0"/>
              </a:spcBef>
              <a:spcAft>
                <a:spcPts val="0"/>
              </a:spcAft>
              <a:buClr>
                <a:schemeClr val="accent1"/>
              </a:buClr>
              <a:buSzPts val="1400"/>
              <a:buChar char="○"/>
              <a:defRPr>
                <a:solidFill>
                  <a:schemeClr val="accent1"/>
                </a:solidFill>
                <a:highlight>
                  <a:schemeClr val="dk1"/>
                </a:highlight>
              </a:defRPr>
            </a:lvl2pPr>
            <a:lvl3pPr marL="1371600" lvl="2" indent="-317500" algn="ctr">
              <a:spcBef>
                <a:spcPts val="0"/>
              </a:spcBef>
              <a:spcAft>
                <a:spcPts val="0"/>
              </a:spcAft>
              <a:buClr>
                <a:schemeClr val="accent1"/>
              </a:buClr>
              <a:buSzPts val="1400"/>
              <a:buChar char="■"/>
              <a:defRPr>
                <a:solidFill>
                  <a:schemeClr val="accent1"/>
                </a:solidFill>
                <a:highlight>
                  <a:schemeClr val="dk1"/>
                </a:highlight>
              </a:defRPr>
            </a:lvl3pPr>
            <a:lvl4pPr marL="1828800" lvl="3" indent="-317500" algn="ctr">
              <a:spcBef>
                <a:spcPts val="0"/>
              </a:spcBef>
              <a:spcAft>
                <a:spcPts val="0"/>
              </a:spcAft>
              <a:buClr>
                <a:schemeClr val="accent1"/>
              </a:buClr>
              <a:buSzPts val="1400"/>
              <a:buChar char="●"/>
              <a:defRPr>
                <a:solidFill>
                  <a:schemeClr val="accent1"/>
                </a:solidFill>
                <a:highlight>
                  <a:schemeClr val="dk1"/>
                </a:highlight>
              </a:defRPr>
            </a:lvl4pPr>
            <a:lvl5pPr marL="2286000" lvl="4" indent="-317500" algn="ctr">
              <a:spcBef>
                <a:spcPts val="0"/>
              </a:spcBef>
              <a:spcAft>
                <a:spcPts val="0"/>
              </a:spcAft>
              <a:buClr>
                <a:schemeClr val="accent1"/>
              </a:buClr>
              <a:buSzPts val="1400"/>
              <a:buChar char="○"/>
              <a:defRPr>
                <a:solidFill>
                  <a:schemeClr val="accent1"/>
                </a:solidFill>
                <a:highlight>
                  <a:schemeClr val="dk1"/>
                </a:highlight>
              </a:defRPr>
            </a:lvl5pPr>
            <a:lvl6pPr marL="2743200" lvl="5" indent="-317500" algn="ctr">
              <a:spcBef>
                <a:spcPts val="0"/>
              </a:spcBef>
              <a:spcAft>
                <a:spcPts val="0"/>
              </a:spcAft>
              <a:buClr>
                <a:schemeClr val="accent1"/>
              </a:buClr>
              <a:buSzPts val="1400"/>
              <a:buChar char="■"/>
              <a:defRPr>
                <a:solidFill>
                  <a:schemeClr val="accent1"/>
                </a:solidFill>
                <a:highlight>
                  <a:schemeClr val="dk1"/>
                </a:highlight>
              </a:defRPr>
            </a:lvl6pPr>
            <a:lvl7pPr marL="3200400" lvl="6" indent="-317500" algn="ctr">
              <a:spcBef>
                <a:spcPts val="0"/>
              </a:spcBef>
              <a:spcAft>
                <a:spcPts val="0"/>
              </a:spcAft>
              <a:buClr>
                <a:schemeClr val="accent1"/>
              </a:buClr>
              <a:buSzPts val="1400"/>
              <a:buChar char="●"/>
              <a:defRPr>
                <a:solidFill>
                  <a:schemeClr val="accent1"/>
                </a:solidFill>
                <a:highlight>
                  <a:schemeClr val="dk1"/>
                </a:highlight>
              </a:defRPr>
            </a:lvl7pPr>
            <a:lvl8pPr marL="3657600" lvl="7" indent="-317500" algn="ctr">
              <a:spcBef>
                <a:spcPts val="0"/>
              </a:spcBef>
              <a:spcAft>
                <a:spcPts val="0"/>
              </a:spcAft>
              <a:buClr>
                <a:schemeClr val="accent1"/>
              </a:buClr>
              <a:buSzPts val="1400"/>
              <a:buChar char="○"/>
              <a:defRPr>
                <a:solidFill>
                  <a:schemeClr val="accent1"/>
                </a:solidFill>
                <a:highlight>
                  <a:schemeClr val="dk1"/>
                </a:highlight>
              </a:defRPr>
            </a:lvl8pPr>
            <a:lvl9pPr marL="4114800" lvl="8" indent="-317500" algn="ctr">
              <a:spcBef>
                <a:spcPts val="0"/>
              </a:spcBef>
              <a:spcAft>
                <a:spcPts val="0"/>
              </a:spcAft>
              <a:buClr>
                <a:schemeClr val="accent1"/>
              </a:buClr>
              <a:buSzPts val="1400"/>
              <a:buChar char="■"/>
              <a:defRPr>
                <a:solidFill>
                  <a:schemeClr val="accent1"/>
                </a:solidFill>
                <a:highlight>
                  <a:schemeClr val="dk1"/>
                </a:highlight>
              </a:defRPr>
            </a:lvl9pPr>
          </a:lstStyle>
          <a:p>
            <a:endParaRPr/>
          </a:p>
        </p:txBody>
      </p:sp>
      <p:sp>
        <p:nvSpPr>
          <p:cNvPr id="49" name="Google Shape;49;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beach-day">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292850"/>
            <a:ext cx="8520600" cy="8010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1pPr>
            <a:lvl2pPr lvl="1">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2pPr>
            <a:lvl3pPr lvl="2">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3pPr>
            <a:lvl4pPr lvl="3">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4pPr>
            <a:lvl5pPr lvl="4">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5pPr>
            <a:lvl6pPr lvl="5">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6pPr>
            <a:lvl7pPr lvl="6">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7pPr>
            <a:lvl8pPr lvl="7">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8pPr>
            <a:lvl9pPr lvl="8">
              <a:spcBef>
                <a:spcPts val="0"/>
              </a:spcBef>
              <a:spcAft>
                <a:spcPts val="0"/>
              </a:spcAft>
              <a:buClr>
                <a:schemeClr val="accent1"/>
              </a:buClr>
              <a:buSzPts val="4200"/>
              <a:buFont typeface="Amatic SC"/>
              <a:buNone/>
              <a:defRPr sz="42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311700" y="1228675"/>
            <a:ext cx="8520600" cy="3340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marL="914400" lvl="1"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marL="1371600" lvl="2"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marL="1828800" lvl="3"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marL="2286000" lvl="4"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marL="2743200" lvl="5"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marL="3200400" lvl="6"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marL="3657600" lvl="7"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marL="4114800" lvl="8" indent="-3175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1"/>
                </a:solidFill>
                <a:latin typeface="Source Code Pro"/>
                <a:ea typeface="Source Code Pro"/>
                <a:cs typeface="Source Code Pro"/>
                <a:sym typeface="Source Code Pro"/>
              </a:defRPr>
            </a:lvl1pPr>
            <a:lvl2pPr lvl="1" algn="r">
              <a:buNone/>
              <a:defRPr sz="1000">
                <a:solidFill>
                  <a:schemeClr val="accent1"/>
                </a:solidFill>
                <a:latin typeface="Source Code Pro"/>
                <a:ea typeface="Source Code Pro"/>
                <a:cs typeface="Source Code Pro"/>
                <a:sym typeface="Source Code Pro"/>
              </a:defRPr>
            </a:lvl2pPr>
            <a:lvl3pPr lvl="2" algn="r">
              <a:buNone/>
              <a:defRPr sz="1000">
                <a:solidFill>
                  <a:schemeClr val="accent1"/>
                </a:solidFill>
                <a:latin typeface="Source Code Pro"/>
                <a:ea typeface="Source Code Pro"/>
                <a:cs typeface="Source Code Pro"/>
                <a:sym typeface="Source Code Pro"/>
              </a:defRPr>
            </a:lvl3pPr>
            <a:lvl4pPr lvl="3" algn="r">
              <a:buNone/>
              <a:defRPr sz="1000">
                <a:solidFill>
                  <a:schemeClr val="accent1"/>
                </a:solidFill>
                <a:latin typeface="Source Code Pro"/>
                <a:ea typeface="Source Code Pro"/>
                <a:cs typeface="Source Code Pro"/>
                <a:sym typeface="Source Code Pro"/>
              </a:defRPr>
            </a:lvl4pPr>
            <a:lvl5pPr lvl="4" algn="r">
              <a:buNone/>
              <a:defRPr sz="1000">
                <a:solidFill>
                  <a:schemeClr val="accent1"/>
                </a:solidFill>
                <a:latin typeface="Source Code Pro"/>
                <a:ea typeface="Source Code Pro"/>
                <a:cs typeface="Source Code Pro"/>
                <a:sym typeface="Source Code Pro"/>
              </a:defRPr>
            </a:lvl5pPr>
            <a:lvl6pPr lvl="5" algn="r">
              <a:buNone/>
              <a:defRPr sz="1000">
                <a:solidFill>
                  <a:schemeClr val="accent1"/>
                </a:solidFill>
                <a:latin typeface="Source Code Pro"/>
                <a:ea typeface="Source Code Pro"/>
                <a:cs typeface="Source Code Pro"/>
                <a:sym typeface="Source Code Pro"/>
              </a:defRPr>
            </a:lvl6pPr>
            <a:lvl7pPr lvl="6" algn="r">
              <a:buNone/>
              <a:defRPr sz="1000">
                <a:solidFill>
                  <a:schemeClr val="accent1"/>
                </a:solidFill>
                <a:latin typeface="Source Code Pro"/>
                <a:ea typeface="Source Code Pro"/>
                <a:cs typeface="Source Code Pro"/>
                <a:sym typeface="Source Code Pro"/>
              </a:defRPr>
            </a:lvl7pPr>
            <a:lvl8pPr lvl="7" algn="r">
              <a:buNone/>
              <a:defRPr sz="1000">
                <a:solidFill>
                  <a:schemeClr val="accent1"/>
                </a:solidFill>
                <a:latin typeface="Source Code Pro"/>
                <a:ea typeface="Source Code Pro"/>
                <a:cs typeface="Source Code Pro"/>
                <a:sym typeface="Source Code Pro"/>
              </a:defRPr>
            </a:lvl8pPr>
            <a:lvl9pPr lvl="8" algn="r">
              <a:buNone/>
              <a:defRPr sz="1000">
                <a:solidFill>
                  <a:schemeClr val="accent1"/>
                </a:solidFill>
                <a:latin typeface="Source Code Pro"/>
                <a:ea typeface="Source Code Pro"/>
                <a:cs typeface="Source Code Pro"/>
                <a:sym typeface="Source Code Pr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Google Shape;56;p13"/>
          <p:cNvSpPr txBox="1">
            <a:spLocks noGrp="1"/>
          </p:cNvSpPr>
          <p:nvPr>
            <p:ph type="ctrTitle"/>
          </p:nvPr>
        </p:nvSpPr>
        <p:spPr>
          <a:xfrm>
            <a:off x="311700" y="392150"/>
            <a:ext cx="8520600" cy="26904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a:t>Benchmark School Counseling Parent Teacher Presentation Assignment</a:t>
            </a:r>
            <a:endParaRPr/>
          </a:p>
        </p:txBody>
      </p:sp>
      <p:sp>
        <p:nvSpPr>
          <p:cNvPr id="57" name="Google Shape;57;p13"/>
          <p:cNvSpPr txBox="1">
            <a:spLocks noGrp="1"/>
          </p:cNvSpPr>
          <p:nvPr>
            <p:ph type="subTitle" idx="1"/>
          </p:nvPr>
        </p:nvSpPr>
        <p:spPr>
          <a:xfrm>
            <a:off x="311700" y="3890400"/>
            <a:ext cx="8520600" cy="706200"/>
          </a:xfrm>
          <a:prstGeom prst="rect">
            <a:avLst/>
          </a:prstGeom>
        </p:spPr>
        <p:txBody>
          <a:bodyPr spcFirstLastPara="1" wrap="square" lIns="91425" tIns="91425" rIns="91425" bIns="91425" anchor="ctr" anchorCtr="0">
            <a:normAutofit fontScale="92500" lnSpcReduction="10000"/>
          </a:bodyPr>
          <a:lstStyle/>
          <a:p>
            <a:pPr marL="0" lvl="0" indent="0" algn="ctr" rtl="0">
              <a:spcBef>
                <a:spcPts val="0"/>
              </a:spcBef>
              <a:spcAft>
                <a:spcPts val="0"/>
              </a:spcAft>
              <a:buNone/>
            </a:pPr>
            <a:r>
              <a:rPr lang="en" dirty="0"/>
              <a:t>Seth Eby (School Counselor)</a:t>
            </a:r>
          </a:p>
          <a:p>
            <a:pPr marL="0" lvl="0" indent="0" algn="ctr" rtl="0">
              <a:spcBef>
                <a:spcPts val="0"/>
              </a:spcBef>
              <a:spcAft>
                <a:spcPts val="0"/>
              </a:spcAft>
              <a:buNone/>
            </a:pPr>
            <a:r>
              <a:rPr lang="en" dirty="0"/>
              <a:t>Spring Mills High School</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86662"/>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Component #1:  Program Elements</a:t>
            </a:r>
            <a:endParaRPr/>
          </a:p>
        </p:txBody>
      </p:sp>
      <p:sp>
        <p:nvSpPr>
          <p:cNvPr id="69" name="Google Shape;69;p15"/>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fontScale="92500"/>
          </a:bodyPr>
          <a:lstStyle/>
          <a:p>
            <a:r>
              <a:rPr lang="en" b="1" dirty="0"/>
              <a:t>Beliefs</a:t>
            </a:r>
            <a:r>
              <a:rPr lang="en" dirty="0"/>
              <a:t>: “Each student is unique and will be given equal opportunity to succeed.”</a:t>
            </a:r>
          </a:p>
          <a:p>
            <a:pPr marL="457200" lvl="0" indent="-342900" algn="l" rtl="0">
              <a:spcBef>
                <a:spcPts val="0"/>
              </a:spcBef>
              <a:spcAft>
                <a:spcPts val="0"/>
              </a:spcAft>
              <a:buSzPts val="1800"/>
              <a:buChar char="●"/>
            </a:pPr>
            <a:r>
              <a:rPr lang="en" b="1" dirty="0"/>
              <a:t>Mission</a:t>
            </a:r>
            <a:r>
              <a:rPr lang="en" dirty="0"/>
              <a:t>: “To partner with teachers, parents, and the community to provide a comprehen</a:t>
            </a:r>
            <a:r>
              <a:rPr lang="en-US" dirty="0"/>
              <a:t>si</a:t>
            </a:r>
            <a:r>
              <a:rPr lang="en" dirty="0"/>
              <a:t>ve school counseling program for all.”</a:t>
            </a:r>
          </a:p>
          <a:p>
            <a:pPr marL="457200" lvl="0" indent="-342900" algn="l" rtl="0">
              <a:spcBef>
                <a:spcPts val="0"/>
              </a:spcBef>
              <a:spcAft>
                <a:spcPts val="0"/>
              </a:spcAft>
              <a:buSzPts val="1800"/>
              <a:buChar char="●"/>
            </a:pPr>
            <a:r>
              <a:rPr lang="en" b="1" dirty="0"/>
              <a:t>Vision</a:t>
            </a:r>
            <a:r>
              <a:rPr lang="en" dirty="0"/>
              <a:t>: “The counseling department here at Spring Mills High is dedicated to reach each and every student socially and emotionally, empower them towards academic success, and guide them into obtaining a fulfilling career, which will help them become productive citizens in our society.”</a:t>
            </a:r>
            <a:endParaRPr dirty="0"/>
          </a:p>
        </p:txBody>
      </p:sp>
      <p:pic>
        <p:nvPicPr>
          <p:cNvPr id="3" name="Picture 2" descr="Logo&#10;&#10;Description automatically generated">
            <a:extLst>
              <a:ext uri="{FF2B5EF4-FFF2-40B4-BE49-F238E27FC236}">
                <a16:creationId xmlns:a16="http://schemas.microsoft.com/office/drawing/2014/main" id="{4E48ECF0-C49A-FC21-8DC4-FF998F12A0C6}"/>
              </a:ext>
            </a:extLst>
          </p:cNvPr>
          <p:cNvPicPr>
            <a:picLocks noChangeAspect="1"/>
          </p:cNvPicPr>
          <p:nvPr/>
        </p:nvPicPr>
        <p:blipFill>
          <a:blip r:embed="rId3"/>
          <a:stretch>
            <a:fillRect/>
          </a:stretch>
        </p:blipFill>
        <p:spPr>
          <a:xfrm>
            <a:off x="6387727" y="19504"/>
            <a:ext cx="1474320" cy="120917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Component #1:  Program Elements</a:t>
            </a:r>
            <a:endParaRPr/>
          </a:p>
        </p:txBody>
      </p:sp>
      <p:sp>
        <p:nvSpPr>
          <p:cNvPr id="63" name="Google Shape;63;p1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fontScale="92500" lnSpcReduction="10000"/>
          </a:bodyPr>
          <a:lstStyle/>
          <a:p>
            <a:pPr marL="457200" lvl="0" indent="-342900" algn="l" rtl="0">
              <a:spcBef>
                <a:spcPts val="0"/>
              </a:spcBef>
              <a:spcAft>
                <a:spcPts val="0"/>
              </a:spcAft>
              <a:buSzPts val="1800"/>
              <a:buChar char="●"/>
            </a:pPr>
            <a:r>
              <a:rPr lang="en" b="1" dirty="0"/>
              <a:t>Academic</a:t>
            </a:r>
            <a:r>
              <a:rPr lang="en" dirty="0"/>
              <a:t>: H</a:t>
            </a:r>
            <a:r>
              <a:rPr lang="en-US" dirty="0"/>
              <a:t>o</a:t>
            </a:r>
            <a:r>
              <a:rPr lang="en" dirty="0"/>
              <a:t>w are we prepari</a:t>
            </a:r>
            <a:r>
              <a:rPr lang="en-US" dirty="0"/>
              <a:t>ng</a:t>
            </a:r>
            <a:r>
              <a:rPr lang="en" dirty="0"/>
              <a:t> and advising the students to thrive within the classroom?</a:t>
            </a:r>
          </a:p>
          <a:p>
            <a:pPr marL="114300" lvl="0" indent="0" algn="l" rtl="0">
              <a:spcBef>
                <a:spcPts val="0"/>
              </a:spcBef>
              <a:spcAft>
                <a:spcPts val="0"/>
              </a:spcAft>
              <a:buSzPts val="1800"/>
              <a:buNone/>
            </a:pPr>
            <a:r>
              <a:rPr lang="en" dirty="0"/>
              <a:t>(Individual counseling, 4 year goals and planning, peer tutoring, advisory groups)</a:t>
            </a:r>
          </a:p>
          <a:p>
            <a:pPr marL="457200" lvl="0" indent="-342900" algn="l" rtl="0">
              <a:spcBef>
                <a:spcPts val="0"/>
              </a:spcBef>
              <a:spcAft>
                <a:spcPts val="0"/>
              </a:spcAft>
              <a:buSzPts val="1800"/>
              <a:buChar char="●"/>
            </a:pPr>
            <a:r>
              <a:rPr lang="en" b="1" dirty="0"/>
              <a:t>Career</a:t>
            </a:r>
            <a:r>
              <a:rPr lang="en" dirty="0"/>
              <a:t>: How are we leading the students into a career choice?</a:t>
            </a:r>
          </a:p>
          <a:p>
            <a:pPr marL="114300" lvl="0" indent="0" algn="l" rtl="0">
              <a:spcBef>
                <a:spcPts val="0"/>
              </a:spcBef>
              <a:spcAft>
                <a:spcPts val="0"/>
              </a:spcAft>
              <a:buSzPts val="1800"/>
              <a:buNone/>
            </a:pPr>
            <a:r>
              <a:rPr lang="en" dirty="0"/>
              <a:t>(James Rumsey, Dual enrollment, O*NET Online Career Center, Career Van)</a:t>
            </a:r>
          </a:p>
          <a:p>
            <a:pPr marL="457200" lvl="0" indent="-342900" algn="l" rtl="0">
              <a:spcBef>
                <a:spcPts val="0"/>
              </a:spcBef>
              <a:spcAft>
                <a:spcPts val="0"/>
              </a:spcAft>
              <a:buSzPts val="1800"/>
              <a:buChar char="●"/>
            </a:pPr>
            <a:r>
              <a:rPr lang="en" b="1" dirty="0"/>
              <a:t>Social</a:t>
            </a:r>
            <a:r>
              <a:rPr lang="en" dirty="0"/>
              <a:t>: How are we promot</a:t>
            </a:r>
            <a:r>
              <a:rPr lang="en-US" dirty="0"/>
              <a:t>i</a:t>
            </a:r>
            <a:r>
              <a:rPr lang="en" dirty="0"/>
              <a:t>ng skills to thrive within society?</a:t>
            </a:r>
          </a:p>
          <a:p>
            <a:pPr marL="114300" lvl="0" indent="0" algn="l" rtl="0">
              <a:spcBef>
                <a:spcPts val="0"/>
              </a:spcBef>
              <a:spcAft>
                <a:spcPts val="0"/>
              </a:spcAft>
              <a:buSzPts val="1800"/>
              <a:buNone/>
            </a:pPr>
            <a:r>
              <a:rPr lang="en" dirty="0"/>
              <a:t>(peer groups, schoolwide clubs, classroom lessons)</a:t>
            </a:r>
          </a:p>
          <a:p>
            <a:pPr marL="457200" lvl="0" indent="-342900" algn="l" rtl="0">
              <a:spcBef>
                <a:spcPts val="0"/>
              </a:spcBef>
              <a:spcAft>
                <a:spcPts val="0"/>
              </a:spcAft>
              <a:buSzPts val="1800"/>
              <a:buChar char="●"/>
            </a:pPr>
            <a:endParaRPr lang="en" dirty="0"/>
          </a:p>
          <a:p>
            <a:pPr marL="457200" lvl="0" indent="-342900" algn="l" rtl="0">
              <a:spcBef>
                <a:spcPts val="0"/>
              </a:spcBef>
              <a:spcAft>
                <a:spcPts val="0"/>
              </a:spcAft>
              <a:buSzPts val="1800"/>
              <a:buChar char="●"/>
            </a:pPr>
            <a:endParaRPr lang="en" dirty="0"/>
          </a:p>
          <a:p>
            <a:pPr marL="457200" lvl="0" indent="-342900" algn="l" rtl="0">
              <a:spcBef>
                <a:spcPts val="0"/>
              </a:spcBef>
              <a:spcAft>
                <a:spcPts val="0"/>
              </a:spcAft>
              <a:buSzPts val="1800"/>
              <a:buChar char="●"/>
            </a:pPr>
            <a:endParaRPr dirty="0"/>
          </a:p>
        </p:txBody>
      </p:sp>
      <p:pic>
        <p:nvPicPr>
          <p:cNvPr id="3" name="Picture 2" descr="Shape&#10;&#10;Description automatically generated">
            <a:extLst>
              <a:ext uri="{FF2B5EF4-FFF2-40B4-BE49-F238E27FC236}">
                <a16:creationId xmlns:a16="http://schemas.microsoft.com/office/drawing/2014/main" id="{C0819C22-AAF9-7602-9055-39938B3E82E3}"/>
              </a:ext>
            </a:extLst>
          </p:cNvPr>
          <p:cNvPicPr>
            <a:picLocks noChangeAspect="1"/>
          </p:cNvPicPr>
          <p:nvPr/>
        </p:nvPicPr>
        <p:blipFill>
          <a:blip r:embed="rId3"/>
          <a:stretch>
            <a:fillRect/>
          </a:stretch>
        </p:blipFill>
        <p:spPr>
          <a:xfrm>
            <a:off x="6399306" y="41857"/>
            <a:ext cx="1498600" cy="1302986"/>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6"/>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Component #2:  Advocacy</a:t>
            </a:r>
            <a:endParaRPr/>
          </a:p>
        </p:txBody>
      </p:sp>
      <p:sp>
        <p:nvSpPr>
          <p:cNvPr id="75" name="Google Shape;75;p16"/>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p>
            <a:r>
              <a:rPr lang="en-US" sz="1800" dirty="0">
                <a:solidFill>
                  <a:schemeClr val="bg2"/>
                </a:solidFill>
                <a:effectLst/>
                <a:latin typeface="Source Code Pro" panose="020B0509030403020204" pitchFamily="49" charset="0"/>
                <a:ea typeface="Source Code Pro" panose="020B0509030403020204" pitchFamily="49" charset="0"/>
                <a:cs typeface="Georgia" panose="02040502050405020303" pitchFamily="18" charset="0"/>
              </a:rPr>
              <a:t>“The Spring Mills Counseling Department strives to ensure each student is accounted for through a positive school culture, developing teacher led healthy alternative ways to respond to behaviors, and empower students to take charge of their own future.”</a:t>
            </a:r>
          </a:p>
          <a:p>
            <a:r>
              <a:rPr lang="en-US" dirty="0">
                <a:solidFill>
                  <a:schemeClr val="bg2"/>
                </a:solidFill>
                <a:latin typeface="Source Code Pro" panose="020B0509030403020204" pitchFamily="49" charset="0"/>
                <a:ea typeface="Source Code Pro" panose="020B0509030403020204" pitchFamily="49" charset="0"/>
                <a:cs typeface="Georgia" panose="02040502050405020303" pitchFamily="18" charset="0"/>
              </a:rPr>
              <a:t>We work collaboratively with all stakeholders to accomplish this task</a:t>
            </a:r>
          </a:p>
          <a:p>
            <a:r>
              <a:rPr lang="en-US" dirty="0">
                <a:solidFill>
                  <a:schemeClr val="bg2"/>
                </a:solidFill>
                <a:latin typeface="Source Code Pro" panose="020B0509030403020204" pitchFamily="49" charset="0"/>
                <a:ea typeface="Source Code Pro" panose="020B0509030403020204" pitchFamily="49" charset="0"/>
              </a:rPr>
              <a:t>Parents, counselors, teachers, admin, community, etc.</a:t>
            </a:r>
          </a:p>
          <a:p>
            <a:r>
              <a:rPr lang="en-US" b="1" dirty="0">
                <a:solidFill>
                  <a:schemeClr val="bg2"/>
                </a:solidFill>
                <a:latin typeface="Source Code Pro" panose="020B0509030403020204" pitchFamily="49" charset="0"/>
                <a:ea typeface="Source Code Pro" panose="020B0509030403020204" pitchFamily="49" charset="0"/>
              </a:rPr>
              <a:t>TEAMING &amp; PARTNERING</a:t>
            </a:r>
            <a:endParaRPr lang="en" b="1" dirty="0">
              <a:solidFill>
                <a:schemeClr val="bg2"/>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7"/>
          <p:cNvSpPr txBox="1">
            <a:spLocks noGrp="1"/>
          </p:cNvSpPr>
          <p:nvPr>
            <p:ph type="title"/>
          </p:nvPr>
        </p:nvSpPr>
        <p:spPr>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Component #2:  Advocacy</a:t>
            </a:r>
            <a:endParaRPr dirty="0"/>
          </a:p>
        </p:txBody>
      </p:sp>
      <p:sp>
        <p:nvSpPr>
          <p:cNvPr id="2" name="Text Placeholder 1">
            <a:extLst>
              <a:ext uri="{FF2B5EF4-FFF2-40B4-BE49-F238E27FC236}">
                <a16:creationId xmlns:a16="http://schemas.microsoft.com/office/drawing/2014/main" id="{1E1A4C7B-9614-8D7C-7496-08D696A85FAA}"/>
              </a:ext>
            </a:extLst>
          </p:cNvPr>
          <p:cNvSpPr>
            <a:spLocks noGrp="1"/>
          </p:cNvSpPr>
          <p:nvPr>
            <p:ph type="subTitle" idx="1"/>
          </p:nvPr>
        </p:nvSpPr>
        <p:spPr/>
        <p:txBody>
          <a:bodyPr/>
          <a:lstStyle/>
          <a:p>
            <a:r>
              <a:rPr lang="en-US" dirty="0"/>
              <a:t>Equitable Educational Practices</a:t>
            </a:r>
          </a:p>
          <a:p>
            <a:r>
              <a:rPr lang="en-US" dirty="0"/>
              <a:t>&amp;</a:t>
            </a:r>
          </a:p>
          <a:p>
            <a:r>
              <a:rPr lang="en-US" dirty="0"/>
              <a:t>Responsive Climates</a:t>
            </a:r>
          </a:p>
        </p:txBody>
      </p:sp>
      <p:sp>
        <p:nvSpPr>
          <p:cNvPr id="81" name="Google Shape;81;p17"/>
          <p:cNvSpPr txBox="1">
            <a:spLocks noGrp="1"/>
          </p:cNvSpPr>
          <p:nvPr>
            <p:ph type="body" idx="2"/>
          </p:nvPr>
        </p:nvSpPr>
        <p:spPr>
          <a:prstGeom prst="rect">
            <a:avLst/>
          </a:prstGeom>
        </p:spPr>
        <p:txBody>
          <a:bodyPr spcFirstLastPara="1" wrap="square" lIns="91425" tIns="91425" rIns="91425" bIns="91425" anchor="t" anchorCtr="0">
            <a:normAutofit/>
          </a:bodyPr>
          <a:lstStyle/>
          <a:p>
            <a:pPr marL="457200" lvl="0" indent="-342900" algn="l" rtl="0">
              <a:spcBef>
                <a:spcPts val="0"/>
              </a:spcBef>
              <a:spcAft>
                <a:spcPts val="0"/>
              </a:spcAft>
              <a:buSzPts val="1800"/>
              <a:buChar char="●"/>
            </a:pPr>
            <a:r>
              <a:rPr lang="en" dirty="0"/>
              <a:t>GAMECHANGER Lifesavers</a:t>
            </a:r>
          </a:p>
          <a:p>
            <a:pPr marL="457200" lvl="0" indent="-342900" algn="l" rtl="0">
              <a:spcBef>
                <a:spcPts val="0"/>
              </a:spcBef>
              <a:spcAft>
                <a:spcPts val="0"/>
              </a:spcAft>
              <a:buSzPts val="1800"/>
              <a:buChar char="●"/>
            </a:pPr>
            <a:r>
              <a:rPr lang="en" dirty="0"/>
              <a:t>District Wide Translators</a:t>
            </a:r>
          </a:p>
          <a:p>
            <a:pPr marL="457200" lvl="0" indent="-342900" algn="l" rtl="0">
              <a:spcBef>
                <a:spcPts val="0"/>
              </a:spcBef>
              <a:spcAft>
                <a:spcPts val="0"/>
              </a:spcAft>
              <a:buSzPts val="1800"/>
              <a:buChar char="●"/>
            </a:pPr>
            <a:r>
              <a:rPr lang="en" dirty="0"/>
              <a:t>Crisis response/grief teams</a:t>
            </a:r>
          </a:p>
          <a:p>
            <a:pPr marL="457200" lvl="0" indent="-342900" algn="l" rtl="0">
              <a:spcBef>
                <a:spcPts val="0"/>
              </a:spcBef>
              <a:spcAft>
                <a:spcPts val="0"/>
              </a:spcAft>
              <a:buSzPts val="1800"/>
              <a:buChar char="●"/>
            </a:pPr>
            <a:r>
              <a:rPr lang="en" dirty="0"/>
              <a:t>Data collection to identify achievement gaps (ASCA, 2019)</a:t>
            </a:r>
          </a:p>
          <a:p>
            <a:pPr marL="457200" lvl="0" indent="-342900" algn="l" rtl="0">
              <a:spcBef>
                <a:spcPts val="0"/>
              </a:spcBef>
              <a:spcAft>
                <a:spcPts val="0"/>
              </a:spcAft>
              <a:buSzPts val="1800"/>
              <a:buChar char="●"/>
            </a:pPr>
            <a:r>
              <a:rPr lang="en" dirty="0"/>
              <a:t>REFERRALS, RESOURCES, and much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8"/>
          <p:cNvSpPr txBox="1">
            <a:spLocks noGrp="1"/>
          </p:cNvSpPr>
          <p:nvPr>
            <p:ph type="title"/>
          </p:nvPr>
        </p:nvSpPr>
        <p:spPr>
          <a:xfrm>
            <a:off x="311700" y="208916"/>
            <a:ext cx="8520600" cy="1981800"/>
          </a:xfrm>
        </p:spPr>
        <p:txBody>
          <a:bodyPr spcFirstLastPara="1" wrap="square" lIns="91425" tIns="91425" rIns="91425" bIns="91425" anchor="b" anchorCtr="0">
            <a:normAutofit/>
          </a:bodyPr>
          <a:lstStyle/>
          <a:p>
            <a:pPr marL="0" lvl="0" indent="0" rtl="0">
              <a:lnSpc>
                <a:spcPct val="90000"/>
              </a:lnSpc>
              <a:spcBef>
                <a:spcPts val="0"/>
              </a:spcBef>
              <a:spcAft>
                <a:spcPts val="0"/>
              </a:spcAft>
              <a:buNone/>
            </a:pPr>
            <a:r>
              <a:rPr lang="en-US" sz="5700" dirty="0"/>
              <a:t>Component #3:  Access, Attainment, and Achievement</a:t>
            </a:r>
          </a:p>
        </p:txBody>
      </p:sp>
      <p:sp>
        <p:nvSpPr>
          <p:cNvPr id="87" name="Google Shape;87;p18"/>
          <p:cNvSpPr txBox="1">
            <a:spLocks noGrp="1"/>
          </p:cNvSpPr>
          <p:nvPr>
            <p:ph type="body" idx="1"/>
          </p:nvPr>
        </p:nvSpPr>
        <p:spPr>
          <a:xfrm>
            <a:off x="311700" y="2307265"/>
            <a:ext cx="8520600" cy="2298160"/>
          </a:xfrm>
        </p:spPr>
        <p:txBody>
          <a:bodyPr spcFirstLastPara="1" wrap="square" lIns="91425" tIns="91425" rIns="91425" bIns="91425" anchor="t" anchorCtr="0">
            <a:noAutofit/>
          </a:bodyPr>
          <a:lstStyle/>
          <a:p>
            <a:pPr marL="457200" lvl="0" indent="-342900" rtl="0">
              <a:lnSpc>
                <a:spcPct val="105000"/>
              </a:lnSpc>
              <a:spcBef>
                <a:spcPts val="0"/>
              </a:spcBef>
              <a:spcAft>
                <a:spcPts val="600"/>
              </a:spcAft>
              <a:buSzPts val="1800"/>
              <a:buChar char="●"/>
            </a:pPr>
            <a:r>
              <a:rPr lang="en-US" sz="2000" b="1" dirty="0"/>
              <a:t>ACCESS</a:t>
            </a:r>
            <a:r>
              <a:rPr lang="en-US" sz="2000" dirty="0"/>
              <a:t>: “Having entry and producing the data for the programs within the comprehensive school counseling program” </a:t>
            </a:r>
          </a:p>
          <a:p>
            <a:pPr marL="457200" lvl="0" indent="-342900" rtl="0">
              <a:lnSpc>
                <a:spcPct val="105000"/>
              </a:lnSpc>
              <a:spcBef>
                <a:spcPts val="0"/>
              </a:spcBef>
              <a:spcAft>
                <a:spcPts val="600"/>
              </a:spcAft>
              <a:buSzPts val="1800"/>
              <a:buChar char="●"/>
            </a:pPr>
            <a:r>
              <a:rPr lang="en-US" sz="2000" b="1" dirty="0"/>
              <a:t>ATTAINMENT</a:t>
            </a:r>
            <a:r>
              <a:rPr lang="en-US" sz="2000" dirty="0"/>
              <a:t>: “Reaching the highest educational level possible”</a:t>
            </a:r>
          </a:p>
          <a:p>
            <a:pPr marL="457200" lvl="0" indent="-342900" rtl="0">
              <a:lnSpc>
                <a:spcPct val="105000"/>
              </a:lnSpc>
              <a:spcBef>
                <a:spcPts val="0"/>
              </a:spcBef>
              <a:spcAft>
                <a:spcPts val="600"/>
              </a:spcAft>
              <a:buSzPts val="1800"/>
              <a:buChar char="●"/>
            </a:pPr>
            <a:r>
              <a:rPr lang="en-US" sz="2000" b="1" dirty="0"/>
              <a:t>ACHIEVEMENT: </a:t>
            </a:r>
            <a:r>
              <a:rPr lang="en-US" sz="2000" dirty="0"/>
              <a:t>“The act of working towards one’s personal goals” </a:t>
            </a:r>
            <a:endParaRPr lang="en-US" sz="20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9"/>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Component #3:  Access, Attainment, and Achievement</a:t>
            </a:r>
            <a:endParaRPr/>
          </a:p>
        </p:txBody>
      </p:sp>
      <p:sp>
        <p:nvSpPr>
          <p:cNvPr id="93" name="Google Shape;93;p19"/>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fontScale="85000" lnSpcReduction="10000"/>
          </a:bodyPr>
          <a:lstStyle/>
          <a:p>
            <a:pPr marL="457200" lvl="0" indent="-342900" algn="l" rtl="0">
              <a:spcBef>
                <a:spcPts val="0"/>
              </a:spcBef>
              <a:spcAft>
                <a:spcPts val="0"/>
              </a:spcAft>
              <a:buSzPts val="1800"/>
              <a:buChar char="●"/>
            </a:pPr>
            <a:r>
              <a:rPr lang="en" b="1" dirty="0"/>
              <a:t>Cultural: need the abilit</a:t>
            </a:r>
            <a:r>
              <a:rPr lang="en-US" b="1" dirty="0"/>
              <a:t>y</a:t>
            </a:r>
            <a:r>
              <a:rPr lang="en" b="1" dirty="0"/>
              <a:t> to learn new cultures</a:t>
            </a:r>
          </a:p>
          <a:p>
            <a:pPr marL="114300" lvl="0" indent="0" algn="l" rtl="0">
              <a:spcBef>
                <a:spcPts val="0"/>
              </a:spcBef>
              <a:spcAft>
                <a:spcPts val="0"/>
              </a:spcAft>
              <a:buSzPts val="1800"/>
              <a:buNone/>
            </a:pPr>
            <a:r>
              <a:rPr lang="en" dirty="0"/>
              <a:t>(Culture fairs, multicultural projects, trips abroad)</a:t>
            </a:r>
          </a:p>
          <a:p>
            <a:pPr marL="457200" lvl="0" indent="-342900" algn="l" rtl="0">
              <a:spcBef>
                <a:spcPts val="0"/>
              </a:spcBef>
              <a:spcAft>
                <a:spcPts val="0"/>
              </a:spcAft>
              <a:buSzPts val="1800"/>
              <a:buChar char="●"/>
            </a:pPr>
            <a:r>
              <a:rPr lang="en" b="1" dirty="0"/>
              <a:t>Ethical</a:t>
            </a:r>
            <a:r>
              <a:rPr lang="en" dirty="0"/>
              <a:t>: </a:t>
            </a:r>
            <a:r>
              <a:rPr lang="en" b="1" dirty="0"/>
              <a:t>The ability to discern and make appropriate decisions</a:t>
            </a:r>
          </a:p>
          <a:p>
            <a:pPr marL="114300" lvl="0" indent="0" algn="l" rtl="0">
              <a:spcBef>
                <a:spcPts val="0"/>
              </a:spcBef>
              <a:spcAft>
                <a:spcPts val="0"/>
              </a:spcAft>
              <a:buSzPts val="1800"/>
              <a:buNone/>
            </a:pPr>
            <a:r>
              <a:rPr lang="en" dirty="0"/>
              <a:t>(volunteer opportunities, service projects, peer leader</a:t>
            </a:r>
            <a:r>
              <a:rPr lang="en-US" dirty="0"/>
              <a:t>sh</a:t>
            </a:r>
            <a:r>
              <a:rPr lang="en" dirty="0"/>
              <a:t>ip groups)</a:t>
            </a:r>
          </a:p>
          <a:p>
            <a:pPr marL="457200" lvl="0" indent="-342900" algn="l" rtl="0">
              <a:spcBef>
                <a:spcPts val="0"/>
              </a:spcBef>
              <a:spcAft>
                <a:spcPts val="0"/>
              </a:spcAft>
              <a:buSzPts val="1800"/>
              <a:buChar char="●"/>
            </a:pPr>
            <a:r>
              <a:rPr lang="en" b="1" dirty="0"/>
              <a:t>Economic: need the ability to access and understand financial management</a:t>
            </a:r>
          </a:p>
          <a:p>
            <a:pPr marL="114300" lvl="0" indent="0" algn="l" rtl="0">
              <a:spcBef>
                <a:spcPts val="0"/>
              </a:spcBef>
              <a:spcAft>
                <a:spcPts val="0"/>
              </a:spcAft>
              <a:buSzPts val="1800"/>
              <a:buNone/>
            </a:pPr>
            <a:r>
              <a:rPr lang="en" dirty="0"/>
              <a:t>(Money management classes, Career fairs, applying for colleges)</a:t>
            </a:r>
          </a:p>
          <a:p>
            <a:pPr marL="457200" lvl="0" indent="-342900" algn="l" rtl="0">
              <a:spcBef>
                <a:spcPts val="0"/>
              </a:spcBef>
              <a:spcAft>
                <a:spcPts val="0"/>
              </a:spcAft>
              <a:buSzPts val="1800"/>
              <a:buChar char="●"/>
            </a:pPr>
            <a:r>
              <a:rPr lang="en" b="1" dirty="0"/>
              <a:t>Legal: need to advocate for the legal rights of the students (Stone, 2022)</a:t>
            </a:r>
          </a:p>
          <a:p>
            <a:pPr marL="114300" lvl="0" indent="0" algn="l" rtl="0">
              <a:spcBef>
                <a:spcPts val="0"/>
              </a:spcBef>
              <a:spcAft>
                <a:spcPts val="0"/>
              </a:spcAft>
              <a:buSzPts val="1800"/>
              <a:buNone/>
            </a:pPr>
            <a:r>
              <a:rPr lang="en" dirty="0"/>
              <a:t>(Debate teams, student council, Public communications classes)</a:t>
            </a:r>
          </a:p>
          <a:p>
            <a:pPr marL="457200" lvl="0" indent="-342900" algn="l" rtl="0">
              <a:spcBef>
                <a:spcPts val="0"/>
              </a:spcBef>
              <a:spcAft>
                <a:spcPts val="0"/>
              </a:spcAft>
              <a:buSzPts val="1800"/>
              <a:buChar char="●"/>
            </a:pPr>
            <a:r>
              <a:rPr lang="en" b="1" dirty="0"/>
              <a:t>Political: The ability to underst</a:t>
            </a:r>
            <a:r>
              <a:rPr lang="en-US" b="1" dirty="0"/>
              <a:t>an</a:t>
            </a:r>
            <a:r>
              <a:rPr lang="en" b="1" dirty="0"/>
              <a:t>d the world arou</a:t>
            </a:r>
            <a:r>
              <a:rPr lang="en-US" b="1" dirty="0"/>
              <a:t>nd</a:t>
            </a:r>
            <a:r>
              <a:rPr lang="en" b="1" dirty="0"/>
              <a:t> them</a:t>
            </a:r>
          </a:p>
          <a:p>
            <a:pPr marL="114300" lvl="0" indent="0" algn="l" rtl="0">
              <a:spcBef>
                <a:spcPts val="0"/>
              </a:spcBef>
              <a:spcAft>
                <a:spcPts val="0"/>
              </a:spcAft>
              <a:buSzPts val="1800"/>
              <a:buNone/>
            </a:pPr>
            <a:r>
              <a:rPr lang="en" dirty="0"/>
              <a:t>(Student government, current events and news, studying abroad/field trips)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0"/>
          <p:cNvSpPr txBox="1">
            <a:spLocks noGrp="1"/>
          </p:cNvSpPr>
          <p:nvPr>
            <p:ph type="title"/>
          </p:nvPr>
        </p:nvSpPr>
        <p:spPr>
          <a:xfrm>
            <a:off x="311700" y="292850"/>
            <a:ext cx="8520600" cy="801000"/>
          </a:xfrm>
        </p:spPr>
        <p:txBody>
          <a:bodyPr spcFirstLastPara="1" wrap="square" lIns="91425" tIns="91425" rIns="91425" bIns="91425" anchor="t" anchorCtr="0">
            <a:normAutofit/>
          </a:bodyPr>
          <a:lstStyle/>
          <a:p>
            <a:pPr marL="0" lvl="0" indent="0" rtl="0">
              <a:lnSpc>
                <a:spcPct val="90000"/>
              </a:lnSpc>
              <a:spcBef>
                <a:spcPts val="0"/>
              </a:spcBef>
              <a:spcAft>
                <a:spcPts val="0"/>
              </a:spcAft>
              <a:buNone/>
            </a:pPr>
            <a:r>
              <a:rPr lang="en"/>
              <a:t>Component #4:  Barriers</a:t>
            </a:r>
            <a:endParaRPr lang="en-US"/>
          </a:p>
        </p:txBody>
      </p:sp>
      <p:sp>
        <p:nvSpPr>
          <p:cNvPr id="99" name="Google Shape;99;p20"/>
          <p:cNvSpPr txBox="1">
            <a:spLocks noGrp="1"/>
          </p:cNvSpPr>
          <p:nvPr>
            <p:ph type="body" idx="1"/>
          </p:nvPr>
        </p:nvSpPr>
        <p:spPr>
          <a:xfrm>
            <a:off x="311700" y="1228675"/>
            <a:ext cx="3999900" cy="3340200"/>
          </a:xfrm>
        </p:spPr>
        <p:txBody>
          <a:bodyPr spcFirstLastPara="1" wrap="square" lIns="91425" tIns="91425" rIns="91425" bIns="91425" anchor="t" anchorCtr="0">
            <a:normAutofit fontScale="92500"/>
          </a:bodyPr>
          <a:lstStyle/>
          <a:p>
            <a:pPr marL="114300" lvl="0" indent="0" algn="ctr" rtl="0">
              <a:spcBef>
                <a:spcPts val="0"/>
              </a:spcBef>
              <a:spcAft>
                <a:spcPts val="600"/>
              </a:spcAft>
              <a:buSzPts val="1800"/>
              <a:buNone/>
            </a:pPr>
            <a:r>
              <a:rPr lang="en" sz="2400" b="1" u="sng" dirty="0"/>
              <a:t>Academic Achievement</a:t>
            </a:r>
            <a:endParaRPr lang="en" sz="2400" u="sng" dirty="0"/>
          </a:p>
          <a:p>
            <a:pPr marL="400050" indent="-285750">
              <a:lnSpc>
                <a:spcPct val="200000"/>
              </a:lnSpc>
              <a:spcAft>
                <a:spcPts val="600"/>
              </a:spcAft>
              <a:buSzPts val="1800"/>
            </a:pPr>
            <a:r>
              <a:rPr lang="en" sz="2000" dirty="0"/>
              <a:t>Attendance</a:t>
            </a:r>
          </a:p>
          <a:p>
            <a:pPr marL="400050" indent="-285750">
              <a:lnSpc>
                <a:spcPct val="100000"/>
              </a:lnSpc>
              <a:spcAft>
                <a:spcPts val="600"/>
              </a:spcAft>
              <a:buSzPts val="1800"/>
            </a:pPr>
            <a:r>
              <a:rPr lang="en" sz="2000" dirty="0"/>
              <a:t>Achievement Gap </a:t>
            </a:r>
            <a:r>
              <a:rPr lang="en" sz="1200" dirty="0"/>
              <a:t>(Quinn &amp; </a:t>
            </a:r>
            <a:r>
              <a:rPr lang="en" sz="1200" dirty="0" err="1"/>
              <a:t>Desruisseaux</a:t>
            </a:r>
            <a:r>
              <a:rPr lang="en" sz="1200" dirty="0"/>
              <a:t>, 2022)</a:t>
            </a:r>
          </a:p>
          <a:p>
            <a:pPr marL="400050" indent="-285750">
              <a:lnSpc>
                <a:spcPct val="200000"/>
              </a:lnSpc>
              <a:spcAft>
                <a:spcPts val="600"/>
              </a:spcAft>
              <a:buSzPts val="1800"/>
            </a:pPr>
            <a:r>
              <a:rPr lang="en" sz="2000" dirty="0"/>
              <a:t>Discipline</a:t>
            </a:r>
          </a:p>
          <a:p>
            <a:pPr marL="400050" indent="-285750">
              <a:lnSpc>
                <a:spcPct val="200000"/>
              </a:lnSpc>
              <a:spcAft>
                <a:spcPts val="600"/>
              </a:spcAft>
              <a:buSzPts val="1800"/>
            </a:pPr>
            <a:r>
              <a:rPr lang="en" sz="2000" dirty="0"/>
              <a:t>Mental Health Struggles</a:t>
            </a:r>
          </a:p>
        </p:txBody>
      </p:sp>
      <p:sp>
        <p:nvSpPr>
          <p:cNvPr id="104" name="Text Placeholder 3">
            <a:extLst>
              <a:ext uri="{FF2B5EF4-FFF2-40B4-BE49-F238E27FC236}">
                <a16:creationId xmlns:a16="http://schemas.microsoft.com/office/drawing/2014/main" id="{7A909C78-9960-B585-6145-50039C011F08}"/>
              </a:ext>
            </a:extLst>
          </p:cNvPr>
          <p:cNvSpPr>
            <a:spLocks noGrp="1"/>
          </p:cNvSpPr>
          <p:nvPr>
            <p:ph type="body" idx="2"/>
          </p:nvPr>
        </p:nvSpPr>
        <p:spPr>
          <a:xfrm>
            <a:off x="4832400" y="1228675"/>
            <a:ext cx="3999900" cy="3340200"/>
          </a:xfrm>
        </p:spPr>
        <p:txBody>
          <a:bodyPr>
            <a:normAutofit/>
          </a:bodyPr>
          <a:lstStyle/>
          <a:p>
            <a:pPr marL="139700" indent="0" algn="ctr">
              <a:buNone/>
            </a:pPr>
            <a:r>
              <a:rPr lang="en-US" sz="2400" b="1" u="sng" dirty="0"/>
              <a:t>Student Well-Being</a:t>
            </a:r>
            <a:endParaRPr lang="en-US" u="sng" dirty="0"/>
          </a:p>
          <a:p>
            <a:pPr>
              <a:lnSpc>
                <a:spcPct val="200000"/>
              </a:lnSpc>
            </a:pPr>
            <a:r>
              <a:rPr lang="en-US" sz="2000" dirty="0"/>
              <a:t>Bullying</a:t>
            </a:r>
          </a:p>
          <a:p>
            <a:pPr>
              <a:lnSpc>
                <a:spcPct val="200000"/>
              </a:lnSpc>
            </a:pPr>
            <a:r>
              <a:rPr lang="en-US" sz="2000" dirty="0"/>
              <a:t>Relationships</a:t>
            </a:r>
          </a:p>
          <a:p>
            <a:pPr>
              <a:lnSpc>
                <a:spcPct val="200000"/>
              </a:lnSpc>
            </a:pPr>
            <a:r>
              <a:rPr lang="en-US" sz="2000" dirty="0"/>
              <a:t>Family</a:t>
            </a:r>
          </a:p>
          <a:p>
            <a:pPr>
              <a:lnSpc>
                <a:spcPct val="200000"/>
              </a:lnSpc>
            </a:pPr>
            <a:r>
              <a:rPr lang="en-US" sz="2000" dirty="0"/>
              <a:t>Substance Abuse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21"/>
          <p:cNvSpPr txBox="1">
            <a:spLocks noGrp="1"/>
          </p:cNvSpPr>
          <p:nvPr>
            <p:ph type="title"/>
          </p:nvPr>
        </p:nvSpPr>
        <p:spPr>
          <a:xfrm>
            <a:off x="240580" y="681475"/>
            <a:ext cx="8520600" cy="482199"/>
          </a:xfrm>
        </p:spPr>
        <p:txBody>
          <a:bodyPr spcFirstLastPara="1" wrap="square" lIns="91425" tIns="91425" rIns="91425" bIns="91425" anchor="b" anchorCtr="0">
            <a:noAutofit/>
          </a:bodyPr>
          <a:lstStyle/>
          <a:p>
            <a:pPr marL="0" lvl="0" indent="0" rtl="0">
              <a:lnSpc>
                <a:spcPct val="90000"/>
              </a:lnSpc>
              <a:spcBef>
                <a:spcPts val="0"/>
              </a:spcBef>
              <a:spcAft>
                <a:spcPts val="0"/>
              </a:spcAft>
              <a:buNone/>
            </a:pPr>
            <a:r>
              <a:rPr lang="en-US" sz="6000" dirty="0"/>
              <a:t>Component #4:  Overcoming Barriers</a:t>
            </a:r>
          </a:p>
        </p:txBody>
      </p:sp>
      <p:sp>
        <p:nvSpPr>
          <p:cNvPr id="105" name="Google Shape;105;p21"/>
          <p:cNvSpPr txBox="1">
            <a:spLocks noGrp="1"/>
          </p:cNvSpPr>
          <p:nvPr>
            <p:ph type="body" idx="1"/>
          </p:nvPr>
        </p:nvSpPr>
        <p:spPr>
          <a:xfrm>
            <a:off x="159300" y="1270950"/>
            <a:ext cx="8520600" cy="3595690"/>
          </a:xfrm>
        </p:spPr>
        <p:txBody>
          <a:bodyPr spcFirstLastPara="1" wrap="square" lIns="91425" tIns="91425" rIns="91425" bIns="91425" anchor="t" anchorCtr="0">
            <a:normAutofit fontScale="92500" lnSpcReduction="20000"/>
          </a:bodyPr>
          <a:lstStyle/>
          <a:p>
            <a:pPr marL="457200" lvl="0" indent="-342900" rtl="0">
              <a:spcBef>
                <a:spcPts val="0"/>
              </a:spcBef>
              <a:spcAft>
                <a:spcPts val="600"/>
              </a:spcAft>
              <a:buSzPts val="1800"/>
              <a:buChar char="●"/>
            </a:pPr>
            <a:r>
              <a:rPr lang="en" dirty="0"/>
              <a:t>OLWEUS Bullying Prevention Program</a:t>
            </a:r>
          </a:p>
          <a:p>
            <a:pPr marL="457200" lvl="0" indent="-342900" rtl="0">
              <a:spcBef>
                <a:spcPts val="0"/>
              </a:spcBef>
              <a:spcAft>
                <a:spcPts val="600"/>
              </a:spcAft>
              <a:buSzPts val="1800"/>
              <a:buChar char="●"/>
            </a:pPr>
            <a:r>
              <a:rPr lang="en" dirty="0"/>
              <a:t>GAMECHANGER Lifesavers</a:t>
            </a:r>
          </a:p>
          <a:p>
            <a:pPr marL="457200" lvl="0" indent="-342900" rtl="0">
              <a:spcBef>
                <a:spcPts val="0"/>
              </a:spcBef>
              <a:spcAft>
                <a:spcPts val="600"/>
              </a:spcAft>
              <a:buSzPts val="1800"/>
              <a:buChar char="●"/>
            </a:pPr>
            <a:r>
              <a:rPr lang="en" dirty="0"/>
              <a:t>PBIS/RAPP Awards</a:t>
            </a:r>
          </a:p>
          <a:p>
            <a:pPr marL="457200" lvl="0" indent="-342900" rtl="0">
              <a:spcBef>
                <a:spcPts val="0"/>
              </a:spcBef>
              <a:spcAft>
                <a:spcPts val="600"/>
              </a:spcAft>
              <a:buSzPts val="1800"/>
              <a:buChar char="●"/>
            </a:pPr>
            <a:r>
              <a:rPr lang="en" dirty="0"/>
              <a:t>Schoolwide Shoutouts</a:t>
            </a:r>
          </a:p>
          <a:p>
            <a:pPr marL="457200" lvl="0" indent="-342900" rtl="0">
              <a:spcBef>
                <a:spcPts val="0"/>
              </a:spcBef>
              <a:spcAft>
                <a:spcPts val="600"/>
              </a:spcAft>
              <a:buSzPts val="1800"/>
              <a:buChar char="●"/>
            </a:pPr>
            <a:r>
              <a:rPr lang="en" dirty="0"/>
              <a:t>Individual &amp; Group Counseling</a:t>
            </a:r>
          </a:p>
          <a:p>
            <a:pPr marL="457200" lvl="0" indent="-342900" rtl="0">
              <a:spcBef>
                <a:spcPts val="0"/>
              </a:spcBef>
              <a:spcAft>
                <a:spcPts val="600"/>
              </a:spcAft>
              <a:buSzPts val="1800"/>
              <a:buChar char="●"/>
            </a:pPr>
            <a:r>
              <a:rPr lang="en" dirty="0"/>
              <a:t>Afterschool Tutoring and Clubs</a:t>
            </a:r>
          </a:p>
          <a:p>
            <a:pPr marL="457200" lvl="0" indent="-342900" rtl="0">
              <a:spcBef>
                <a:spcPts val="0"/>
              </a:spcBef>
              <a:spcAft>
                <a:spcPts val="600"/>
              </a:spcAft>
              <a:buSzPts val="1800"/>
              <a:buChar char="●"/>
            </a:pPr>
            <a:r>
              <a:rPr lang="en" dirty="0"/>
              <a:t>Athletic Programs</a:t>
            </a:r>
          </a:p>
          <a:p>
            <a:pPr marL="457200" lvl="0" indent="-342900" rtl="0">
              <a:spcBef>
                <a:spcPts val="0"/>
              </a:spcBef>
              <a:spcAft>
                <a:spcPts val="600"/>
              </a:spcAft>
              <a:buSzPts val="1800"/>
              <a:buChar char="●"/>
            </a:pPr>
            <a:r>
              <a:rPr lang="en" dirty="0"/>
              <a:t>James Rumsey/Dual Enrollment Program</a:t>
            </a:r>
          </a:p>
          <a:p>
            <a:pPr marL="457200" lvl="0" indent="-342900" rtl="0">
              <a:spcBef>
                <a:spcPts val="0"/>
              </a:spcBef>
              <a:spcAft>
                <a:spcPts val="600"/>
              </a:spcAft>
              <a:buSzPts val="1800"/>
              <a:buChar char="●"/>
            </a:pPr>
            <a:r>
              <a:rPr lang="en" dirty="0"/>
              <a:t>Multicultural Days/Months &amp; Red Ribbon Week</a:t>
            </a:r>
          </a:p>
          <a:p>
            <a:pPr marL="457200" lvl="0" indent="-342900" rtl="0">
              <a:spcBef>
                <a:spcPts val="0"/>
              </a:spcBef>
              <a:spcAft>
                <a:spcPts val="600"/>
              </a:spcAft>
              <a:buSzPts val="1800"/>
              <a:buChar char="●"/>
            </a:pPr>
            <a:r>
              <a:rPr lang="en" dirty="0"/>
              <a:t>School Pride Events</a:t>
            </a:r>
          </a:p>
          <a:p>
            <a:pPr marL="457200" lvl="0" indent="-342900" rtl="0">
              <a:spcBef>
                <a:spcPts val="0"/>
              </a:spcBef>
              <a:spcAft>
                <a:spcPts val="600"/>
              </a:spcAft>
              <a:buSzPts val="1800"/>
              <a:buChar char="●"/>
            </a:pPr>
            <a:endParaRPr lang="en" dirty="0"/>
          </a:p>
          <a:p>
            <a:pPr marL="457200" lvl="0" indent="-342900" rtl="0">
              <a:spcBef>
                <a:spcPts val="0"/>
              </a:spcBef>
              <a:spcAft>
                <a:spcPts val="600"/>
              </a:spcAft>
              <a:buSzPts val="1800"/>
              <a:buChar char="●"/>
            </a:pP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E382B-03CA-907C-114C-1CA46BBD93AD}"/>
              </a:ext>
            </a:extLst>
          </p:cNvPr>
          <p:cNvSpPr>
            <a:spLocks noGrp="1"/>
          </p:cNvSpPr>
          <p:nvPr>
            <p:ph type="title"/>
          </p:nvPr>
        </p:nvSpPr>
        <p:spPr>
          <a:xfrm>
            <a:off x="0" y="0"/>
            <a:ext cx="8537700" cy="748200"/>
          </a:xfrm>
        </p:spPr>
        <p:txBody>
          <a:bodyPr>
            <a:normAutofit fontScale="90000"/>
          </a:bodyPr>
          <a:lstStyle/>
          <a:p>
            <a:r>
              <a:rPr lang="en-US" dirty="0"/>
              <a:t>Brochure</a:t>
            </a:r>
            <a:br>
              <a:rPr lang="en-US" dirty="0"/>
            </a:br>
            <a:endParaRPr lang="en-US" dirty="0"/>
          </a:p>
        </p:txBody>
      </p:sp>
      <p:pic>
        <p:nvPicPr>
          <p:cNvPr id="4" name="Picture 3" descr="A picture containing timeline&#10;&#10;Description automatically generated">
            <a:extLst>
              <a:ext uri="{FF2B5EF4-FFF2-40B4-BE49-F238E27FC236}">
                <a16:creationId xmlns:a16="http://schemas.microsoft.com/office/drawing/2014/main" id="{BEF8F25D-F799-DD29-5FAE-4CFC6EBC5D89}"/>
              </a:ext>
            </a:extLst>
          </p:cNvPr>
          <p:cNvPicPr>
            <a:picLocks noChangeAspect="1"/>
          </p:cNvPicPr>
          <p:nvPr/>
        </p:nvPicPr>
        <p:blipFill>
          <a:blip r:embed="rId2"/>
          <a:stretch>
            <a:fillRect/>
          </a:stretch>
        </p:blipFill>
        <p:spPr>
          <a:xfrm>
            <a:off x="1272988" y="0"/>
            <a:ext cx="7871012" cy="5143500"/>
          </a:xfrm>
          <a:prstGeom prst="rect">
            <a:avLst/>
          </a:prstGeom>
        </p:spPr>
      </p:pic>
    </p:spTree>
    <p:extLst>
      <p:ext uri="{BB962C8B-B14F-4D97-AF65-F5344CB8AC3E}">
        <p14:creationId xmlns:p14="http://schemas.microsoft.com/office/powerpoint/2010/main" val="172813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98A09-16D7-8301-BE71-4491ECF7C14A}"/>
              </a:ext>
            </a:extLst>
          </p:cNvPr>
          <p:cNvSpPr>
            <a:spLocks noGrp="1"/>
          </p:cNvSpPr>
          <p:nvPr>
            <p:ph type="title"/>
          </p:nvPr>
        </p:nvSpPr>
        <p:spPr/>
        <p:txBody>
          <a:bodyPr>
            <a:normAutofit fontScale="90000"/>
          </a:bodyPr>
          <a:lstStyle/>
          <a:p>
            <a:endParaRPr lang="en-US"/>
          </a:p>
        </p:txBody>
      </p:sp>
      <p:pic>
        <p:nvPicPr>
          <p:cNvPr id="4" name="Picture 3" descr="Text&#10;&#10;Description automatically generated">
            <a:extLst>
              <a:ext uri="{FF2B5EF4-FFF2-40B4-BE49-F238E27FC236}">
                <a16:creationId xmlns:a16="http://schemas.microsoft.com/office/drawing/2014/main" id="{1A15BF95-838B-572F-78E6-BEC9D0B0710D}"/>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4105910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Calendars</a:t>
            </a:r>
            <a:endParaRPr/>
          </a:p>
        </p:txBody>
      </p:sp>
      <p:sp>
        <p:nvSpPr>
          <p:cNvPr id="111" name="Google Shape;111;p22"/>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a:bodyPr>
          <a:lstStyle/>
          <a:p>
            <a:pPr marL="457200" lvl="0" indent="-393700" algn="l" rtl="0">
              <a:spcBef>
                <a:spcPts val="0"/>
              </a:spcBef>
              <a:spcAft>
                <a:spcPts val="0"/>
              </a:spcAft>
              <a:buSzPts val="2600"/>
              <a:buChar char="●"/>
            </a:pPr>
            <a:r>
              <a:rPr lang="en" dirty="0">
                <a:solidFill>
                  <a:srgbClr val="222222"/>
                </a:solidFill>
                <a:highlight>
                  <a:schemeClr val="lt1"/>
                </a:highlight>
              </a:rPr>
              <a:t>Reminder: Daily/Weekly &amp; Annual Calendars have been adjusted based on instructor feedback from previous submission. Correct ASCA templates have been used. Calendars are detailed, realistic, and provide evidence of thoughtful planning. All changes were highlighted.</a:t>
            </a:r>
            <a:endParaRPr dirty="0">
              <a:solidFill>
                <a:srgbClr val="222222"/>
              </a:solidFill>
              <a:highlight>
                <a:schemeClr val="lt1"/>
              </a:highlight>
            </a:endParaRPr>
          </a:p>
          <a:p>
            <a:pPr marL="0" lvl="0" indent="0" algn="l" rtl="0">
              <a:spcBef>
                <a:spcPts val="1200"/>
              </a:spcBef>
              <a:spcAft>
                <a:spcPts val="1200"/>
              </a:spcAft>
              <a:buNone/>
            </a:pPr>
            <a:endParaRPr dirty="0">
              <a:solidFill>
                <a:srgbClr val="222222"/>
              </a:solidFill>
              <a:highlight>
                <a:srgbClr val="F8FAFB"/>
              </a:highlight>
            </a:endParaRPr>
          </a:p>
        </p:txBody>
      </p:sp>
      <p:graphicFrame>
        <p:nvGraphicFramePr>
          <p:cNvPr id="2" name="Object 1">
            <a:extLst>
              <a:ext uri="{FF2B5EF4-FFF2-40B4-BE49-F238E27FC236}">
                <a16:creationId xmlns:a16="http://schemas.microsoft.com/office/drawing/2014/main" id="{8BAE3DF9-09F7-7375-CE73-843F0ACA1458}"/>
              </a:ext>
            </a:extLst>
          </p:cNvPr>
          <p:cNvGraphicFramePr>
            <a:graphicFrameLocks noChangeAspect="1"/>
          </p:cNvGraphicFramePr>
          <p:nvPr>
            <p:extLst>
              <p:ext uri="{D42A27DB-BD31-4B8C-83A1-F6EECF244321}">
                <p14:modId xmlns:p14="http://schemas.microsoft.com/office/powerpoint/2010/main" val="1568077651"/>
              </p:ext>
            </p:extLst>
          </p:nvPr>
        </p:nvGraphicFramePr>
        <p:xfrm>
          <a:off x="655319" y="2898775"/>
          <a:ext cx="2318491" cy="1464310"/>
        </p:xfrm>
        <a:graphic>
          <a:graphicData uri="http://schemas.openxmlformats.org/presentationml/2006/ole">
            <mc:AlternateContent xmlns:mc="http://schemas.openxmlformats.org/markup-compatibility/2006">
              <mc:Choice xmlns:v="urn:schemas-microsoft-com:vml" Requires="v">
                <p:oleObj name="Worksheet" showAsIcon="1" r:id="rId3" imgW="965200" imgH="609600" progId="Excel.Sheet.12">
                  <p:embed/>
                </p:oleObj>
              </mc:Choice>
              <mc:Fallback>
                <p:oleObj name="Worksheet" showAsIcon="1" r:id="rId3" imgW="965200" imgH="609600" progId="Excel.Sheet.12">
                  <p:embed/>
                  <p:pic>
                    <p:nvPicPr>
                      <p:cNvPr id="0" name=""/>
                      <p:cNvPicPr/>
                      <p:nvPr/>
                    </p:nvPicPr>
                    <p:blipFill>
                      <a:blip r:embed="rId4"/>
                      <a:stretch>
                        <a:fillRect/>
                      </a:stretch>
                    </p:blipFill>
                    <p:spPr>
                      <a:xfrm>
                        <a:off x="655319" y="2898775"/>
                        <a:ext cx="2318491" cy="1464310"/>
                      </a:xfrm>
                      <a:prstGeom prst="rect">
                        <a:avLst/>
                      </a:prstGeom>
                    </p:spPr>
                  </p:pic>
                </p:oleObj>
              </mc:Fallback>
            </mc:AlternateContent>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a:off x="311700" y="292850"/>
            <a:ext cx="8520600" cy="8010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References</a:t>
            </a:r>
            <a:endParaRPr/>
          </a:p>
        </p:txBody>
      </p:sp>
      <p:sp>
        <p:nvSpPr>
          <p:cNvPr id="123" name="Google Shape;123;p24"/>
          <p:cNvSpPr txBox="1">
            <a:spLocks noGrp="1"/>
          </p:cNvSpPr>
          <p:nvPr>
            <p:ph type="body" idx="1"/>
          </p:nvPr>
        </p:nvSpPr>
        <p:spPr>
          <a:xfrm>
            <a:off x="311700" y="1228675"/>
            <a:ext cx="8520600" cy="3340200"/>
          </a:xfrm>
          <a:prstGeom prst="rect">
            <a:avLst/>
          </a:prstGeom>
        </p:spPr>
        <p:txBody>
          <a:bodyPr spcFirstLastPara="1" wrap="square" lIns="91425" tIns="91425" rIns="91425" bIns="91425" anchor="t" anchorCtr="0">
            <a:normAutofit fontScale="92500" lnSpcReduction="20000"/>
          </a:bodyPr>
          <a:lstStyle/>
          <a:p>
            <a:pPr marL="457200" lvl="0" indent="-342900" algn="l" rtl="0">
              <a:spcBef>
                <a:spcPts val="0"/>
              </a:spcBef>
              <a:spcAft>
                <a:spcPts val="0"/>
              </a:spcAft>
              <a:buSzPts val="1800"/>
              <a:buChar char="●"/>
            </a:pPr>
            <a:r>
              <a:rPr lang="en" dirty="0">
                <a:solidFill>
                  <a:schemeClr val="bg2"/>
                </a:solidFill>
                <a:highlight>
                  <a:schemeClr val="lt1"/>
                </a:highlight>
              </a:rPr>
              <a:t>American School Counselor Association. (2019). </a:t>
            </a:r>
            <a:r>
              <a:rPr lang="en" i="1" dirty="0">
                <a:solidFill>
                  <a:schemeClr val="bg2"/>
                </a:solidFill>
                <a:highlight>
                  <a:schemeClr val="lt1"/>
                </a:highlight>
              </a:rPr>
              <a:t>ASCA 	National Model: A Framework for School Counseling 	Programs, 4</a:t>
            </a:r>
            <a:r>
              <a:rPr lang="en" i="1" baseline="30000" dirty="0">
                <a:solidFill>
                  <a:schemeClr val="bg2"/>
                </a:solidFill>
                <a:highlight>
                  <a:schemeClr val="lt1"/>
                </a:highlight>
              </a:rPr>
              <a:t>th</a:t>
            </a:r>
            <a:r>
              <a:rPr lang="en" i="1" dirty="0">
                <a:solidFill>
                  <a:schemeClr val="bg2"/>
                </a:solidFill>
                <a:highlight>
                  <a:schemeClr val="lt1"/>
                </a:highlight>
              </a:rPr>
              <a:t> Edition</a:t>
            </a:r>
            <a:r>
              <a:rPr lang="en" dirty="0">
                <a:solidFill>
                  <a:schemeClr val="bg2"/>
                </a:solidFill>
                <a:highlight>
                  <a:schemeClr val="lt1"/>
                </a:highlight>
              </a:rPr>
              <a:t>. Alexandria, VA: Author.</a:t>
            </a:r>
          </a:p>
          <a:p>
            <a:pPr marL="457200" lvl="0" indent="-342900" algn="l" rtl="0">
              <a:spcBef>
                <a:spcPts val="0"/>
              </a:spcBef>
              <a:spcAft>
                <a:spcPts val="0"/>
              </a:spcAft>
              <a:buSzPts val="1800"/>
              <a:buChar char="●"/>
            </a:pPr>
            <a:r>
              <a:rPr lang="en" dirty="0">
                <a:solidFill>
                  <a:schemeClr val="bg2"/>
                </a:solidFill>
                <a:highlight>
                  <a:schemeClr val="lt1"/>
                </a:highlight>
              </a:rPr>
              <a:t>Quinn, D. M., </a:t>
            </a:r>
            <a:r>
              <a:rPr lang="en" dirty="0" err="1">
                <a:solidFill>
                  <a:schemeClr val="bg2"/>
                </a:solidFill>
                <a:highlight>
                  <a:schemeClr val="lt1"/>
                </a:highlight>
              </a:rPr>
              <a:t>Desruisseaux</a:t>
            </a:r>
            <a:r>
              <a:rPr lang="en" dirty="0">
                <a:solidFill>
                  <a:schemeClr val="bg2"/>
                </a:solidFill>
                <a:highlight>
                  <a:schemeClr val="lt1"/>
                </a:highlight>
              </a:rPr>
              <a:t>, T. (2022). Replicating and 	Extending Effects of “Achievement Gap” Discourse. 	Educational Researcher, 51(7), 496-499. 	</a:t>
            </a:r>
            <a:r>
              <a:rPr lang="en-US" dirty="0">
                <a:solidFill>
                  <a:schemeClr val="bg2"/>
                </a:solidFill>
                <a:highlight>
                  <a:schemeClr val="lt1"/>
                </a:highlight>
              </a:rPr>
              <a:t>https://</a:t>
            </a:r>
            <a:r>
              <a:rPr lang="en-US" dirty="0" err="1">
                <a:solidFill>
                  <a:schemeClr val="bg2"/>
                </a:solidFill>
                <a:highlight>
                  <a:schemeClr val="lt1"/>
                </a:highlight>
              </a:rPr>
              <a:t>doi.org</a:t>
            </a:r>
            <a:r>
              <a:rPr lang="en-US" dirty="0">
                <a:solidFill>
                  <a:schemeClr val="bg2"/>
                </a:solidFill>
                <a:highlight>
                  <a:schemeClr val="lt1"/>
                </a:highlight>
              </a:rPr>
              <a:t>/10.3102/0013189X221118054</a:t>
            </a:r>
            <a:endParaRPr lang="en" dirty="0">
              <a:solidFill>
                <a:schemeClr val="bg2"/>
              </a:solidFill>
              <a:highlight>
                <a:schemeClr val="lt1"/>
              </a:highlight>
            </a:endParaRPr>
          </a:p>
          <a:p>
            <a:r>
              <a:rPr lang="en" dirty="0">
                <a:solidFill>
                  <a:schemeClr val="bg2"/>
                </a:solidFill>
                <a:highlight>
                  <a:schemeClr val="lt1"/>
                </a:highlight>
              </a:rPr>
              <a:t>Stone, C. (2022).</a:t>
            </a:r>
            <a:r>
              <a:rPr lang="en-US" i="1" dirty="0">
                <a:solidFill>
                  <a:schemeClr val="bg2"/>
                </a:solidFill>
                <a:effectLst/>
                <a:latin typeface="Source Code Pro" panose="020B0509030403020204" pitchFamily="49" charset="0"/>
                <a:ea typeface="Source Code Pro" panose="020B0509030403020204" pitchFamily="49" charset="0"/>
              </a:rPr>
              <a:t>Legal &amp; Ethical: Collaborating with 	Stakeholders: Cautionary Tales from the Courts</a:t>
            </a:r>
            <a:r>
              <a:rPr lang="en-US" i="0" dirty="0">
                <a:solidFill>
                  <a:schemeClr val="bg2"/>
                </a:solidFill>
                <a:effectLst/>
                <a:latin typeface="Source Code Pro" panose="020B0509030403020204" pitchFamily="49" charset="0"/>
                <a:ea typeface="Source Code Pro" panose="020B0509030403020204" pitchFamily="49" charset="0"/>
              </a:rPr>
              <a:t>. ASCA 	School Counselor. https://www.schoolcounselor.org/</a:t>
            </a:r>
          </a:p>
          <a:p>
            <a:pPr marL="114300" indent="0">
              <a:buNone/>
            </a:pPr>
            <a:r>
              <a:rPr lang="en-US" i="0" dirty="0">
                <a:solidFill>
                  <a:schemeClr val="bg2"/>
                </a:solidFill>
                <a:effectLst/>
                <a:latin typeface="Source Code Pro" panose="020B0509030403020204" pitchFamily="49" charset="0"/>
                <a:ea typeface="Source Code Pro" panose="020B0509030403020204" pitchFamily="49" charset="0"/>
              </a:rPr>
              <a:t>	Magazines/January-February-2022/Collaborating-with-	Stakeholders-Cautionary-Tales-f</a:t>
            </a:r>
          </a:p>
          <a:p>
            <a:pPr marL="457200" lvl="0" indent="-342900" algn="l" rtl="0">
              <a:spcBef>
                <a:spcPts val="0"/>
              </a:spcBef>
              <a:spcAft>
                <a:spcPts val="0"/>
              </a:spcAft>
              <a:buSzPts val="1800"/>
              <a:buChar char="●"/>
            </a:pPr>
            <a:endParaRPr lang="en" dirty="0">
              <a:solidFill>
                <a:srgbClr val="222222"/>
              </a:solidFill>
              <a:highlight>
                <a:schemeClr val="lt1"/>
              </a:highlight>
            </a:endParaRPr>
          </a:p>
        </p:txBody>
      </p:sp>
    </p:spTree>
  </p:cSld>
  <p:clrMapOvr>
    <a:masterClrMapping/>
  </p:clrMapOvr>
</p:sld>
</file>

<file path=ppt/theme/theme1.xml><?xml version="1.0" encoding="utf-8"?>
<a:theme xmlns:a="http://schemas.openxmlformats.org/drawingml/2006/main" name="Beach 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445</TotalTime>
  <Words>1467</Words>
  <Application>Microsoft Macintosh PowerPoint</Application>
  <PresentationFormat>On-screen Show (16:9)</PresentationFormat>
  <Paragraphs>106</Paragraphs>
  <Slides>13</Slides>
  <Notes>11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8" baseType="lpstr">
      <vt:lpstr>Amatic SC</vt:lpstr>
      <vt:lpstr>Arial</vt:lpstr>
      <vt:lpstr>Source Code Pro</vt:lpstr>
      <vt:lpstr>Beach Day</vt:lpstr>
      <vt:lpstr>Microsoft Excel Worksheet</vt:lpstr>
      <vt:lpstr>Benchmark School Counseling Parent Teacher Presentation Assignment</vt:lpstr>
      <vt:lpstr>Component #1:  Program Elements</vt:lpstr>
      <vt:lpstr>Component #1:  Program Elements</vt:lpstr>
      <vt:lpstr>Component #2:  Advocacy</vt:lpstr>
      <vt:lpstr>Component #2:  Advocacy</vt:lpstr>
      <vt:lpstr>Component #3:  Access, Attainment, and Achievement</vt:lpstr>
      <vt:lpstr>Component #3:  Access, Attainment, and Achievement</vt:lpstr>
      <vt:lpstr>Component #4:  Barriers</vt:lpstr>
      <vt:lpstr>Component #4:  Overcoming Barriers</vt:lpstr>
      <vt:lpstr>Brochure </vt:lpstr>
      <vt:lpstr>PowerPoint Presentation</vt:lpstr>
      <vt:lpstr>Calendars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Benchmark School Counseling Parent Teacher Presentation Assignment</dc:title>
  <cp:lastModifiedBy>Seth Eby</cp:lastModifiedBy>
  <cp:revision>6</cp:revision>
  <dcterms:modified xsi:type="dcterms:W3CDTF">2023-05-04T20:29:54Z</dcterms:modified>
</cp:coreProperties>
</file>