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15"/>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5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3"/>
    <p:restoredTop sz="87232"/>
  </p:normalViewPr>
  <p:slideViewPr>
    <p:cSldViewPr snapToGrid="0">
      <p:cViewPr varScale="1">
        <p:scale>
          <a:sx n="98" d="100"/>
          <a:sy n="98" d="100"/>
        </p:scale>
        <p:origin x="1088" y="1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6A068-A6F3-EA42-9BB3-13ABFA555268}" type="datetimeFigureOut">
              <a:rPr lang="en-US" smtClean="0"/>
              <a:t>5/6/23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FD73-634B-8544-B51A-8CCE284AEBA6}" type="slidenum">
              <a:rPr lang="en-US" smtClean="0"/>
              <a:t>‹#›</a:t>
            </a:fld>
            <a:endParaRPr lang="en-US"/>
          </a:p>
        </p:txBody>
      </p:sp>
    </p:spTree>
    <p:extLst>
      <p:ext uri="{BB962C8B-B14F-4D97-AF65-F5344CB8AC3E}">
        <p14:creationId xmlns:p14="http://schemas.microsoft.com/office/powerpoint/2010/main" val="2504183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my name is Seth Eby, and I am the professional school counselor here at Spring Mills High School. Welcome to the Spring Mills High Career Development Program Presentation. We currently do not have a career program here at the high school, but I am going to ex</a:t>
            </a:r>
          </a:p>
        </p:txBody>
      </p:sp>
      <p:sp>
        <p:nvSpPr>
          <p:cNvPr id="4" name="Slide Number Placeholder 3"/>
          <p:cNvSpPr>
            <a:spLocks noGrp="1"/>
          </p:cNvSpPr>
          <p:nvPr>
            <p:ph type="sldNum" sz="quarter" idx="5"/>
          </p:nvPr>
        </p:nvSpPr>
        <p:spPr/>
        <p:txBody>
          <a:bodyPr/>
          <a:lstStyle/>
          <a:p>
            <a:fld id="{C71CFD73-634B-8544-B51A-8CCE284AEBA6}" type="slidenum">
              <a:rPr lang="en-US" smtClean="0"/>
              <a:t>1</a:t>
            </a:fld>
            <a:endParaRPr lang="en-US"/>
          </a:p>
        </p:txBody>
      </p:sp>
    </p:spTree>
    <p:extLst>
      <p:ext uri="{BB962C8B-B14F-4D97-AF65-F5344CB8AC3E}">
        <p14:creationId xmlns:p14="http://schemas.microsoft.com/office/powerpoint/2010/main" val="1456283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positioned here is the amazing, wild and wonderful state of West Virginia; Martinsburg, West Virginia to be exact. We are described as a rural to Suburban neighborhood that his growing exponentially. Located in the middle of the tri-state area brings in a vast amount of families looking for lower income living. Our school currently has a total of 1,237 students ranging from 312 freshman, 205 sophomores, 304 juniors, and 315 seniors, which is broken down further into 672 female students and 565 male students. Ethnically we are broken down into 72% White/Caucasian, 18% African American, and 10% Hispanic. Financially, we enroll a majority of middle-class families with the remaining students mostly coming from lower income compared to upper.</a:t>
            </a:r>
          </a:p>
        </p:txBody>
      </p:sp>
      <p:sp>
        <p:nvSpPr>
          <p:cNvPr id="4" name="Slide Number Placeholder 3"/>
          <p:cNvSpPr>
            <a:spLocks noGrp="1"/>
          </p:cNvSpPr>
          <p:nvPr>
            <p:ph type="sldNum" sz="quarter" idx="5"/>
          </p:nvPr>
        </p:nvSpPr>
        <p:spPr/>
        <p:txBody>
          <a:bodyPr/>
          <a:lstStyle/>
          <a:p>
            <a:fld id="{C71CFD73-634B-8544-B51A-8CCE284AEBA6}" type="slidenum">
              <a:rPr lang="en-US" smtClean="0"/>
              <a:t>2</a:t>
            </a:fld>
            <a:endParaRPr lang="en-US"/>
          </a:p>
        </p:txBody>
      </p:sp>
    </p:spTree>
    <p:extLst>
      <p:ext uri="{BB962C8B-B14F-4D97-AF65-F5344CB8AC3E}">
        <p14:creationId xmlns:p14="http://schemas.microsoft.com/office/powerpoint/2010/main" val="1101768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our reality. ASCA et al. (2016) calls us to collaborate with all stakeholders to create a culture of postsecondary readiness. Spring Mills is currently not meeting those requirements, and I am coming to you as the parents and administration to employ the need for a program as such to benefit your children’s lives. Sadly, across our country the opioid epidemic is on the rise. Fentanyl and other newly made synthetic drugs are wreaking havoc in our communities. Our children are at risk of overdose experimenting with lethal substances. This is especially true in the location of our high school. We are located right along Interstate 81, and our particular area has been considered drug heaven. Within less than a 2-hour drive of many major cities, such as Baltimore, DC, and Frederick, MD, our community is a one stop shop for drug dealers to stop, drop off their shipment, and leave without being caught by the police. Our students and families are at risk to falling into substance abuse because our area is so easy to sell the drugs without the threat of criminal prosecution. Research that even backs this up is the 2019 article by Mrs. Pollini, which talks about West Virginia ranking first in fatal drug overdose rates. So what does all of this mean? Why would we be focused so much on a career development program. It is because we as the school counselors recognize the need for advisement for post secondary readiness. We want to give the students healthy, safe goals and options to keep them from falling into the negative aspects of their fellow peers.</a:t>
            </a:r>
          </a:p>
        </p:txBody>
      </p:sp>
      <p:sp>
        <p:nvSpPr>
          <p:cNvPr id="4" name="Slide Number Placeholder 3"/>
          <p:cNvSpPr>
            <a:spLocks noGrp="1"/>
          </p:cNvSpPr>
          <p:nvPr>
            <p:ph type="sldNum" sz="quarter" idx="5"/>
          </p:nvPr>
        </p:nvSpPr>
        <p:spPr/>
        <p:txBody>
          <a:bodyPr/>
          <a:lstStyle/>
          <a:p>
            <a:fld id="{C71CFD73-634B-8544-B51A-8CCE284AEBA6}" type="slidenum">
              <a:rPr lang="en-US" smtClean="0"/>
              <a:t>3</a:t>
            </a:fld>
            <a:endParaRPr lang="en-US"/>
          </a:p>
        </p:txBody>
      </p:sp>
    </p:spTree>
    <p:extLst>
      <p:ext uri="{BB962C8B-B14F-4D97-AF65-F5344CB8AC3E}">
        <p14:creationId xmlns:p14="http://schemas.microsoft.com/office/powerpoint/2010/main" val="4222983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school’s second reality is the fact that our students are not prepared. The counseling department gave a preliminary survey to gauge an understanding of our students. It was a 35 question survey to have baseline information of where the students are at currently regarding their future. The results were what we expected as a department. The amazing aspect of this program is that it affects everyone within the school. There is no one person, or small group, that will slip through the cracks. Another amazing aspect is that the program is built upon empirical research. Frank Parsons came up with a career theory called the Trait and Factor Theory that was dedicated to understanding skills and abilities and how they transition into the career field. In other words finding out one’s interests helps them transition into a career that parallels their passions. Further research to support this concept came from Batool et al (2022) and Coetzee &amp; Bester (2019). Batool et al. (2022) supported Mr. Parson’s theory of skills and abilities transitioning well into a satisfying career. They conducted a study in which certain qualities and attitudes transitioned well into a satisfying career. They specifically showed how action oriented traits led very well into entrepreneurial careers. Along with that same philosophy, Coetzee &amp; Bester (2019) conducted a study on 550 working individuals. Their results further solidified Mr. Parson’s theory. Their results showed a direct link between career satisfaction and passion associated with their job. In other words the people who went into a career that they were more passionate about based on their skills, attitude, and personality ended up scoring higher on their career passion survey scale.</a:t>
            </a:r>
          </a:p>
          <a:p>
            <a:endParaRPr lang="en-US" dirty="0"/>
          </a:p>
        </p:txBody>
      </p:sp>
      <p:sp>
        <p:nvSpPr>
          <p:cNvPr id="4" name="Slide Number Placeholder 3"/>
          <p:cNvSpPr>
            <a:spLocks noGrp="1"/>
          </p:cNvSpPr>
          <p:nvPr>
            <p:ph type="sldNum" sz="quarter" idx="5"/>
          </p:nvPr>
        </p:nvSpPr>
        <p:spPr/>
        <p:txBody>
          <a:bodyPr/>
          <a:lstStyle/>
          <a:p>
            <a:fld id="{C71CFD73-634B-8544-B51A-8CCE284AEBA6}" type="slidenum">
              <a:rPr lang="en-US" smtClean="0"/>
              <a:t>4</a:t>
            </a:fld>
            <a:endParaRPr lang="en-US"/>
          </a:p>
        </p:txBody>
      </p:sp>
    </p:spTree>
    <p:extLst>
      <p:ext uri="{BB962C8B-B14F-4D97-AF65-F5344CB8AC3E}">
        <p14:creationId xmlns:p14="http://schemas.microsoft.com/office/powerpoint/2010/main" val="2010951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support this developmental program, the goals of it are based upon 2 nationally recognized organization’s guidelines. The first being ASCA’s Mindset and Behaviors and the second being the National Career Development Guidelines. All 6 of these goals work together to challenge the students, impact the students holistically, and provide them with the framework to mature for their postsecondary readiness. </a:t>
            </a:r>
          </a:p>
        </p:txBody>
      </p:sp>
      <p:sp>
        <p:nvSpPr>
          <p:cNvPr id="4" name="Slide Number Placeholder 3"/>
          <p:cNvSpPr>
            <a:spLocks noGrp="1"/>
          </p:cNvSpPr>
          <p:nvPr>
            <p:ph type="sldNum" sz="quarter" idx="5"/>
          </p:nvPr>
        </p:nvSpPr>
        <p:spPr/>
        <p:txBody>
          <a:bodyPr/>
          <a:lstStyle/>
          <a:p>
            <a:fld id="{C71CFD73-634B-8544-B51A-8CCE284AEBA6}" type="slidenum">
              <a:rPr lang="en-US" smtClean="0"/>
              <a:t>5</a:t>
            </a:fld>
            <a:endParaRPr lang="en-US"/>
          </a:p>
        </p:txBody>
      </p:sp>
    </p:spTree>
    <p:extLst>
      <p:ext uri="{BB962C8B-B14F-4D97-AF65-F5344CB8AC3E}">
        <p14:creationId xmlns:p14="http://schemas.microsoft.com/office/powerpoint/2010/main" val="344944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upon the goals set forth within the program, we need to come up with learning objectives to make sure we are meeting those goals. The 3 objectives have to time sensitive and measurable, often times referred to as SMART goals. By reading the goals, you can see a pattern of building upon each other. We go from freshman year, to junior year, and ultimately to senior year. With each, objective building upon the prior. We go from building a plan, to gaining real world experience, to then using that experience to transition to after high school.</a:t>
            </a:r>
          </a:p>
        </p:txBody>
      </p:sp>
      <p:sp>
        <p:nvSpPr>
          <p:cNvPr id="4" name="Slide Number Placeholder 3"/>
          <p:cNvSpPr>
            <a:spLocks noGrp="1"/>
          </p:cNvSpPr>
          <p:nvPr>
            <p:ph type="sldNum" sz="quarter" idx="5"/>
          </p:nvPr>
        </p:nvSpPr>
        <p:spPr/>
        <p:txBody>
          <a:bodyPr/>
          <a:lstStyle/>
          <a:p>
            <a:fld id="{C71CFD73-634B-8544-B51A-8CCE284AEBA6}" type="slidenum">
              <a:rPr lang="en-US" smtClean="0"/>
              <a:t>6</a:t>
            </a:fld>
            <a:endParaRPr lang="en-US"/>
          </a:p>
        </p:txBody>
      </p:sp>
    </p:spTree>
    <p:extLst>
      <p:ext uri="{BB962C8B-B14F-4D97-AF65-F5344CB8AC3E}">
        <p14:creationId xmlns:p14="http://schemas.microsoft.com/office/powerpoint/2010/main" val="3458399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comes the tangible aspects of the program. These 2 interventions help to shape the future of the program. The Interest Profiler is easily the foundation of the program. A vast amount of knowledge is built upon the students taking the survey. This will show the student’s interests and how they can be turned into a career they can become passionate about. This then can be turned into job shadowing ideas, which will give the students a hands on experience to help them make decisions. We recognize some of the experiences may not go well. A student may think a business career is amazing, but then a job shadowing experience may prove to be far too overwhelming for them. Even though the experience went poorly, it will still be vital information for helping them discern their journey after high school.</a:t>
            </a:r>
          </a:p>
        </p:txBody>
      </p:sp>
      <p:sp>
        <p:nvSpPr>
          <p:cNvPr id="4" name="Slide Number Placeholder 3"/>
          <p:cNvSpPr>
            <a:spLocks noGrp="1"/>
          </p:cNvSpPr>
          <p:nvPr>
            <p:ph type="sldNum" sz="quarter" idx="5"/>
          </p:nvPr>
        </p:nvSpPr>
        <p:spPr/>
        <p:txBody>
          <a:bodyPr/>
          <a:lstStyle/>
          <a:p>
            <a:fld id="{C71CFD73-634B-8544-B51A-8CCE284AEBA6}" type="slidenum">
              <a:rPr lang="en-US" smtClean="0"/>
              <a:t>7</a:t>
            </a:fld>
            <a:endParaRPr lang="en-US"/>
          </a:p>
        </p:txBody>
      </p:sp>
    </p:spTree>
    <p:extLst>
      <p:ext uri="{BB962C8B-B14F-4D97-AF65-F5344CB8AC3E}">
        <p14:creationId xmlns:p14="http://schemas.microsoft.com/office/powerpoint/2010/main" val="517636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more interventions would be the mentorship and the mock interviews. Our students have shown the need for guidance in their life based off of their survey results. The mentorship would prove to be a way to have an adult in their life to help guide them. Having people outside of the school system is crucial for success in multiple aspects of life. This is even key for our at-risk students. The students who are at-risk for dropping out, having someone to walk along side of them will be impactful for getting them back on track. The mock interviews will be a tangible way to prepare them for their career. The plan is to have 2 interviews with the seniors. The first one will be within a group session in their classes. This first one is meant to be more of a learning experience, and the session can be broken down as a class to learn from each other. The second one, which is later in the senior year, will be the “real deal.” It will be a one-on-one mock interview with local community resources. Whatever career they are looking to get into, they will have the opportunity to interview with someone in the field, or a very close field. This will be a two-fold situation. The students will get hands on experience with a professional in their field of choice, and it could also benefit our community. The business leaders within our community will get a chance to meet potential future employees. This will be a networking opportunity for our students that could turn into a promising career for them.</a:t>
            </a:r>
          </a:p>
        </p:txBody>
      </p:sp>
      <p:sp>
        <p:nvSpPr>
          <p:cNvPr id="4" name="Slide Number Placeholder 3"/>
          <p:cNvSpPr>
            <a:spLocks noGrp="1"/>
          </p:cNvSpPr>
          <p:nvPr>
            <p:ph type="sldNum" sz="quarter" idx="5"/>
          </p:nvPr>
        </p:nvSpPr>
        <p:spPr/>
        <p:txBody>
          <a:bodyPr/>
          <a:lstStyle/>
          <a:p>
            <a:fld id="{C71CFD73-634B-8544-B51A-8CCE284AEBA6}" type="slidenum">
              <a:rPr lang="en-US" smtClean="0"/>
              <a:t>8</a:t>
            </a:fld>
            <a:endParaRPr lang="en-US"/>
          </a:p>
        </p:txBody>
      </p:sp>
    </p:spTree>
    <p:extLst>
      <p:ext uri="{BB962C8B-B14F-4D97-AF65-F5344CB8AC3E}">
        <p14:creationId xmlns:p14="http://schemas.microsoft.com/office/powerpoint/2010/main" val="92774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amazing aspect of this program is how student based and run it is. There will not be a ton of moving parts between students to teachers, teachers to counselors, and back. There is a vast amount of work between the students and the counselors, which is a benefit that it will not put pain and effort onto other teacher’s shoulders. The bulk of the work will be completed by the school counselors. The counselors will go into a class setting, which will make it easy to deliver the interest profiler. Then the students will be able to set up the job shadowing and mentorship on their own with the advisement of the counselors during their individual counseling sessions. This will be an opportunity to check on the students and make connections as their counselors. The mock interviews will take place in their English classes, or the career class depending on which phase the board office chooses to pay for. I will talk about the phases aspects later. The second interview will take place in the gym with multiple booths set up for the multiple different career paths. This would be an amazing way for business owners for many different careers to impact the students, as I have previously talked about on the previous slide.</a:t>
            </a:r>
          </a:p>
        </p:txBody>
      </p:sp>
      <p:sp>
        <p:nvSpPr>
          <p:cNvPr id="4" name="Slide Number Placeholder 3"/>
          <p:cNvSpPr>
            <a:spLocks noGrp="1"/>
          </p:cNvSpPr>
          <p:nvPr>
            <p:ph type="sldNum" sz="quarter" idx="5"/>
          </p:nvPr>
        </p:nvSpPr>
        <p:spPr/>
        <p:txBody>
          <a:bodyPr/>
          <a:lstStyle/>
          <a:p>
            <a:fld id="{C71CFD73-634B-8544-B51A-8CCE284AEBA6}" type="slidenum">
              <a:rPr lang="en-US" smtClean="0"/>
              <a:t>9</a:t>
            </a:fld>
            <a:endParaRPr lang="en-US"/>
          </a:p>
        </p:txBody>
      </p:sp>
    </p:spTree>
    <p:extLst>
      <p:ext uri="{BB962C8B-B14F-4D97-AF65-F5344CB8AC3E}">
        <p14:creationId xmlns:p14="http://schemas.microsoft.com/office/powerpoint/2010/main" val="1600322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multiple ways to get the word out about our program to keep the students in the school up to date. The first way is the peer leadership team. They are the leaders amongst the school that are able to spread the word of positive, healthy news. They are working in tandem with the counseling department. So, I want a word spread around the school regarding the development program, then I have the ability to pass it to them. This will be a slower way to get the word out, but it will be an effective way since students enjoy listening to their peers more than the adults. The second opportunity involves the school social media page. Students in our society are obsessed with the new app called </a:t>
            </a:r>
            <a:r>
              <a:rPr lang="en-US" dirty="0" err="1"/>
              <a:t>Tiktok</a:t>
            </a:r>
            <a:r>
              <a:rPr lang="en-US" dirty="0"/>
              <a:t>. Since it is a great way to get the student’s attention, the school has created an account to get important information out to the students in a fun, creative way. Hands down, this will be one of the best ways to get important information to the students about the program. They check this account daily. The third and final way would be the flyers that we have created. It would be a way to physically hand students information as well as link it to our website for other stakeholders to stay in the loop.</a:t>
            </a:r>
          </a:p>
        </p:txBody>
      </p:sp>
      <p:sp>
        <p:nvSpPr>
          <p:cNvPr id="4" name="Slide Number Placeholder 3"/>
          <p:cNvSpPr>
            <a:spLocks noGrp="1"/>
          </p:cNvSpPr>
          <p:nvPr>
            <p:ph type="sldNum" sz="quarter" idx="5"/>
          </p:nvPr>
        </p:nvSpPr>
        <p:spPr/>
        <p:txBody>
          <a:bodyPr/>
          <a:lstStyle/>
          <a:p>
            <a:fld id="{C71CFD73-634B-8544-B51A-8CCE284AEBA6}" type="slidenum">
              <a:rPr lang="en-US" smtClean="0"/>
              <a:t>10</a:t>
            </a:fld>
            <a:endParaRPr lang="en-US"/>
          </a:p>
        </p:txBody>
      </p:sp>
    </p:spTree>
    <p:extLst>
      <p:ext uri="{BB962C8B-B14F-4D97-AF65-F5344CB8AC3E}">
        <p14:creationId xmlns:p14="http://schemas.microsoft.com/office/powerpoint/2010/main" val="3991777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costs come down to 3 phases and you as the stakeholders get to choose the phase you would like to adopt with ease phase getting more costly but more effective. The first phase is the bare minimum where you are meeting the printing costs for the program, shirts for the Gamechanger team for promotion, and a nice gesture of refreshments for the mock interviews. It will be respectful to honor the business guests from the community. Phase 2 involves all of that as well but with a little more added. First add would be the gift that comes on top of the refreshments. A small $5 gift of thankfulness for their day. The bigger gift expense would be the mentor gift. At the end of the year, each student would pick out a $5 dollar gift and give it to their mentor for sticking with them throughout the year. Obviously, this number could rise some if you as the stakeholders would rather bless the mentors and mock interviewers a bit more. We recognize these gifts are on the low end, but want to be fiscally responsible in your eyes. Phase 3 is the big cost but the most hands on and effective. Phase 3 incorporates everything discussed so far but would also add a teacher’s salary estimated at the average cost of $50,000. That number would change a little based off of the teachers years of experience. This would be the best option to have the most effect on the students and building the community. This would be a class for the seniors, which could be direct link between the counseling department and program facilitator.</a:t>
            </a:r>
          </a:p>
        </p:txBody>
      </p:sp>
      <p:sp>
        <p:nvSpPr>
          <p:cNvPr id="4" name="Slide Number Placeholder 3"/>
          <p:cNvSpPr>
            <a:spLocks noGrp="1"/>
          </p:cNvSpPr>
          <p:nvPr>
            <p:ph type="sldNum" sz="quarter" idx="5"/>
          </p:nvPr>
        </p:nvSpPr>
        <p:spPr/>
        <p:txBody>
          <a:bodyPr/>
          <a:lstStyle/>
          <a:p>
            <a:fld id="{C71CFD73-634B-8544-B51A-8CCE284AEBA6}" type="slidenum">
              <a:rPr lang="en-US" smtClean="0"/>
              <a:t>11</a:t>
            </a:fld>
            <a:endParaRPr lang="en-US"/>
          </a:p>
        </p:txBody>
      </p:sp>
    </p:spTree>
    <p:extLst>
      <p:ext uri="{BB962C8B-B14F-4D97-AF65-F5344CB8AC3E}">
        <p14:creationId xmlns:p14="http://schemas.microsoft.com/office/powerpoint/2010/main" val="3761288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2 methods of evaluation for the program. The first one will incorporate the seniors taking the original 35 questionnaire they previously took through the counseling department. This data would be an easy comparable method considering it is like a pre vs post test. We would be able to see the student’s original data compared to their final data. We would then be able to promote the fact that they are much more prepared for postsecondary success with the results we have been given. We could then make some minor changes to the program in the areas the students are lacking. We could see where they are scoring low throughout the questionnaire and make improvements accordingly. The second area of evaluation would be the end of the year interviews with the mentors and and mock interviewers. We would be able to get first hand answers on where they see the students thriving or lacking. This would be essential information to make changes within the program. Another aspect of this evaluation would be a direct interview with the students. In a group, and individual, setting, we would start with the seniors, and based off of time within the schoolyear we would incorporate the underclassmen as well. This would give us a multitude of data from all direct stakeholders, which could then be used to make adjustments to the program.</a:t>
            </a:r>
          </a:p>
        </p:txBody>
      </p:sp>
      <p:sp>
        <p:nvSpPr>
          <p:cNvPr id="4" name="Slide Number Placeholder 3"/>
          <p:cNvSpPr>
            <a:spLocks noGrp="1"/>
          </p:cNvSpPr>
          <p:nvPr>
            <p:ph type="sldNum" sz="quarter" idx="5"/>
          </p:nvPr>
        </p:nvSpPr>
        <p:spPr/>
        <p:txBody>
          <a:bodyPr/>
          <a:lstStyle/>
          <a:p>
            <a:fld id="{C71CFD73-634B-8544-B51A-8CCE284AEBA6}" type="slidenum">
              <a:rPr lang="en-US" smtClean="0"/>
              <a:t>12</a:t>
            </a:fld>
            <a:endParaRPr lang="en-US"/>
          </a:p>
        </p:txBody>
      </p:sp>
    </p:spTree>
    <p:extLst>
      <p:ext uri="{BB962C8B-B14F-4D97-AF65-F5344CB8AC3E}">
        <p14:creationId xmlns:p14="http://schemas.microsoft.com/office/powerpoint/2010/main" val="2674819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end the presentation, here is a list of the references to back up the research from the presentation. I hope this was informative. Any Questions?</a:t>
            </a:r>
          </a:p>
        </p:txBody>
      </p:sp>
      <p:sp>
        <p:nvSpPr>
          <p:cNvPr id="4" name="Slide Number Placeholder 3"/>
          <p:cNvSpPr>
            <a:spLocks noGrp="1"/>
          </p:cNvSpPr>
          <p:nvPr>
            <p:ph type="sldNum" sz="quarter" idx="5"/>
          </p:nvPr>
        </p:nvSpPr>
        <p:spPr/>
        <p:txBody>
          <a:bodyPr/>
          <a:lstStyle/>
          <a:p>
            <a:fld id="{C71CFD73-634B-8544-B51A-8CCE284AEBA6}" type="slidenum">
              <a:rPr lang="en-US" smtClean="0"/>
              <a:t>13</a:t>
            </a:fld>
            <a:endParaRPr lang="en-US"/>
          </a:p>
        </p:txBody>
      </p:sp>
    </p:spTree>
    <p:extLst>
      <p:ext uri="{BB962C8B-B14F-4D97-AF65-F5344CB8AC3E}">
        <p14:creationId xmlns:p14="http://schemas.microsoft.com/office/powerpoint/2010/main" val="2267600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Saturday, May 6, 2023</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094133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Saturday, May 6, 2023</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949414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Saturday, May 6, 2023</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618752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Saturday, May 6, 2023</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86392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Saturday, May 6, 2023</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642573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Saturday, May 6, 2023</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4083254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Saturday, May 6, 2023</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5726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Saturday, May 6, 2023</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3142710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Saturday, May 6, 2023</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2655162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Saturday, May 6, 2023</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129502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Saturday, May 6, 2023</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a:t>
            </a:fld>
            <a:endParaRPr lang="en-US"/>
          </a:p>
        </p:txBody>
      </p:sp>
    </p:spTree>
    <p:extLst>
      <p:ext uri="{BB962C8B-B14F-4D97-AF65-F5344CB8AC3E}">
        <p14:creationId xmlns:p14="http://schemas.microsoft.com/office/powerpoint/2010/main" val="1091362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Saturday, May 6, 2023</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a:t>
            </a:fld>
            <a:endParaRPr lang="en-US" sz="800" dirty="0"/>
          </a:p>
        </p:txBody>
      </p:sp>
    </p:spTree>
    <p:extLst>
      <p:ext uri="{BB962C8B-B14F-4D97-AF65-F5344CB8AC3E}">
        <p14:creationId xmlns:p14="http://schemas.microsoft.com/office/powerpoint/2010/main" val="52549518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anva.com/design/DAFiOu-1tw4/64l6Fw70KOsQReRMbOu9xg/view?utm_content=DAFiOu-1tw4&amp;utm_campaign=designshare&amp;utm_medium=link&amp;utm_source=publishsharelin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chemeClr val="accent2"/>
              </a:gs>
              <a:gs pos="100000">
                <a:schemeClr val="accent6">
                  <a:lumMod val="75000"/>
                  <a:alpha val="8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5">
                  <a:alpha val="35000"/>
                </a:schemeClr>
              </a:gs>
              <a:gs pos="100000">
                <a:schemeClr val="accent6">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abstract watercolor pattern on a white background">
            <a:extLst>
              <a:ext uri="{FF2B5EF4-FFF2-40B4-BE49-F238E27FC236}">
                <a16:creationId xmlns:a16="http://schemas.microsoft.com/office/drawing/2014/main" id="{1EED09C0-0650-CE8B-1F37-661BE952A2A4}"/>
              </a:ext>
            </a:extLst>
          </p:cNvPr>
          <p:cNvPicPr>
            <a:picLocks noChangeAspect="1"/>
          </p:cNvPicPr>
          <p:nvPr/>
        </p:nvPicPr>
        <p:blipFill rotWithShape="1">
          <a:blip r:embed="rId3"/>
          <a:srcRect l="6774" r="14009"/>
          <a:stretch/>
        </p:blipFill>
        <p:spPr>
          <a:xfrm>
            <a:off x="4038599" y="10"/>
            <a:ext cx="8160026" cy="6875809"/>
          </a:xfrm>
          <a:prstGeom prst="rect">
            <a:avLst/>
          </a:prstGeom>
        </p:spPr>
      </p:pic>
      <p:sp>
        <p:nvSpPr>
          <p:cNvPr id="15" name="Freeform: Shape 14">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394D299-6406-7369-F1F5-280F59642547}"/>
              </a:ext>
            </a:extLst>
          </p:cNvPr>
          <p:cNvSpPr>
            <a:spLocks noGrp="1"/>
          </p:cNvSpPr>
          <p:nvPr>
            <p:ph type="ctrTitle"/>
          </p:nvPr>
        </p:nvSpPr>
        <p:spPr>
          <a:xfrm>
            <a:off x="-209405" y="2912795"/>
            <a:ext cx="4249078" cy="3531403"/>
          </a:xfrm>
        </p:spPr>
        <p:txBody>
          <a:bodyPr anchor="t">
            <a:normAutofit/>
          </a:bodyPr>
          <a:lstStyle/>
          <a:p>
            <a:pPr algn="r"/>
            <a:r>
              <a:rPr lang="en-US" sz="2800" dirty="0">
                <a:solidFill>
                  <a:schemeClr val="bg1"/>
                </a:solidFill>
              </a:rPr>
              <a:t>Career Development</a:t>
            </a:r>
            <a:br>
              <a:rPr lang="en-US" sz="2800" dirty="0">
                <a:solidFill>
                  <a:schemeClr val="bg1"/>
                </a:solidFill>
              </a:rPr>
            </a:br>
            <a:r>
              <a:rPr lang="en-US" sz="2800" dirty="0">
                <a:solidFill>
                  <a:schemeClr val="bg1"/>
                </a:solidFill>
              </a:rPr>
              <a:t>Program </a:t>
            </a:r>
          </a:p>
        </p:txBody>
      </p:sp>
      <p:sp>
        <p:nvSpPr>
          <p:cNvPr id="3" name="Subtitle 2">
            <a:extLst>
              <a:ext uri="{FF2B5EF4-FFF2-40B4-BE49-F238E27FC236}">
                <a16:creationId xmlns:a16="http://schemas.microsoft.com/office/drawing/2014/main" id="{E1B569D3-4773-607D-1E97-402E548876AC}"/>
              </a:ext>
            </a:extLst>
          </p:cNvPr>
          <p:cNvSpPr>
            <a:spLocks noGrp="1"/>
          </p:cNvSpPr>
          <p:nvPr>
            <p:ph type="subTitle" idx="1"/>
          </p:nvPr>
        </p:nvSpPr>
        <p:spPr>
          <a:xfrm>
            <a:off x="642026" y="525970"/>
            <a:ext cx="2937753" cy="1600225"/>
          </a:xfrm>
        </p:spPr>
        <p:txBody>
          <a:bodyPr anchor="b">
            <a:normAutofit/>
          </a:bodyPr>
          <a:lstStyle/>
          <a:p>
            <a:pPr algn="r"/>
            <a:r>
              <a:rPr lang="en-US" sz="1200" dirty="0">
                <a:solidFill>
                  <a:schemeClr val="bg1"/>
                </a:solidFill>
              </a:rPr>
              <a:t>Spring Mills High School</a:t>
            </a:r>
          </a:p>
          <a:p>
            <a:pPr algn="r"/>
            <a:r>
              <a:rPr lang="en-US" sz="1200" dirty="0">
                <a:solidFill>
                  <a:schemeClr val="bg1"/>
                </a:solidFill>
              </a:rPr>
              <a:t>Seth Eby: School Counselor</a:t>
            </a:r>
          </a:p>
        </p:txBody>
      </p:sp>
    </p:spTree>
    <p:extLst>
      <p:ext uri="{BB962C8B-B14F-4D97-AF65-F5344CB8AC3E}">
        <p14:creationId xmlns:p14="http://schemas.microsoft.com/office/powerpoint/2010/main" val="3149598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3DAF4AA-9270-40B5-B73C-B11B9A92F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CDD8CD-2C9E-87E0-F76D-2DE98BA0ABC4}"/>
              </a:ext>
            </a:extLst>
          </p:cNvPr>
          <p:cNvSpPr>
            <a:spLocks noGrp="1"/>
          </p:cNvSpPr>
          <p:nvPr>
            <p:ph type="title"/>
          </p:nvPr>
        </p:nvSpPr>
        <p:spPr>
          <a:xfrm>
            <a:off x="1371598" y="462743"/>
            <a:ext cx="5327375" cy="1560022"/>
          </a:xfrm>
        </p:spPr>
        <p:txBody>
          <a:bodyPr anchor="b">
            <a:normAutofit/>
          </a:bodyPr>
          <a:lstStyle/>
          <a:p>
            <a:r>
              <a:rPr lang="en-US" sz="5400" dirty="0"/>
              <a:t>Setting</a:t>
            </a:r>
          </a:p>
        </p:txBody>
      </p:sp>
      <p:sp>
        <p:nvSpPr>
          <p:cNvPr id="3" name="Content Placeholder 2">
            <a:extLst>
              <a:ext uri="{FF2B5EF4-FFF2-40B4-BE49-F238E27FC236}">
                <a16:creationId xmlns:a16="http://schemas.microsoft.com/office/drawing/2014/main" id="{151C3185-2D4E-4131-FD0E-AB53CE20464E}"/>
              </a:ext>
            </a:extLst>
          </p:cNvPr>
          <p:cNvSpPr>
            <a:spLocks noGrp="1"/>
          </p:cNvSpPr>
          <p:nvPr>
            <p:ph idx="1"/>
          </p:nvPr>
        </p:nvSpPr>
        <p:spPr>
          <a:xfrm>
            <a:off x="1371600" y="2279373"/>
            <a:ext cx="5327373" cy="4115883"/>
          </a:xfrm>
        </p:spPr>
        <p:txBody>
          <a:bodyPr>
            <a:normAutofit fontScale="92500" lnSpcReduction="10000"/>
          </a:bodyPr>
          <a:lstStyle/>
          <a:p>
            <a:r>
              <a:rPr lang="en-US" dirty="0"/>
              <a:t>Martinsburg, WV located in Berkeley County (the Eastern Panhandle)</a:t>
            </a:r>
          </a:p>
          <a:p>
            <a:r>
              <a:rPr lang="en-US" dirty="0"/>
              <a:t>Suburban neighborhood that is growing exponentially</a:t>
            </a:r>
          </a:p>
          <a:p>
            <a:r>
              <a:rPr lang="en-US" dirty="0"/>
              <a:t>1,237 Students: 312 9</a:t>
            </a:r>
            <a:r>
              <a:rPr lang="en-US" baseline="30000" dirty="0"/>
              <a:t>th</a:t>
            </a:r>
            <a:r>
              <a:rPr lang="en-US" dirty="0"/>
              <a:t> graders, 305 10</a:t>
            </a:r>
            <a:r>
              <a:rPr lang="en-US" baseline="30000" dirty="0"/>
              <a:t>th</a:t>
            </a:r>
            <a:r>
              <a:rPr lang="en-US" dirty="0"/>
              <a:t> graders, 304 11</a:t>
            </a:r>
            <a:r>
              <a:rPr lang="en-US" baseline="30000" dirty="0"/>
              <a:t>th</a:t>
            </a:r>
            <a:r>
              <a:rPr lang="en-US" dirty="0"/>
              <a:t> graders, and 315 12</a:t>
            </a:r>
            <a:r>
              <a:rPr lang="en-US" baseline="30000" dirty="0"/>
              <a:t>th</a:t>
            </a:r>
            <a:r>
              <a:rPr lang="en-US" dirty="0"/>
              <a:t> graders (672 female students and 565 male students)</a:t>
            </a:r>
          </a:p>
          <a:p>
            <a:r>
              <a:rPr lang="en-US" dirty="0"/>
              <a:t>72% White/Caucasian, 18% African American, 10% Hispanic</a:t>
            </a:r>
          </a:p>
          <a:p>
            <a:r>
              <a:rPr lang="en-US" dirty="0"/>
              <a:t>Most come from middle class, higher % of lower income compared to upper income</a:t>
            </a:r>
          </a:p>
          <a:p>
            <a:endParaRPr lang="en-US" dirty="0"/>
          </a:p>
        </p:txBody>
      </p:sp>
      <p:sp>
        <p:nvSpPr>
          <p:cNvPr id="19" name="Rectangle 18">
            <a:extLst>
              <a:ext uri="{FF2B5EF4-FFF2-40B4-BE49-F238E27FC236}">
                <a16:creationId xmlns:a16="http://schemas.microsoft.com/office/drawing/2014/main" id="{31D5E60A-D6B1-4F21-A993-313958AF0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15300" y="-4"/>
            <a:ext cx="4076699" cy="6858003"/>
          </a:xfrm>
          <a:prstGeom prst="rect">
            <a:avLst/>
          </a:prstGeom>
          <a:gradFill>
            <a:gsLst>
              <a:gs pos="8000">
                <a:schemeClr val="accent6"/>
              </a:gs>
              <a:gs pos="100000">
                <a:schemeClr val="accent5">
                  <a:alpha val="90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B7BB16B-E108-4C64-97D5-7AC67CC5E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24863" y="1390436"/>
            <a:ext cx="6857572" cy="4076700"/>
          </a:xfrm>
          <a:prstGeom prst="rect">
            <a:avLst/>
          </a:prstGeom>
          <a:gradFill>
            <a:gsLst>
              <a:gs pos="0">
                <a:schemeClr val="accent4">
                  <a:alpha val="13000"/>
                </a:schemeClr>
              </a:gs>
              <a:gs pos="99000">
                <a:schemeClr val="accent2">
                  <a:alpha val="5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A5F6A003-4671-4F7B-A12E-2946D61E43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785110" y="1451112"/>
            <a:ext cx="6858001" cy="3955771"/>
          </a:xfrm>
          <a:prstGeom prst="rect">
            <a:avLst/>
          </a:prstGeom>
          <a:gradFill>
            <a:gsLst>
              <a:gs pos="0">
                <a:schemeClr val="accent6">
                  <a:alpha val="0"/>
                </a:schemeClr>
              </a:gs>
              <a:gs pos="72000">
                <a:schemeClr val="tx2">
                  <a:lumMod val="75000"/>
                  <a:lumOff val="25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ogo&#10;&#10;Description automatically generated">
            <a:extLst>
              <a:ext uri="{FF2B5EF4-FFF2-40B4-BE49-F238E27FC236}">
                <a16:creationId xmlns:a16="http://schemas.microsoft.com/office/drawing/2014/main" id="{977CB6C3-A70F-BC37-9928-E92BB12BC067}"/>
              </a:ext>
            </a:extLst>
          </p:cNvPr>
          <p:cNvPicPr>
            <a:picLocks noChangeAspect="1"/>
          </p:cNvPicPr>
          <p:nvPr/>
        </p:nvPicPr>
        <p:blipFill>
          <a:blip r:embed="rId3"/>
          <a:stretch>
            <a:fillRect/>
          </a:stretch>
        </p:blipFill>
        <p:spPr>
          <a:xfrm>
            <a:off x="7169796" y="1028699"/>
            <a:ext cx="4076701" cy="3726555"/>
          </a:xfrm>
          <a:prstGeom prst="rect">
            <a:avLst/>
          </a:prstGeom>
        </p:spPr>
      </p:pic>
    </p:spTree>
    <p:extLst>
      <p:ext uri="{BB962C8B-B14F-4D97-AF65-F5344CB8AC3E}">
        <p14:creationId xmlns:p14="http://schemas.microsoft.com/office/powerpoint/2010/main" val="4144323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90E8B-A62E-B2EA-AC8D-48E28000D241}"/>
              </a:ext>
            </a:extLst>
          </p:cNvPr>
          <p:cNvSpPr>
            <a:spLocks noGrp="1"/>
          </p:cNvSpPr>
          <p:nvPr>
            <p:ph type="title"/>
          </p:nvPr>
        </p:nvSpPr>
        <p:spPr/>
        <p:txBody>
          <a:bodyPr>
            <a:normAutofit/>
          </a:bodyPr>
          <a:lstStyle/>
          <a:p>
            <a:r>
              <a:rPr lang="en-US" sz="4800" dirty="0"/>
              <a:t>Our Reality</a:t>
            </a:r>
          </a:p>
        </p:txBody>
      </p:sp>
      <p:sp>
        <p:nvSpPr>
          <p:cNvPr id="3" name="Content Placeholder 2">
            <a:extLst>
              <a:ext uri="{FF2B5EF4-FFF2-40B4-BE49-F238E27FC236}">
                <a16:creationId xmlns:a16="http://schemas.microsoft.com/office/drawing/2014/main" id="{C3B084A5-CA84-B002-1C32-2A6FE2F6FBFD}"/>
              </a:ext>
            </a:extLst>
          </p:cNvPr>
          <p:cNvSpPr>
            <a:spLocks noGrp="1"/>
          </p:cNvSpPr>
          <p:nvPr>
            <p:ph idx="1"/>
          </p:nvPr>
        </p:nvSpPr>
        <p:spPr/>
        <p:txBody>
          <a:bodyPr>
            <a:normAutofit lnSpcReduction="10000"/>
          </a:bodyPr>
          <a:lstStyle/>
          <a:p>
            <a:r>
              <a:rPr lang="en-US" dirty="0"/>
              <a:t>A.4.a “Collaborate with a community of stakeholders to create a culture of postsecondary readiness.” (ASCA et al., 2016, p. 3)</a:t>
            </a:r>
          </a:p>
          <a:p>
            <a:r>
              <a:rPr lang="en-US" dirty="0"/>
              <a:t>Opioid Epidemic is on the rise</a:t>
            </a:r>
          </a:p>
          <a:p>
            <a:r>
              <a:rPr lang="en-US" dirty="0"/>
              <a:t>Fentanyl and newly produced synthetic drugs are destroying our nation</a:t>
            </a:r>
          </a:p>
          <a:p>
            <a:r>
              <a:rPr lang="en-US" dirty="0"/>
              <a:t>LOCATED right beside Interstate 81</a:t>
            </a:r>
          </a:p>
          <a:p>
            <a:pPr marL="0" indent="0">
              <a:buNone/>
            </a:pPr>
            <a:r>
              <a:rPr lang="en-US" dirty="0"/>
              <a:t>                  -Perfect storm for drug trafficking</a:t>
            </a:r>
          </a:p>
          <a:p>
            <a:r>
              <a:rPr lang="en-US" dirty="0"/>
              <a:t>West Virginia ranks first in fatal drug overdose rates (Pollini, 2019)</a:t>
            </a:r>
          </a:p>
          <a:p>
            <a:r>
              <a:rPr lang="en-US" b="1" u="sng" dirty="0"/>
              <a:t>So, what’s the point? What does that have to do with a career development program?</a:t>
            </a:r>
          </a:p>
          <a:p>
            <a:pPr marL="0" indent="0">
              <a:buNone/>
            </a:pPr>
            <a:endParaRPr lang="en-US" dirty="0"/>
          </a:p>
        </p:txBody>
      </p:sp>
    </p:spTree>
    <p:extLst>
      <p:ext uri="{BB962C8B-B14F-4D97-AF65-F5344CB8AC3E}">
        <p14:creationId xmlns:p14="http://schemas.microsoft.com/office/powerpoint/2010/main" val="3368748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A3B6F69B-D033-5F29-5DC6-4E3EDB733B8B}"/>
              </a:ext>
            </a:extLst>
          </p:cNvPr>
          <p:cNvSpPr>
            <a:spLocks noGrp="1"/>
          </p:cNvSpPr>
          <p:nvPr>
            <p:ph type="title"/>
          </p:nvPr>
        </p:nvSpPr>
        <p:spPr>
          <a:xfrm>
            <a:off x="387927" y="1028701"/>
            <a:ext cx="3248863" cy="3020785"/>
          </a:xfrm>
        </p:spPr>
        <p:txBody>
          <a:bodyPr>
            <a:normAutofit/>
          </a:bodyPr>
          <a:lstStyle/>
          <a:p>
            <a:pPr algn="r"/>
            <a:r>
              <a:rPr lang="en-US" sz="3200" dirty="0">
                <a:solidFill>
                  <a:schemeClr val="bg1"/>
                </a:solidFill>
              </a:rPr>
              <a:t>Reality #2</a:t>
            </a:r>
          </a:p>
        </p:txBody>
      </p:sp>
      <p:sp>
        <p:nvSpPr>
          <p:cNvPr id="3" name="Content Placeholder 2">
            <a:extLst>
              <a:ext uri="{FF2B5EF4-FFF2-40B4-BE49-F238E27FC236}">
                <a16:creationId xmlns:a16="http://schemas.microsoft.com/office/drawing/2014/main" id="{1983F9AD-7FF9-6BF9-3145-7B2E90B4F77A}"/>
              </a:ext>
            </a:extLst>
          </p:cNvPr>
          <p:cNvSpPr>
            <a:spLocks noGrp="1"/>
          </p:cNvSpPr>
          <p:nvPr>
            <p:ph idx="1"/>
          </p:nvPr>
        </p:nvSpPr>
        <p:spPr>
          <a:xfrm>
            <a:off x="4777409" y="1028702"/>
            <a:ext cx="6273972" cy="4843462"/>
          </a:xfrm>
        </p:spPr>
        <p:txBody>
          <a:bodyPr>
            <a:normAutofit/>
          </a:bodyPr>
          <a:lstStyle/>
          <a:p>
            <a:r>
              <a:rPr lang="en-US" sz="1800" dirty="0"/>
              <a:t>All Spring Mills High School Students took the Career Questionnaire (35 Questions) created by the counseling department</a:t>
            </a:r>
          </a:p>
          <a:p>
            <a:r>
              <a:rPr lang="en-US" sz="1800" dirty="0"/>
              <a:t>83% had no plan for the future</a:t>
            </a:r>
          </a:p>
          <a:p>
            <a:r>
              <a:rPr lang="en-US" sz="1800" dirty="0"/>
              <a:t>72% thought college was the only option</a:t>
            </a:r>
          </a:p>
          <a:p>
            <a:r>
              <a:rPr lang="en-US" sz="1800" dirty="0"/>
              <a:t>73% felt no guidance for the future</a:t>
            </a:r>
          </a:p>
          <a:p>
            <a:r>
              <a:rPr lang="en-US" sz="1800" dirty="0"/>
              <a:t>82% struggled to identify their passions that could be turned into a career</a:t>
            </a:r>
          </a:p>
          <a:p>
            <a:r>
              <a:rPr lang="en-US" sz="1800" dirty="0"/>
              <a:t>WHO: Everyone in the school with an emphasis on the seniors</a:t>
            </a:r>
          </a:p>
          <a:p>
            <a:r>
              <a:rPr lang="en-US" sz="1800" dirty="0"/>
              <a:t>BASED on research from Frank Parsons’ Trait and Factor Theory</a:t>
            </a:r>
          </a:p>
          <a:p>
            <a:r>
              <a:rPr lang="en-US" sz="1800" dirty="0"/>
              <a:t>Supported: (Batool et al, 2022) &amp; (Coetzee &amp; Bester, 2019)</a:t>
            </a:r>
          </a:p>
          <a:p>
            <a:endParaRPr lang="en-US" sz="1800" dirty="0"/>
          </a:p>
        </p:txBody>
      </p:sp>
    </p:spTree>
    <p:extLst>
      <p:ext uri="{BB962C8B-B14F-4D97-AF65-F5344CB8AC3E}">
        <p14:creationId xmlns:p14="http://schemas.microsoft.com/office/powerpoint/2010/main" val="1334151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C3D5-FA4B-EF79-9C81-BBA0C854A305}"/>
              </a:ext>
            </a:extLst>
          </p:cNvPr>
          <p:cNvSpPr>
            <a:spLocks noGrp="1"/>
          </p:cNvSpPr>
          <p:nvPr>
            <p:ph type="title"/>
          </p:nvPr>
        </p:nvSpPr>
        <p:spPr>
          <a:xfrm>
            <a:off x="117565" y="169164"/>
            <a:ext cx="10241280" cy="1234440"/>
          </a:xfrm>
        </p:spPr>
        <p:txBody>
          <a:bodyPr>
            <a:normAutofit/>
          </a:bodyPr>
          <a:lstStyle/>
          <a:p>
            <a:r>
              <a:rPr lang="en-US" sz="7200" dirty="0"/>
              <a:t>Goals</a:t>
            </a:r>
          </a:p>
        </p:txBody>
      </p:sp>
      <p:sp>
        <p:nvSpPr>
          <p:cNvPr id="3" name="Content Placeholder 2">
            <a:extLst>
              <a:ext uri="{FF2B5EF4-FFF2-40B4-BE49-F238E27FC236}">
                <a16:creationId xmlns:a16="http://schemas.microsoft.com/office/drawing/2014/main" id="{DDF29975-A758-B3A8-E33A-1C33E888FB2B}"/>
              </a:ext>
            </a:extLst>
          </p:cNvPr>
          <p:cNvSpPr>
            <a:spLocks noGrp="1"/>
          </p:cNvSpPr>
          <p:nvPr>
            <p:ph sz="half" idx="1"/>
          </p:nvPr>
        </p:nvSpPr>
        <p:spPr>
          <a:xfrm>
            <a:off x="209005" y="1528354"/>
            <a:ext cx="5107577" cy="4543262"/>
          </a:xfrm>
        </p:spPr>
        <p:txBody>
          <a:bodyPr/>
          <a:lstStyle/>
          <a:p>
            <a:pPr marL="0" indent="0" algn="ctr">
              <a:buNone/>
            </a:pPr>
            <a:r>
              <a:rPr lang="en-US" dirty="0"/>
              <a:t>(</a:t>
            </a:r>
            <a:r>
              <a:rPr lang="en-US" u="sng" dirty="0"/>
              <a:t>American School Counseling Association, 2016)</a:t>
            </a:r>
          </a:p>
          <a:p>
            <a:pPr marL="457200" indent="-457200" algn="ctr">
              <a:buFont typeface="+mj-lt"/>
              <a:buAutoNum type="arabicPeriod"/>
            </a:pPr>
            <a:endParaRPr lang="en-US" dirty="0"/>
          </a:p>
          <a:p>
            <a:pPr marL="457200" indent="-457200" algn="ctr">
              <a:buFont typeface="+mj-lt"/>
              <a:buAutoNum type="arabicPeriod"/>
            </a:pPr>
            <a:r>
              <a:rPr lang="en-US" dirty="0"/>
              <a:t>B-SMS 10: Ability to manage transitions and adapt to change</a:t>
            </a:r>
          </a:p>
          <a:p>
            <a:pPr marL="457200" indent="-457200" algn="ctr">
              <a:buFont typeface="+mj-lt"/>
              <a:buAutoNum type="arabicPeriod"/>
            </a:pPr>
            <a:r>
              <a:rPr lang="en-US" dirty="0"/>
              <a:t>B-LS 8: Engagement in challenging coursework</a:t>
            </a:r>
          </a:p>
          <a:p>
            <a:pPr marL="457200" indent="-457200" algn="ctr">
              <a:buFont typeface="+mj-lt"/>
              <a:buAutoNum type="arabicPeriod"/>
            </a:pPr>
            <a:r>
              <a:rPr lang="en-US" dirty="0"/>
              <a:t>B-SS 9: Social maturity and behaviors appropriate to the situation and environment</a:t>
            </a:r>
          </a:p>
        </p:txBody>
      </p:sp>
      <p:sp>
        <p:nvSpPr>
          <p:cNvPr id="4" name="Content Placeholder 3">
            <a:extLst>
              <a:ext uri="{FF2B5EF4-FFF2-40B4-BE49-F238E27FC236}">
                <a16:creationId xmlns:a16="http://schemas.microsoft.com/office/drawing/2014/main" id="{70A8DFEB-5B81-DE62-9A4F-1C725ED64519}"/>
              </a:ext>
            </a:extLst>
          </p:cNvPr>
          <p:cNvSpPr>
            <a:spLocks noGrp="1"/>
          </p:cNvSpPr>
          <p:nvPr>
            <p:ph sz="half" idx="2"/>
          </p:nvPr>
        </p:nvSpPr>
        <p:spPr>
          <a:xfrm>
            <a:off x="5447211" y="1528355"/>
            <a:ext cx="6165669" cy="4543262"/>
          </a:xfrm>
        </p:spPr>
        <p:txBody>
          <a:bodyPr>
            <a:normAutofit/>
          </a:bodyPr>
          <a:lstStyle/>
          <a:p>
            <a:pPr marL="0" indent="0" algn="ctr">
              <a:buNone/>
            </a:pPr>
            <a:r>
              <a:rPr lang="en-US" u="sng" dirty="0"/>
              <a:t>(National Career Development Guidelines, 2004)</a:t>
            </a:r>
          </a:p>
          <a:p>
            <a:pPr marL="457200" indent="-457200" algn="ctr">
              <a:buFont typeface="+mj-lt"/>
              <a:buAutoNum type="arabicPeriod"/>
            </a:pPr>
            <a:endParaRPr lang="en-US" dirty="0"/>
          </a:p>
          <a:p>
            <a:pPr marL="457200" indent="-457200" algn="ctr">
              <a:buFont typeface="+mj-lt"/>
              <a:buAutoNum type="arabicPeriod"/>
            </a:pPr>
            <a:r>
              <a:rPr lang="en-US" dirty="0"/>
              <a:t>PS1.K1: Identify your interests, likes, and dislikes</a:t>
            </a:r>
          </a:p>
          <a:p>
            <a:pPr marL="457200" indent="-457200" algn="ctr">
              <a:buFont typeface="+mj-lt"/>
              <a:buAutoNum type="arabicPeriod"/>
            </a:pPr>
            <a:r>
              <a:rPr lang="en-US" dirty="0"/>
              <a:t>PS1.A4: Demonstrate behavior and decisions that reflect your work values/needs</a:t>
            </a:r>
          </a:p>
          <a:p>
            <a:pPr marL="457200" indent="-457200" algn="ctr">
              <a:buFont typeface="+mj-lt"/>
              <a:buAutoNum type="arabicPeriod"/>
            </a:pPr>
            <a:r>
              <a:rPr lang="en-US" dirty="0"/>
              <a:t>PS2.K3: Identify positive social skills (e.g., good manners and showing gratitude)</a:t>
            </a:r>
          </a:p>
        </p:txBody>
      </p:sp>
    </p:spTree>
    <p:extLst>
      <p:ext uri="{BB962C8B-B14F-4D97-AF65-F5344CB8AC3E}">
        <p14:creationId xmlns:p14="http://schemas.microsoft.com/office/powerpoint/2010/main" val="3552812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51C4E10-DFE9-51C4-1410-4B33361ED884}"/>
              </a:ext>
            </a:extLst>
          </p:cNvPr>
          <p:cNvSpPr>
            <a:spLocks noGrp="1"/>
          </p:cNvSpPr>
          <p:nvPr>
            <p:ph type="title"/>
          </p:nvPr>
        </p:nvSpPr>
        <p:spPr>
          <a:xfrm>
            <a:off x="11521" y="1028702"/>
            <a:ext cx="4027079" cy="3020785"/>
          </a:xfrm>
        </p:spPr>
        <p:txBody>
          <a:bodyPr>
            <a:normAutofit/>
          </a:bodyPr>
          <a:lstStyle/>
          <a:p>
            <a:pPr algn="r"/>
            <a:r>
              <a:rPr lang="en-US" sz="4000" dirty="0">
                <a:solidFill>
                  <a:schemeClr val="bg1"/>
                </a:solidFill>
              </a:rPr>
              <a:t>Learning Objectives</a:t>
            </a:r>
          </a:p>
        </p:txBody>
      </p:sp>
      <p:sp>
        <p:nvSpPr>
          <p:cNvPr id="3" name="Content Placeholder 2">
            <a:extLst>
              <a:ext uri="{FF2B5EF4-FFF2-40B4-BE49-F238E27FC236}">
                <a16:creationId xmlns:a16="http://schemas.microsoft.com/office/drawing/2014/main" id="{33486E2D-6C66-109C-926C-4FEFE6F58D24}"/>
              </a:ext>
            </a:extLst>
          </p:cNvPr>
          <p:cNvSpPr>
            <a:spLocks noGrp="1"/>
          </p:cNvSpPr>
          <p:nvPr>
            <p:ph idx="1"/>
          </p:nvPr>
        </p:nvSpPr>
        <p:spPr>
          <a:xfrm>
            <a:off x="4777409" y="1028702"/>
            <a:ext cx="6273972" cy="4843462"/>
          </a:xfrm>
        </p:spPr>
        <p:txBody>
          <a:bodyPr>
            <a:normAutofit/>
          </a:bodyPr>
          <a:lstStyle/>
          <a:p>
            <a:pPr marL="0" indent="0">
              <a:buNone/>
            </a:pPr>
            <a:r>
              <a:rPr lang="en-US" sz="1800" dirty="0"/>
              <a:t>1. During the freshman year of high school, the students will identify at least 4 different postsecondary pathways in which they could take. Then, by the end of their junior year, they will have narrowed their choice down to 1 of those paths.</a:t>
            </a:r>
          </a:p>
          <a:p>
            <a:pPr marL="0" indent="0">
              <a:buNone/>
            </a:pPr>
            <a:endParaRPr lang="en-US" sz="1800" dirty="0"/>
          </a:p>
          <a:p>
            <a:pPr marL="0" indent="0">
              <a:buNone/>
            </a:pPr>
            <a:r>
              <a:rPr lang="en-US" sz="1800" dirty="0"/>
              <a:t>2. By the end of their junior year, they will have conducted 4 job shadowing experiences, which will have been based on their O*NET Interest Profiler Results.</a:t>
            </a:r>
          </a:p>
          <a:p>
            <a:pPr marL="0" indent="0">
              <a:buNone/>
            </a:pPr>
            <a:endParaRPr lang="en-US" sz="1800" dirty="0"/>
          </a:p>
          <a:p>
            <a:pPr marL="0" indent="0">
              <a:buNone/>
            </a:pPr>
            <a:r>
              <a:rPr lang="en-US" sz="1800" dirty="0"/>
              <a:t>3. By the end of their senior year, the students will have the necessary verbal and nonverbal skills to properly organize a resume, fill out an application, and formulate thoughts during an interview process.</a:t>
            </a:r>
          </a:p>
          <a:p>
            <a:pPr marL="0" indent="0">
              <a:buNone/>
            </a:pPr>
            <a:endParaRPr lang="en-US" sz="1800" dirty="0"/>
          </a:p>
        </p:txBody>
      </p:sp>
    </p:spTree>
    <p:extLst>
      <p:ext uri="{BB962C8B-B14F-4D97-AF65-F5344CB8AC3E}">
        <p14:creationId xmlns:p14="http://schemas.microsoft.com/office/powerpoint/2010/main" val="1641251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AE6DB-D131-9400-9AAD-ACE9D82717E1}"/>
              </a:ext>
            </a:extLst>
          </p:cNvPr>
          <p:cNvSpPr>
            <a:spLocks noGrp="1"/>
          </p:cNvSpPr>
          <p:nvPr>
            <p:ph type="title"/>
          </p:nvPr>
        </p:nvSpPr>
        <p:spPr/>
        <p:txBody>
          <a:bodyPr>
            <a:normAutofit/>
          </a:bodyPr>
          <a:lstStyle/>
          <a:p>
            <a:r>
              <a:rPr lang="en-US" sz="4400" dirty="0"/>
              <a:t>Interventions</a:t>
            </a:r>
          </a:p>
        </p:txBody>
      </p:sp>
      <p:sp>
        <p:nvSpPr>
          <p:cNvPr id="3" name="Content Placeholder 2">
            <a:extLst>
              <a:ext uri="{FF2B5EF4-FFF2-40B4-BE49-F238E27FC236}">
                <a16:creationId xmlns:a16="http://schemas.microsoft.com/office/drawing/2014/main" id="{3DBE6EE8-4928-AB45-D2E8-14E95F0A8190}"/>
              </a:ext>
            </a:extLst>
          </p:cNvPr>
          <p:cNvSpPr>
            <a:spLocks noGrp="1"/>
          </p:cNvSpPr>
          <p:nvPr>
            <p:ph sz="half" idx="1"/>
          </p:nvPr>
        </p:nvSpPr>
        <p:spPr/>
        <p:txBody>
          <a:bodyPr/>
          <a:lstStyle/>
          <a:p>
            <a:pPr marL="457200" indent="-457200">
              <a:buAutoNum type="arabicPeriod"/>
            </a:pPr>
            <a:r>
              <a:rPr lang="en-US" b="1" u="sng" dirty="0"/>
              <a:t>O*NET Interest Profiler</a:t>
            </a:r>
          </a:p>
          <a:p>
            <a:pPr marL="0" indent="0">
              <a:buNone/>
            </a:pPr>
            <a:r>
              <a:rPr lang="en-US" dirty="0"/>
              <a:t>-During their freshman year</a:t>
            </a:r>
          </a:p>
          <a:p>
            <a:pPr marL="0" indent="0">
              <a:buNone/>
            </a:pPr>
            <a:r>
              <a:rPr lang="en-US" dirty="0"/>
              <a:t>-Shapes their 4-year plan</a:t>
            </a:r>
          </a:p>
          <a:p>
            <a:pPr marL="0" indent="0">
              <a:buNone/>
            </a:pPr>
            <a:r>
              <a:rPr lang="en-US" dirty="0"/>
              <a:t>-Conducted by the school counselors</a:t>
            </a:r>
          </a:p>
          <a:p>
            <a:pPr marL="0" indent="0">
              <a:buNone/>
            </a:pPr>
            <a:r>
              <a:rPr lang="en-US" dirty="0"/>
              <a:t>-Will help to identify the skills associated with a career of choice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Content Placeholder 3">
            <a:extLst>
              <a:ext uri="{FF2B5EF4-FFF2-40B4-BE49-F238E27FC236}">
                <a16:creationId xmlns:a16="http://schemas.microsoft.com/office/drawing/2014/main" id="{6D43A8EF-1DE8-58F7-1E4C-C1CD2C3820FE}"/>
              </a:ext>
            </a:extLst>
          </p:cNvPr>
          <p:cNvSpPr>
            <a:spLocks noGrp="1"/>
          </p:cNvSpPr>
          <p:nvPr>
            <p:ph sz="half" idx="2"/>
          </p:nvPr>
        </p:nvSpPr>
        <p:spPr/>
        <p:txBody>
          <a:bodyPr/>
          <a:lstStyle/>
          <a:p>
            <a:pPr marL="0" indent="0">
              <a:buNone/>
            </a:pPr>
            <a:r>
              <a:rPr lang="en-US" dirty="0"/>
              <a:t>2. </a:t>
            </a:r>
            <a:r>
              <a:rPr lang="en-US" b="1" u="sng" dirty="0"/>
              <a:t>Job Shadowing (4 times)</a:t>
            </a:r>
          </a:p>
          <a:p>
            <a:pPr marL="0" indent="0">
              <a:buNone/>
            </a:pPr>
            <a:r>
              <a:rPr lang="en-US" dirty="0"/>
              <a:t>-Real world experience</a:t>
            </a:r>
          </a:p>
          <a:p>
            <a:pPr marL="0" indent="0">
              <a:buNone/>
            </a:pPr>
            <a:r>
              <a:rPr lang="en-US" dirty="0"/>
              <a:t>-Hands on approach</a:t>
            </a:r>
          </a:p>
          <a:p>
            <a:pPr marL="0" indent="0">
              <a:buNone/>
            </a:pPr>
            <a:r>
              <a:rPr lang="en-US" dirty="0"/>
              <a:t>-By the end of their junior year</a:t>
            </a:r>
          </a:p>
          <a:p>
            <a:pPr marL="0" indent="0">
              <a:buNone/>
            </a:pPr>
            <a:r>
              <a:rPr lang="en-US" dirty="0"/>
              <a:t>-Will gain valuable knowledge to help their decision making</a:t>
            </a:r>
          </a:p>
          <a:p>
            <a:pPr marL="0" indent="0">
              <a:buNone/>
            </a:pPr>
            <a:r>
              <a:rPr lang="en-US" dirty="0"/>
              <a:t>-1 of them has to be conducted with a parent</a:t>
            </a:r>
          </a:p>
        </p:txBody>
      </p:sp>
    </p:spTree>
    <p:extLst>
      <p:ext uri="{BB962C8B-B14F-4D97-AF65-F5344CB8AC3E}">
        <p14:creationId xmlns:p14="http://schemas.microsoft.com/office/powerpoint/2010/main" val="3589306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D121-FF9A-FE8B-F75E-D6AD694A5AE3}"/>
              </a:ext>
            </a:extLst>
          </p:cNvPr>
          <p:cNvSpPr>
            <a:spLocks noGrp="1"/>
          </p:cNvSpPr>
          <p:nvPr>
            <p:ph type="title"/>
          </p:nvPr>
        </p:nvSpPr>
        <p:spPr/>
        <p:txBody>
          <a:bodyPr>
            <a:noAutofit/>
          </a:bodyPr>
          <a:lstStyle/>
          <a:p>
            <a:r>
              <a:rPr lang="en-US" sz="4400" dirty="0"/>
              <a:t>Interventions Continued</a:t>
            </a:r>
          </a:p>
        </p:txBody>
      </p:sp>
      <p:sp>
        <p:nvSpPr>
          <p:cNvPr id="3" name="Content Placeholder 2">
            <a:extLst>
              <a:ext uri="{FF2B5EF4-FFF2-40B4-BE49-F238E27FC236}">
                <a16:creationId xmlns:a16="http://schemas.microsoft.com/office/drawing/2014/main" id="{42E7B92C-A991-D69F-019E-6C00D002420F}"/>
              </a:ext>
            </a:extLst>
          </p:cNvPr>
          <p:cNvSpPr>
            <a:spLocks noGrp="1"/>
          </p:cNvSpPr>
          <p:nvPr>
            <p:ph sz="half" idx="1"/>
          </p:nvPr>
        </p:nvSpPr>
        <p:spPr/>
        <p:txBody>
          <a:bodyPr/>
          <a:lstStyle/>
          <a:p>
            <a:pPr marL="0" indent="0">
              <a:buNone/>
            </a:pPr>
            <a:r>
              <a:rPr lang="en-US" dirty="0"/>
              <a:t>3. </a:t>
            </a:r>
            <a:r>
              <a:rPr lang="en-US" b="1" u="sng" dirty="0"/>
              <a:t>Mentorship </a:t>
            </a:r>
          </a:p>
          <a:p>
            <a:pPr marL="0" indent="0">
              <a:buNone/>
            </a:pPr>
            <a:r>
              <a:rPr lang="en-US" dirty="0"/>
              <a:t>-By the beginning of their sophomore year</a:t>
            </a:r>
          </a:p>
          <a:p>
            <a:pPr marL="0" indent="0">
              <a:buNone/>
            </a:pPr>
            <a:r>
              <a:rPr lang="en-US" dirty="0"/>
              <a:t>-Will complete bi-monthly, 100-word reports</a:t>
            </a:r>
          </a:p>
          <a:p>
            <a:pPr marL="0" indent="0">
              <a:buNone/>
            </a:pPr>
            <a:r>
              <a:rPr lang="en-US" dirty="0"/>
              <a:t>-Will help students analyze life decisions</a:t>
            </a:r>
          </a:p>
          <a:p>
            <a:pPr marL="0" indent="0">
              <a:buNone/>
            </a:pPr>
            <a:r>
              <a:rPr lang="en-US" dirty="0"/>
              <a:t>-Will impact at-risk students</a:t>
            </a:r>
          </a:p>
          <a:p>
            <a:pPr marL="0" indent="0">
              <a:buNone/>
            </a:pPr>
            <a:endParaRPr lang="en-US" b="1" u="sng" dirty="0"/>
          </a:p>
          <a:p>
            <a:pPr marL="0" indent="0">
              <a:buNone/>
            </a:pPr>
            <a:endParaRPr lang="en-US" dirty="0"/>
          </a:p>
        </p:txBody>
      </p:sp>
      <p:sp>
        <p:nvSpPr>
          <p:cNvPr id="4" name="Content Placeholder 3">
            <a:extLst>
              <a:ext uri="{FF2B5EF4-FFF2-40B4-BE49-F238E27FC236}">
                <a16:creationId xmlns:a16="http://schemas.microsoft.com/office/drawing/2014/main" id="{642F621F-AE90-CC1D-01D8-100B87DA3BE7}"/>
              </a:ext>
            </a:extLst>
          </p:cNvPr>
          <p:cNvSpPr>
            <a:spLocks noGrp="1"/>
          </p:cNvSpPr>
          <p:nvPr>
            <p:ph sz="half" idx="2"/>
          </p:nvPr>
        </p:nvSpPr>
        <p:spPr/>
        <p:txBody>
          <a:bodyPr/>
          <a:lstStyle/>
          <a:p>
            <a:pPr marL="0" indent="0">
              <a:buNone/>
            </a:pPr>
            <a:r>
              <a:rPr lang="en-US" dirty="0"/>
              <a:t>4. </a:t>
            </a:r>
            <a:r>
              <a:rPr lang="en-US" b="1" u="sng" dirty="0"/>
              <a:t>Mock Interviews</a:t>
            </a:r>
          </a:p>
          <a:p>
            <a:pPr marL="0" indent="0">
              <a:buNone/>
            </a:pPr>
            <a:r>
              <a:rPr lang="en-US" dirty="0"/>
              <a:t>-2 completed during their senior year</a:t>
            </a:r>
          </a:p>
          <a:p>
            <a:pPr marL="0" indent="0">
              <a:buNone/>
            </a:pPr>
            <a:r>
              <a:rPr lang="en-US" dirty="0"/>
              <a:t>-1 within a classroom setting, 1 individual</a:t>
            </a:r>
          </a:p>
          <a:p>
            <a:pPr marL="0" indent="0">
              <a:buNone/>
            </a:pPr>
            <a:r>
              <a:rPr lang="en-US" dirty="0"/>
              <a:t>-In collaboration with outside resources</a:t>
            </a:r>
          </a:p>
          <a:p>
            <a:pPr marL="0" indent="0">
              <a:buNone/>
            </a:pPr>
            <a:r>
              <a:rPr lang="en-US" dirty="0"/>
              <a:t>-ESL students can be conducted with the foreign language teacher</a:t>
            </a:r>
          </a:p>
        </p:txBody>
      </p:sp>
    </p:spTree>
    <p:extLst>
      <p:ext uri="{BB962C8B-B14F-4D97-AF65-F5344CB8AC3E}">
        <p14:creationId xmlns:p14="http://schemas.microsoft.com/office/powerpoint/2010/main" val="380881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C5CC17-FF17-43CF-B073-D9051465D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EBE2DDC-0D14-44E6-A1AB-2EEC09507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09318" y="1410082"/>
            <a:ext cx="6858000" cy="4037835"/>
          </a:xfrm>
          <a:prstGeom prst="rect">
            <a:avLst/>
          </a:prstGeom>
          <a:gradFill>
            <a:gsLst>
              <a:gs pos="8000">
                <a:schemeClr val="accent6"/>
              </a:gs>
              <a:gs pos="100000">
                <a:schemeClr val="accent5">
                  <a:alpha val="72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8543D98-0AA2-43B4-B508-DC1DB7F3D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2414" y="1406060"/>
            <a:ext cx="6857572" cy="4045450"/>
          </a:xfrm>
          <a:prstGeom prst="rect">
            <a:avLst/>
          </a:prstGeom>
          <a:gradFill>
            <a:gsLst>
              <a:gs pos="0">
                <a:schemeClr val="accent4">
                  <a:alpha val="0"/>
                </a:schemeClr>
              </a:gs>
              <a:gs pos="96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9723C1D-9A1A-465B-8164-483BF5426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98889" y="3617790"/>
            <a:ext cx="2453337" cy="4027079"/>
          </a:xfrm>
          <a:prstGeom prst="rect">
            <a:avLst/>
          </a:prstGeom>
          <a:gradFill>
            <a:gsLst>
              <a:gs pos="2000">
                <a:schemeClr val="accent5">
                  <a:alpha val="35000"/>
                </a:schemeClr>
              </a:gs>
              <a:gs pos="67000">
                <a:schemeClr val="accent4">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6680484-5F73-4078-85C2-415205B1A4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30441" y="1644149"/>
            <a:ext cx="4384532" cy="4196758"/>
          </a:xfrm>
          <a:custGeom>
            <a:avLst/>
            <a:gdLst>
              <a:gd name="connsiteX0" fmla="*/ 44539 w 4384532"/>
              <a:gd name="connsiteY0" fmla="*/ 2446310 h 4196758"/>
              <a:gd name="connsiteX1" fmla="*/ 0 w 4384532"/>
              <a:gd name="connsiteY1" fmla="*/ 2004492 h 4196758"/>
              <a:gd name="connsiteX2" fmla="*/ 500607 w 4384532"/>
              <a:gd name="connsiteY2" fmla="*/ 610007 h 4196758"/>
              <a:gd name="connsiteX3" fmla="*/ 589546 w 4384532"/>
              <a:gd name="connsiteY3" fmla="*/ 512149 h 4196758"/>
              <a:gd name="connsiteX4" fmla="*/ 3077760 w 4384532"/>
              <a:gd name="connsiteY4" fmla="*/ 0 h 4196758"/>
              <a:gd name="connsiteX5" fmla="*/ 3237230 w 4384532"/>
              <a:gd name="connsiteY5" fmla="*/ 76821 h 4196758"/>
              <a:gd name="connsiteX6" fmla="*/ 4384532 w 4384532"/>
              <a:gd name="connsiteY6" fmla="*/ 2004492 h 4196758"/>
              <a:gd name="connsiteX7" fmla="*/ 2192266 w 4384532"/>
              <a:gd name="connsiteY7" fmla="*/ 4196758 h 4196758"/>
              <a:gd name="connsiteX8" fmla="*/ 44539 w 4384532"/>
              <a:gd name="connsiteY8" fmla="*/ 2446310 h 4196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4532" h="4196758">
                <a:moveTo>
                  <a:pt x="44539" y="2446310"/>
                </a:moveTo>
                <a:cubicBezTo>
                  <a:pt x="15336" y="2303599"/>
                  <a:pt x="0" y="2155836"/>
                  <a:pt x="0" y="2004492"/>
                </a:cubicBezTo>
                <a:cubicBezTo>
                  <a:pt x="0" y="1474787"/>
                  <a:pt x="187867" y="988960"/>
                  <a:pt x="500607" y="610007"/>
                </a:cubicBezTo>
                <a:lnTo>
                  <a:pt x="589546" y="512149"/>
                </a:lnTo>
                <a:lnTo>
                  <a:pt x="3077760" y="0"/>
                </a:lnTo>
                <a:lnTo>
                  <a:pt x="3237230" y="76821"/>
                </a:lnTo>
                <a:cubicBezTo>
                  <a:pt x="3920615" y="448057"/>
                  <a:pt x="4384532" y="1172098"/>
                  <a:pt x="4384532" y="2004492"/>
                </a:cubicBezTo>
                <a:cubicBezTo>
                  <a:pt x="4384532" y="3215247"/>
                  <a:pt x="3403021" y="4196758"/>
                  <a:pt x="2192266" y="4196758"/>
                </a:cubicBezTo>
                <a:cubicBezTo>
                  <a:pt x="1132855" y="4196758"/>
                  <a:pt x="248960" y="3445288"/>
                  <a:pt x="44539" y="2446310"/>
                </a:cubicBezTo>
                <a:close/>
              </a:path>
            </a:pathLst>
          </a:custGeom>
          <a:gradFill>
            <a:gsLst>
              <a:gs pos="39000">
                <a:schemeClr val="accent4">
                  <a:lumMod val="20000"/>
                  <a:lumOff val="80000"/>
                  <a:alpha val="0"/>
                </a:schemeClr>
              </a:gs>
              <a:gs pos="100000">
                <a:schemeClr val="accent6">
                  <a:alpha val="29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A4B371A-C8E2-0A47-70BB-705471C0CD1A}"/>
              </a:ext>
            </a:extLst>
          </p:cNvPr>
          <p:cNvSpPr>
            <a:spLocks noGrp="1"/>
          </p:cNvSpPr>
          <p:nvPr>
            <p:ph type="title"/>
          </p:nvPr>
        </p:nvSpPr>
        <p:spPr>
          <a:xfrm>
            <a:off x="12018" y="1028701"/>
            <a:ext cx="4026581" cy="3020785"/>
          </a:xfrm>
        </p:spPr>
        <p:txBody>
          <a:bodyPr>
            <a:normAutofit/>
          </a:bodyPr>
          <a:lstStyle/>
          <a:p>
            <a:pPr algn="r"/>
            <a:r>
              <a:rPr lang="en-US" sz="4800" dirty="0">
                <a:solidFill>
                  <a:schemeClr val="bg1"/>
                </a:solidFill>
              </a:rPr>
              <a:t>Delivery</a:t>
            </a:r>
          </a:p>
        </p:txBody>
      </p:sp>
      <p:sp>
        <p:nvSpPr>
          <p:cNvPr id="3" name="Content Placeholder 2">
            <a:extLst>
              <a:ext uri="{FF2B5EF4-FFF2-40B4-BE49-F238E27FC236}">
                <a16:creationId xmlns:a16="http://schemas.microsoft.com/office/drawing/2014/main" id="{7731AB90-7475-DF4B-4E6D-F9CF322BC2FE}"/>
              </a:ext>
            </a:extLst>
          </p:cNvPr>
          <p:cNvSpPr>
            <a:spLocks noGrp="1"/>
          </p:cNvSpPr>
          <p:nvPr>
            <p:ph idx="1"/>
          </p:nvPr>
        </p:nvSpPr>
        <p:spPr>
          <a:xfrm>
            <a:off x="4777409" y="1028702"/>
            <a:ext cx="6273972" cy="4843462"/>
          </a:xfrm>
        </p:spPr>
        <p:txBody>
          <a:bodyPr>
            <a:normAutofit lnSpcReduction="10000"/>
          </a:bodyPr>
          <a:lstStyle/>
          <a:p>
            <a:r>
              <a:rPr lang="en-US" sz="1800" dirty="0"/>
              <a:t>O*NET Interest Profiler throughout all 9</a:t>
            </a:r>
            <a:r>
              <a:rPr lang="en-US" sz="1800" baseline="30000" dirty="0"/>
              <a:t>th</a:t>
            </a:r>
            <a:r>
              <a:rPr lang="en-US" sz="1800" dirty="0"/>
              <a:t> grade Social Studies classes</a:t>
            </a:r>
          </a:p>
          <a:p>
            <a:r>
              <a:rPr lang="en-US" sz="1800" dirty="0"/>
              <a:t>Job shadowing is student based (individual counseling)</a:t>
            </a:r>
          </a:p>
          <a:p>
            <a:r>
              <a:rPr lang="en-US" sz="1800" dirty="0"/>
              <a:t>Mentorship is student based (individual counseling)</a:t>
            </a:r>
          </a:p>
          <a:p>
            <a:pPr marL="0" indent="0">
              <a:buNone/>
            </a:pPr>
            <a:r>
              <a:rPr lang="en-US" sz="1800" dirty="0"/>
              <a:t>	-reports through English/counselors</a:t>
            </a:r>
          </a:p>
          <a:p>
            <a:r>
              <a:rPr lang="en-US" sz="1800" dirty="0"/>
              <a:t>Mock interviews (1-English/careers, 2. local businesses)</a:t>
            </a:r>
          </a:p>
          <a:p>
            <a:pPr marL="0" indent="0">
              <a:buNone/>
            </a:pPr>
            <a:r>
              <a:rPr lang="en-US" sz="1800" u="sng" dirty="0"/>
              <a:t>Examples of collaborators</a:t>
            </a:r>
          </a:p>
          <a:p>
            <a:pPr marL="0" indent="0">
              <a:buNone/>
            </a:pPr>
            <a:r>
              <a:rPr lang="en-US" sz="1800" dirty="0"/>
              <a:t>-4-year, local college (Shepherd University)</a:t>
            </a:r>
          </a:p>
          <a:p>
            <a:pPr marL="0" indent="0">
              <a:buNone/>
            </a:pPr>
            <a:r>
              <a:rPr lang="en-US" sz="1800" dirty="0"/>
              <a:t>-2-year, local college (Blue Ridge Community and Technical College)</a:t>
            </a:r>
          </a:p>
          <a:p>
            <a:pPr marL="0" indent="0">
              <a:buNone/>
            </a:pPr>
            <a:r>
              <a:rPr lang="en-US" sz="1800" dirty="0"/>
              <a:t>-Local community business owners</a:t>
            </a:r>
          </a:p>
          <a:p>
            <a:pPr marL="0" indent="0">
              <a:buNone/>
            </a:pPr>
            <a:r>
              <a:rPr lang="en-US" sz="1800" dirty="0"/>
              <a:t>-Teachers throughout the building</a:t>
            </a:r>
          </a:p>
        </p:txBody>
      </p:sp>
    </p:spTree>
    <p:extLst>
      <p:ext uri="{BB962C8B-B14F-4D97-AF65-F5344CB8AC3E}">
        <p14:creationId xmlns:p14="http://schemas.microsoft.com/office/powerpoint/2010/main" val="3904761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13A4003-1875-46E3-BBC1-9CF42E133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CDECF1C-4B20-4CD9-90C7-F85AAB331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8" y="5257371"/>
            <a:ext cx="12203208" cy="1600629"/>
          </a:xfrm>
          <a:prstGeom prst="rect">
            <a:avLst/>
          </a:prstGeom>
          <a:gradFill>
            <a:gsLst>
              <a:gs pos="0">
                <a:schemeClr val="accent5">
                  <a:alpha val="83000"/>
                </a:schemeClr>
              </a:gs>
              <a:gs pos="100000">
                <a:schemeClr val="accent6"/>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CB46BEC-0E77-41F0-A7D5-D5B40D225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40517" y="5262916"/>
            <a:ext cx="7751481" cy="1145398"/>
          </a:xfrm>
          <a:prstGeom prst="rect">
            <a:avLst/>
          </a:prstGeom>
          <a:gradFill>
            <a:gsLst>
              <a:gs pos="0">
                <a:schemeClr val="accent5">
                  <a:alpha val="30000"/>
                </a:schemeClr>
              </a:gs>
              <a:gs pos="99000">
                <a:schemeClr val="accent5">
                  <a:alpha val="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4D73B4-F569-4D64-BA77-14454E09F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08" y="5262916"/>
            <a:ext cx="8778690" cy="1595084"/>
          </a:xfrm>
          <a:prstGeom prst="rect">
            <a:avLst/>
          </a:prstGeom>
          <a:gradFill>
            <a:gsLst>
              <a:gs pos="0">
                <a:schemeClr val="accent6">
                  <a:lumMod val="75000"/>
                  <a:alpha val="31000"/>
                </a:schemeClr>
              </a:gs>
              <a:gs pos="99000">
                <a:schemeClr val="accent5">
                  <a:alpha val="23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D437E30-AED3-4732-B13B-17D277D8D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0126" y="5256870"/>
            <a:ext cx="5301872" cy="1600701"/>
          </a:xfrm>
          <a:prstGeom prst="rect">
            <a:avLst/>
          </a:prstGeom>
          <a:gradFill>
            <a:gsLst>
              <a:gs pos="22000">
                <a:schemeClr val="tx2">
                  <a:lumMod val="75000"/>
                  <a:lumOff val="25000"/>
                  <a:alpha val="0"/>
                </a:schemeClr>
              </a:gs>
              <a:gs pos="99000">
                <a:schemeClr val="tx2">
                  <a:lumMod val="75000"/>
                  <a:lumOff val="25000"/>
                  <a:alpha val="6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9A792F-9240-45C5-39FB-25202C0087C8}"/>
              </a:ext>
            </a:extLst>
          </p:cNvPr>
          <p:cNvSpPr>
            <a:spLocks noGrp="1"/>
          </p:cNvSpPr>
          <p:nvPr>
            <p:ph type="title"/>
          </p:nvPr>
        </p:nvSpPr>
        <p:spPr>
          <a:xfrm>
            <a:off x="914400" y="5602884"/>
            <a:ext cx="10698103" cy="827037"/>
          </a:xfrm>
        </p:spPr>
        <p:txBody>
          <a:bodyPr anchor="ctr">
            <a:normAutofit/>
          </a:bodyPr>
          <a:lstStyle/>
          <a:p>
            <a:r>
              <a:rPr lang="en-US" sz="4800" dirty="0">
                <a:solidFill>
                  <a:schemeClr val="bg1"/>
                </a:solidFill>
              </a:rPr>
              <a:t>Program Marketing</a:t>
            </a:r>
          </a:p>
        </p:txBody>
      </p:sp>
      <p:sp>
        <p:nvSpPr>
          <p:cNvPr id="3" name="Content Placeholder 2">
            <a:extLst>
              <a:ext uri="{FF2B5EF4-FFF2-40B4-BE49-F238E27FC236}">
                <a16:creationId xmlns:a16="http://schemas.microsoft.com/office/drawing/2014/main" id="{F5869B6A-83F7-6795-520B-AC8E0BAFE0EB}"/>
              </a:ext>
            </a:extLst>
          </p:cNvPr>
          <p:cNvSpPr>
            <a:spLocks noGrp="1"/>
          </p:cNvSpPr>
          <p:nvPr>
            <p:ph idx="1"/>
          </p:nvPr>
        </p:nvSpPr>
        <p:spPr>
          <a:xfrm>
            <a:off x="1371601" y="1028699"/>
            <a:ext cx="9448799" cy="3600451"/>
          </a:xfrm>
        </p:spPr>
        <p:txBody>
          <a:bodyPr>
            <a:normAutofit/>
          </a:bodyPr>
          <a:lstStyle/>
          <a:p>
            <a:pPr marL="0" indent="0">
              <a:buNone/>
            </a:pPr>
            <a:r>
              <a:rPr lang="en-US" sz="2800" b="1" u="sng" dirty="0"/>
              <a:t>OPPORTUNITY #1</a:t>
            </a:r>
          </a:p>
          <a:p>
            <a:r>
              <a:rPr lang="en-US" sz="1800" dirty="0"/>
              <a:t>GAMECHANGER Peer Leadership Team</a:t>
            </a:r>
          </a:p>
          <a:p>
            <a:pPr marL="0" indent="0">
              <a:buNone/>
            </a:pPr>
            <a:r>
              <a:rPr lang="en-US" sz="2800" b="1" u="sng" dirty="0"/>
              <a:t>OPPORTUNITY #2</a:t>
            </a:r>
          </a:p>
          <a:p>
            <a:r>
              <a:rPr lang="en-US" sz="1800" dirty="0"/>
              <a:t>SMHS </a:t>
            </a:r>
            <a:r>
              <a:rPr lang="en-US" sz="1800" dirty="0" err="1"/>
              <a:t>Tiktok</a:t>
            </a:r>
            <a:r>
              <a:rPr lang="en-US" sz="1800" dirty="0"/>
              <a:t> page (run by the school social media team)</a:t>
            </a:r>
          </a:p>
          <a:p>
            <a:pPr marL="0" indent="0">
              <a:buNone/>
            </a:pPr>
            <a:r>
              <a:rPr lang="en-US" sz="2800" b="1" u="sng" dirty="0"/>
              <a:t>OPPORTUNITY #3</a:t>
            </a:r>
          </a:p>
          <a:p>
            <a:r>
              <a:rPr lang="en-US" sz="1800" dirty="0"/>
              <a:t>Flyers (physical and/or electronic)</a:t>
            </a:r>
          </a:p>
        </p:txBody>
      </p:sp>
      <p:sp>
        <p:nvSpPr>
          <p:cNvPr id="4" name="TextBox 3">
            <a:extLst>
              <a:ext uri="{FF2B5EF4-FFF2-40B4-BE49-F238E27FC236}">
                <a16:creationId xmlns:a16="http://schemas.microsoft.com/office/drawing/2014/main" id="{93EAFE0A-2B8D-82A6-080E-94C59E09EDB9}"/>
              </a:ext>
            </a:extLst>
          </p:cNvPr>
          <p:cNvSpPr txBox="1"/>
          <p:nvPr/>
        </p:nvSpPr>
        <p:spPr>
          <a:xfrm>
            <a:off x="6962118" y="487428"/>
            <a:ext cx="4982328" cy="5115027"/>
          </a:xfrm>
          <a:prstGeom prst="rect">
            <a:avLst/>
          </a:prstGeom>
          <a:noFill/>
        </p:spPr>
        <p:txBody>
          <a:bodyPr wrap="square" rtlCol="0">
            <a:spAutoFit/>
          </a:bodyPr>
          <a:lstStyle/>
          <a:p>
            <a:endParaRPr lang="en-US" dirty="0"/>
          </a:p>
          <a:p>
            <a:endParaRPr lang="en-US" dirty="0"/>
          </a:p>
          <a:p>
            <a:endParaRPr lang="en-US" dirty="0"/>
          </a:p>
          <a:p>
            <a:pPr algn="ctr"/>
            <a:r>
              <a:rPr lang="en-US" sz="9600" b="1" dirty="0">
                <a:hlinkClick r:id="rId3"/>
              </a:rPr>
              <a:t>Our</a:t>
            </a:r>
            <a:r>
              <a:rPr lang="en-US" sz="9600" b="1" dirty="0"/>
              <a:t> </a:t>
            </a:r>
          </a:p>
          <a:p>
            <a:pPr algn="ctr"/>
            <a:r>
              <a:rPr lang="en-US" sz="9600" b="1" dirty="0"/>
              <a:t>Flyer</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301346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559A6-3376-3D9B-5E8C-AC7D5D295680}"/>
              </a:ext>
            </a:extLst>
          </p:cNvPr>
          <p:cNvSpPr>
            <a:spLocks noGrp="1"/>
          </p:cNvSpPr>
          <p:nvPr>
            <p:ph type="title"/>
          </p:nvPr>
        </p:nvSpPr>
        <p:spPr>
          <a:xfrm>
            <a:off x="132735" y="147484"/>
            <a:ext cx="11480145" cy="1209368"/>
          </a:xfrm>
        </p:spPr>
        <p:txBody>
          <a:bodyPr>
            <a:noAutofit/>
          </a:bodyPr>
          <a:lstStyle/>
          <a:p>
            <a:r>
              <a:rPr lang="en-US" sz="8000" dirty="0"/>
              <a:t>Financial Costs</a:t>
            </a:r>
          </a:p>
        </p:txBody>
      </p:sp>
      <p:sp>
        <p:nvSpPr>
          <p:cNvPr id="3" name="Content Placeholder 2">
            <a:extLst>
              <a:ext uri="{FF2B5EF4-FFF2-40B4-BE49-F238E27FC236}">
                <a16:creationId xmlns:a16="http://schemas.microsoft.com/office/drawing/2014/main" id="{8E7D4D13-E0ED-B7DD-28E7-4F619435F142}"/>
              </a:ext>
            </a:extLst>
          </p:cNvPr>
          <p:cNvSpPr>
            <a:spLocks noGrp="1"/>
          </p:cNvSpPr>
          <p:nvPr>
            <p:ph idx="1"/>
          </p:nvPr>
        </p:nvSpPr>
        <p:spPr>
          <a:xfrm>
            <a:off x="132735" y="1596071"/>
            <a:ext cx="3274141" cy="3959352"/>
          </a:xfrm>
        </p:spPr>
        <p:txBody>
          <a:bodyPr>
            <a:normAutofit/>
          </a:bodyPr>
          <a:lstStyle/>
          <a:p>
            <a:pPr marL="0" indent="0" algn="ctr">
              <a:buNone/>
            </a:pPr>
            <a:r>
              <a:rPr lang="en-US" sz="3600" b="1" u="sng" dirty="0"/>
              <a:t>Phase 1</a:t>
            </a:r>
          </a:p>
          <a:p>
            <a:r>
              <a:rPr lang="en-US" dirty="0"/>
              <a:t>Printing costs-$1,000</a:t>
            </a:r>
          </a:p>
          <a:p>
            <a:r>
              <a:rPr lang="en-US" dirty="0"/>
              <a:t>Gamechanger Shirts (20 shirts x $20 = $400)</a:t>
            </a:r>
          </a:p>
          <a:p>
            <a:r>
              <a:rPr lang="en-US" dirty="0"/>
              <a:t>Refreshments for mock interviews-$150</a:t>
            </a:r>
          </a:p>
          <a:p>
            <a:endParaRPr lang="en-US" dirty="0"/>
          </a:p>
          <a:p>
            <a:r>
              <a:rPr lang="en-US" dirty="0"/>
              <a:t>Total-$1,550</a:t>
            </a:r>
          </a:p>
        </p:txBody>
      </p:sp>
      <p:sp>
        <p:nvSpPr>
          <p:cNvPr id="6" name="TextBox 5">
            <a:extLst>
              <a:ext uri="{FF2B5EF4-FFF2-40B4-BE49-F238E27FC236}">
                <a16:creationId xmlns:a16="http://schemas.microsoft.com/office/drawing/2014/main" id="{2253E20F-7D40-2333-03C5-746AC74DF5CA}"/>
              </a:ext>
            </a:extLst>
          </p:cNvPr>
          <p:cNvSpPr txBox="1"/>
          <p:nvPr/>
        </p:nvSpPr>
        <p:spPr>
          <a:xfrm>
            <a:off x="3406876" y="1356852"/>
            <a:ext cx="4336025" cy="5816977"/>
          </a:xfrm>
          <a:prstGeom prst="rect">
            <a:avLst/>
          </a:prstGeom>
          <a:noFill/>
        </p:spPr>
        <p:txBody>
          <a:bodyPr wrap="square" rtlCol="0">
            <a:spAutoFit/>
          </a:bodyPr>
          <a:lstStyle/>
          <a:p>
            <a:pPr algn="ctr">
              <a:lnSpc>
                <a:spcPct val="150000"/>
              </a:lnSpc>
            </a:pPr>
            <a:r>
              <a:rPr lang="en-US" sz="3600" b="1" u="sng" dirty="0"/>
              <a:t>Phase 2</a:t>
            </a:r>
          </a:p>
          <a:p>
            <a:pPr marL="342900" indent="-342900">
              <a:lnSpc>
                <a:spcPct val="150000"/>
              </a:lnSpc>
              <a:buFont typeface="Arial" panose="020B0604020202020204" pitchFamily="34" charset="0"/>
              <a:buChar char="•"/>
            </a:pPr>
            <a:r>
              <a:rPr lang="en-US" sz="2000" dirty="0"/>
              <a:t>Printing costs-$1,000</a:t>
            </a:r>
          </a:p>
          <a:p>
            <a:pPr marL="342900" indent="-342900">
              <a:lnSpc>
                <a:spcPct val="150000"/>
              </a:lnSpc>
              <a:buFont typeface="Arial" panose="020B0604020202020204" pitchFamily="34" charset="0"/>
              <a:buChar char="•"/>
            </a:pPr>
            <a:r>
              <a:rPr lang="en-US" sz="2000" dirty="0"/>
              <a:t>Gamechanger shirts-$400</a:t>
            </a:r>
          </a:p>
          <a:p>
            <a:pPr marL="342900" indent="-342900">
              <a:lnSpc>
                <a:spcPct val="150000"/>
              </a:lnSpc>
              <a:buFont typeface="Arial" panose="020B0604020202020204" pitchFamily="34" charset="0"/>
              <a:buChar char="•"/>
            </a:pPr>
            <a:r>
              <a:rPr lang="en-US" sz="2000" dirty="0"/>
              <a:t>Refreshments and gift-$300</a:t>
            </a:r>
          </a:p>
          <a:p>
            <a:pPr marL="342900" indent="-342900">
              <a:lnSpc>
                <a:spcPct val="150000"/>
              </a:lnSpc>
              <a:buFont typeface="Arial" panose="020B0604020202020204" pitchFamily="34" charset="0"/>
              <a:buChar char="•"/>
            </a:pPr>
            <a:r>
              <a:rPr lang="en-US" sz="2000" dirty="0"/>
              <a:t>Gift for mentors (1,237 students x $5=$6,185</a:t>
            </a:r>
          </a:p>
          <a:p>
            <a:pPr marL="342900" indent="-342900">
              <a:lnSpc>
                <a:spcPct val="150000"/>
              </a:lnSpc>
              <a:buFont typeface="Arial" panose="020B0604020202020204" pitchFamily="34" charset="0"/>
              <a:buChar char="•"/>
            </a:pPr>
            <a:endParaRPr lang="en-US" sz="2000" dirty="0"/>
          </a:p>
          <a:p>
            <a:pPr marL="342900" indent="-342900">
              <a:lnSpc>
                <a:spcPct val="150000"/>
              </a:lnSpc>
              <a:buFont typeface="Arial" panose="020B0604020202020204" pitchFamily="34" charset="0"/>
              <a:buChar char="•"/>
            </a:pPr>
            <a:r>
              <a:rPr lang="en-US" sz="2000" dirty="0"/>
              <a:t>Total=$7,885</a:t>
            </a:r>
          </a:p>
          <a:p>
            <a:pPr algn="ctr"/>
            <a:endParaRPr lang="en-US" sz="3600" b="1" u="sng" dirty="0"/>
          </a:p>
          <a:p>
            <a:pPr algn="ctr"/>
            <a:endParaRPr lang="en-US" sz="3600" b="1" u="sng" dirty="0"/>
          </a:p>
          <a:p>
            <a:pPr algn="ctr"/>
            <a:endParaRPr lang="en-US" sz="3600" b="1" u="sng" dirty="0"/>
          </a:p>
        </p:txBody>
      </p:sp>
      <p:sp>
        <p:nvSpPr>
          <p:cNvPr id="7" name="TextBox 6">
            <a:extLst>
              <a:ext uri="{FF2B5EF4-FFF2-40B4-BE49-F238E27FC236}">
                <a16:creationId xmlns:a16="http://schemas.microsoft.com/office/drawing/2014/main" id="{9A68D6D9-9956-0A5E-F23B-B01D2CF3F544}"/>
              </a:ext>
            </a:extLst>
          </p:cNvPr>
          <p:cNvSpPr txBox="1"/>
          <p:nvPr/>
        </p:nvSpPr>
        <p:spPr>
          <a:xfrm>
            <a:off x="7388941" y="1379577"/>
            <a:ext cx="4336026" cy="5478423"/>
          </a:xfrm>
          <a:prstGeom prst="rect">
            <a:avLst/>
          </a:prstGeom>
          <a:noFill/>
        </p:spPr>
        <p:txBody>
          <a:bodyPr wrap="square" rtlCol="0">
            <a:spAutoFit/>
          </a:bodyPr>
          <a:lstStyle/>
          <a:p>
            <a:pPr algn="ctr">
              <a:lnSpc>
                <a:spcPct val="150000"/>
              </a:lnSpc>
            </a:pPr>
            <a:r>
              <a:rPr lang="en-US" sz="3600" b="1" u="sng" dirty="0"/>
              <a:t>Phase 3</a:t>
            </a:r>
          </a:p>
          <a:p>
            <a:pPr marL="342900" indent="-342900">
              <a:lnSpc>
                <a:spcPct val="150000"/>
              </a:lnSpc>
              <a:buFont typeface="Arial" panose="020B0604020202020204" pitchFamily="34" charset="0"/>
              <a:buChar char="•"/>
            </a:pPr>
            <a:r>
              <a:rPr lang="en-US" sz="2000" dirty="0"/>
              <a:t>Printing costs-$1,000</a:t>
            </a:r>
          </a:p>
          <a:p>
            <a:pPr marL="342900" indent="-342900">
              <a:lnSpc>
                <a:spcPct val="150000"/>
              </a:lnSpc>
              <a:buFont typeface="Arial" panose="020B0604020202020204" pitchFamily="34" charset="0"/>
              <a:buChar char="•"/>
            </a:pPr>
            <a:r>
              <a:rPr lang="en-US" sz="2000" dirty="0"/>
              <a:t>Gamechanger shirts-$400</a:t>
            </a:r>
          </a:p>
          <a:p>
            <a:pPr marL="342900" indent="-342900">
              <a:lnSpc>
                <a:spcPct val="150000"/>
              </a:lnSpc>
              <a:buFont typeface="Arial" panose="020B0604020202020204" pitchFamily="34" charset="0"/>
              <a:buChar char="•"/>
            </a:pPr>
            <a:r>
              <a:rPr lang="en-US" sz="2000" dirty="0"/>
              <a:t>Refreshments and gift-$300</a:t>
            </a:r>
          </a:p>
          <a:p>
            <a:pPr marL="342900" indent="-342900">
              <a:lnSpc>
                <a:spcPct val="150000"/>
              </a:lnSpc>
              <a:buFont typeface="Arial" panose="020B0604020202020204" pitchFamily="34" charset="0"/>
              <a:buChar char="•"/>
            </a:pPr>
            <a:r>
              <a:rPr lang="en-US" sz="2000" dirty="0"/>
              <a:t>Gift for mentors (1,237 students x $5=$6,185</a:t>
            </a:r>
          </a:p>
          <a:p>
            <a:pPr marL="342900" indent="-342900">
              <a:lnSpc>
                <a:spcPct val="150000"/>
              </a:lnSpc>
              <a:buFont typeface="Arial" panose="020B0604020202020204" pitchFamily="34" charset="0"/>
              <a:buChar char="•"/>
            </a:pPr>
            <a:r>
              <a:rPr lang="en-US" sz="2000" dirty="0"/>
              <a:t>Career Teacher-$50,000</a:t>
            </a:r>
          </a:p>
          <a:p>
            <a:pPr marL="342900" indent="-342900">
              <a:lnSpc>
                <a:spcPct val="150000"/>
              </a:lnSpc>
              <a:buFont typeface="Arial" panose="020B0604020202020204" pitchFamily="34" charset="0"/>
              <a:buChar char="•"/>
            </a:pPr>
            <a:r>
              <a:rPr lang="en-US" sz="2000" dirty="0"/>
              <a:t>Total=$57,885</a:t>
            </a:r>
          </a:p>
          <a:p>
            <a:pPr>
              <a:lnSpc>
                <a:spcPct val="150000"/>
              </a:lnSpc>
            </a:pPr>
            <a:endParaRPr lang="en-US" sz="2000" dirty="0"/>
          </a:p>
          <a:p>
            <a:pPr algn="ctr"/>
            <a:endParaRPr lang="en-US" sz="3600" b="1" u="sng" dirty="0"/>
          </a:p>
          <a:p>
            <a:pPr algn="ctr"/>
            <a:endParaRPr lang="en-US" sz="2000" b="1" u="sng" dirty="0"/>
          </a:p>
        </p:txBody>
      </p:sp>
    </p:spTree>
    <p:extLst>
      <p:ext uri="{BB962C8B-B14F-4D97-AF65-F5344CB8AC3E}">
        <p14:creationId xmlns:p14="http://schemas.microsoft.com/office/powerpoint/2010/main" val="695708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5C9EC-8407-5CD7-FFB0-F3BEF4CF368A}"/>
              </a:ext>
            </a:extLst>
          </p:cNvPr>
          <p:cNvSpPr>
            <a:spLocks noGrp="1"/>
          </p:cNvSpPr>
          <p:nvPr>
            <p:ph type="title"/>
          </p:nvPr>
        </p:nvSpPr>
        <p:spPr>
          <a:xfrm>
            <a:off x="265471" y="250724"/>
            <a:ext cx="11347409" cy="1238864"/>
          </a:xfrm>
        </p:spPr>
        <p:txBody>
          <a:bodyPr>
            <a:normAutofit/>
          </a:bodyPr>
          <a:lstStyle/>
          <a:p>
            <a:r>
              <a:rPr lang="en-US" sz="6000" dirty="0"/>
              <a:t>Evaluation</a:t>
            </a:r>
          </a:p>
        </p:txBody>
      </p:sp>
      <p:sp>
        <p:nvSpPr>
          <p:cNvPr id="3" name="Content Placeholder 2">
            <a:extLst>
              <a:ext uri="{FF2B5EF4-FFF2-40B4-BE49-F238E27FC236}">
                <a16:creationId xmlns:a16="http://schemas.microsoft.com/office/drawing/2014/main" id="{9B4108EF-EC8C-A187-51A8-C676EF0F1583}"/>
              </a:ext>
            </a:extLst>
          </p:cNvPr>
          <p:cNvSpPr>
            <a:spLocks noGrp="1"/>
          </p:cNvSpPr>
          <p:nvPr>
            <p:ph sz="half" idx="1"/>
          </p:nvPr>
        </p:nvSpPr>
        <p:spPr>
          <a:xfrm>
            <a:off x="579120" y="2112265"/>
            <a:ext cx="4846320" cy="3959352"/>
          </a:xfrm>
        </p:spPr>
        <p:txBody>
          <a:bodyPr>
            <a:normAutofit/>
          </a:bodyPr>
          <a:lstStyle/>
          <a:p>
            <a:pPr marL="0" indent="0" algn="ctr">
              <a:buNone/>
            </a:pPr>
            <a:r>
              <a:rPr lang="en-US" sz="3200" b="1" u="sng" dirty="0"/>
              <a:t>End Of The Year Questionnaire</a:t>
            </a:r>
          </a:p>
          <a:p>
            <a:r>
              <a:rPr lang="en-US" dirty="0"/>
              <a:t>Taken by the seniors</a:t>
            </a:r>
          </a:p>
          <a:p>
            <a:r>
              <a:rPr lang="en-US" dirty="0"/>
              <a:t>Easily comparable (Pre vs Post)</a:t>
            </a:r>
          </a:p>
          <a:p>
            <a:r>
              <a:rPr lang="en-US" dirty="0"/>
              <a:t>Tweaks can be made accordingly</a:t>
            </a:r>
          </a:p>
        </p:txBody>
      </p:sp>
      <p:sp>
        <p:nvSpPr>
          <p:cNvPr id="4" name="Content Placeholder 3">
            <a:extLst>
              <a:ext uri="{FF2B5EF4-FFF2-40B4-BE49-F238E27FC236}">
                <a16:creationId xmlns:a16="http://schemas.microsoft.com/office/drawing/2014/main" id="{5E4EF162-FCFC-91EA-9C10-749F6D437AEA}"/>
              </a:ext>
            </a:extLst>
          </p:cNvPr>
          <p:cNvSpPr>
            <a:spLocks noGrp="1"/>
          </p:cNvSpPr>
          <p:nvPr>
            <p:ph sz="half" idx="2"/>
          </p:nvPr>
        </p:nvSpPr>
        <p:spPr/>
        <p:txBody>
          <a:bodyPr>
            <a:normAutofit/>
          </a:bodyPr>
          <a:lstStyle/>
          <a:p>
            <a:pPr marL="0" indent="0" algn="ctr">
              <a:buNone/>
            </a:pPr>
            <a:r>
              <a:rPr lang="en-US" sz="3200" b="1" u="sng" dirty="0"/>
              <a:t>End Of The Year Interviews</a:t>
            </a:r>
          </a:p>
          <a:p>
            <a:r>
              <a:rPr lang="en-US" dirty="0"/>
              <a:t>Interview mentors and interviewers</a:t>
            </a:r>
          </a:p>
          <a:p>
            <a:r>
              <a:rPr lang="en-US" dirty="0"/>
              <a:t>Interview the seniors (trickle down)</a:t>
            </a:r>
          </a:p>
          <a:p>
            <a:r>
              <a:rPr lang="en-US" dirty="0"/>
              <a:t>Multitude of data to analyze</a:t>
            </a:r>
          </a:p>
        </p:txBody>
      </p:sp>
    </p:spTree>
    <p:extLst>
      <p:ext uri="{BB962C8B-B14F-4D97-AF65-F5344CB8AC3E}">
        <p14:creationId xmlns:p14="http://schemas.microsoft.com/office/powerpoint/2010/main" val="2641112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600D1-4A71-2E74-0F67-E0123BA49E69}"/>
              </a:ext>
            </a:extLst>
          </p:cNvPr>
          <p:cNvSpPr>
            <a:spLocks noGrp="1"/>
          </p:cNvSpPr>
          <p:nvPr>
            <p:ph type="title"/>
          </p:nvPr>
        </p:nvSpPr>
        <p:spPr>
          <a:xfrm>
            <a:off x="141111" y="82691"/>
            <a:ext cx="10241280" cy="1046198"/>
          </a:xfrm>
        </p:spPr>
        <p:txBody>
          <a:bodyPr>
            <a:normAutofit/>
          </a:bodyPr>
          <a:lstStyle/>
          <a:p>
            <a:r>
              <a:rPr lang="en-US" sz="4800" u="sng" dirty="0"/>
              <a:t>References</a:t>
            </a:r>
          </a:p>
        </p:txBody>
      </p:sp>
      <p:sp>
        <p:nvSpPr>
          <p:cNvPr id="3" name="Content Placeholder 2">
            <a:extLst>
              <a:ext uri="{FF2B5EF4-FFF2-40B4-BE49-F238E27FC236}">
                <a16:creationId xmlns:a16="http://schemas.microsoft.com/office/drawing/2014/main" id="{2F9E30BC-548E-73F8-3CBA-74D7D9C886E6}"/>
              </a:ext>
            </a:extLst>
          </p:cNvPr>
          <p:cNvSpPr>
            <a:spLocks noGrp="1"/>
          </p:cNvSpPr>
          <p:nvPr>
            <p:ph idx="1"/>
          </p:nvPr>
        </p:nvSpPr>
        <p:spPr>
          <a:xfrm>
            <a:off x="141111" y="1128889"/>
            <a:ext cx="11471769" cy="4942727"/>
          </a:xfrm>
        </p:spPr>
        <p:txBody>
          <a:bodyPr/>
          <a:lstStyle/>
          <a:p>
            <a:pPr marL="0" marR="0"/>
            <a:r>
              <a:rPr lang="en-US" sz="1800" dirty="0">
                <a:effectLst/>
                <a:ea typeface="Times New Roman" panose="02020603050405020304" pitchFamily="18" charset="0"/>
              </a:rPr>
              <a:t>American School Counselor Association (2021). ASCA Student Standards: Mindsets and Behaviors for Student Success. 	Alexandria, Va. Author. </a:t>
            </a:r>
            <a:r>
              <a:rPr lang="en-US" sz="1800" i="1" dirty="0" err="1">
                <a:ea typeface="Times New Roman" panose="02020603050405020304" pitchFamily="18" charset="0"/>
              </a:rPr>
              <a:t>s</a:t>
            </a:r>
            <a:r>
              <a:rPr lang="en-US" sz="1800" i="1" dirty="0" err="1">
                <a:effectLst/>
                <a:ea typeface="Times New Roman" panose="02020603050405020304" pitchFamily="18" charset="0"/>
              </a:rPr>
              <a:t>choolcounselor.org</a:t>
            </a:r>
            <a:r>
              <a:rPr lang="en-US" sz="1800" dirty="0">
                <a:effectLst/>
                <a:ea typeface="Times New Roman" panose="02020603050405020304" pitchFamily="18" charset="0"/>
              </a:rPr>
              <a:t>. https://schoolcounselor.org/getmedia/4ef327d0-2cb6-4abc-b1fd-	0eeec61019f3/mindsets-behaviors-draft-2021.pdf</a:t>
            </a:r>
          </a:p>
          <a:p>
            <a:pPr marL="0" marR="0"/>
            <a:r>
              <a:rPr lang="en-US" sz="1800" dirty="0">
                <a:effectLst/>
                <a:ea typeface="Times New Roman" panose="02020603050405020304" pitchFamily="18" charset="0"/>
              </a:rPr>
              <a:t>ASCA et al., (2016). ASCA Ethical Standards for School Counselors. </a:t>
            </a:r>
            <a:r>
              <a:rPr lang="en-US" sz="1800" i="1" dirty="0">
                <a:effectLst/>
                <a:ea typeface="Times New Roman" panose="02020603050405020304" pitchFamily="18" charset="0"/>
              </a:rPr>
              <a:t>American School Counselor Association</a:t>
            </a:r>
            <a:r>
              <a:rPr lang="en-US" sz="1800" dirty="0">
                <a:effectLst/>
                <a:ea typeface="Times New Roman" panose="02020603050405020304" pitchFamily="18" charset="0"/>
              </a:rPr>
              <a:t>, 1-12. 	https://canvas.liberty.edu/courses/252343/modules/items/27614096</a:t>
            </a:r>
          </a:p>
          <a:p>
            <a:pPr marL="0" marR="0"/>
            <a:r>
              <a:rPr lang="en-US" sz="1800" dirty="0">
                <a:ea typeface="Times New Roman" panose="02020603050405020304" pitchFamily="18" charset="0"/>
              </a:rPr>
              <a:t>Batool, S. N., Razzaq, K., Imam, H. (2022). </a:t>
            </a:r>
            <a:r>
              <a:rPr lang="en-US" sz="1800" dirty="0"/>
              <a:t>How does action-oriented personality traits impact on entrepreneurial career 	choices? A trait-factor theory perspective. </a:t>
            </a:r>
            <a:r>
              <a:rPr lang="en-US" sz="1800" i="1" dirty="0" err="1"/>
              <a:t>Kybernetes</a:t>
            </a:r>
            <a:r>
              <a:rPr lang="en-US" sz="1800" dirty="0"/>
              <a:t>, 1-19. https://</a:t>
            </a:r>
            <a:r>
              <a:rPr lang="en-US" sz="1800" dirty="0" err="1"/>
              <a:t>doi.org</a:t>
            </a:r>
            <a:r>
              <a:rPr lang="en-US" sz="1800" dirty="0"/>
              <a:t>/10.1108/K-04-2022-0498</a:t>
            </a:r>
            <a:endParaRPr lang="en-US" sz="1800" dirty="0">
              <a:ea typeface="Times New Roman" panose="02020603050405020304" pitchFamily="18" charset="0"/>
            </a:endParaRPr>
          </a:p>
          <a:p>
            <a:pPr marL="0"/>
            <a:r>
              <a:rPr lang="en-US" sz="1800" dirty="0">
                <a:ea typeface="Times New Roman" panose="02020603050405020304" pitchFamily="18" charset="0"/>
              </a:rPr>
              <a:t>Coetzee, M., Bester, M. S. (2019). </a:t>
            </a:r>
            <a:r>
              <a:rPr lang="en-US" sz="1800" b="0" i="0" dirty="0">
                <a:effectLst/>
              </a:rPr>
              <a:t>Probing the role of psychosocial career mechanisms in the harmonious work passion-	career satisfaction link. </a:t>
            </a:r>
            <a:r>
              <a:rPr lang="en-US" sz="1800" b="0" i="1" dirty="0">
                <a:effectLst/>
              </a:rPr>
              <a:t>Personnel Review</a:t>
            </a:r>
            <a:r>
              <a:rPr lang="en-US" sz="1800" b="0" i="0" dirty="0">
                <a:effectLst/>
              </a:rPr>
              <a:t>, 48(5), 1135-1149. https://doi.org/10.1108/PR-01-2018-0023 </a:t>
            </a:r>
          </a:p>
          <a:p>
            <a:pPr marL="0"/>
            <a:r>
              <a:rPr lang="en-US" sz="1800" b="0" i="0" dirty="0">
                <a:effectLst/>
              </a:rPr>
              <a:t>Niles, S. G., Harris-</a:t>
            </a:r>
            <a:r>
              <a:rPr lang="en-US" sz="1800" b="0" i="0" dirty="0" err="1">
                <a:effectLst/>
              </a:rPr>
              <a:t>Bowlesby</a:t>
            </a:r>
            <a:r>
              <a:rPr lang="en-US" sz="1800" b="0" i="0" dirty="0">
                <a:effectLst/>
              </a:rPr>
              <a:t>, J. (2022). </a:t>
            </a:r>
            <a:r>
              <a:rPr lang="en-US" sz="1800" b="0" i="1" dirty="0">
                <a:effectLst/>
              </a:rPr>
              <a:t>Career Development Interventions: 6</a:t>
            </a:r>
            <a:r>
              <a:rPr lang="en-US" sz="1800" b="0" i="1" baseline="30000" dirty="0">
                <a:effectLst/>
              </a:rPr>
              <a:t>th</a:t>
            </a:r>
            <a:r>
              <a:rPr lang="en-US" sz="1800" b="0" i="1" dirty="0">
                <a:effectLst/>
              </a:rPr>
              <a:t> Edition</a:t>
            </a:r>
            <a:r>
              <a:rPr lang="en-US" sz="1800" b="0" i="0" dirty="0">
                <a:effectLst/>
              </a:rPr>
              <a:t>. Pearson Education, Inc.</a:t>
            </a:r>
          </a:p>
          <a:p>
            <a:pPr marL="0"/>
            <a:r>
              <a:rPr lang="en-US" sz="1800" dirty="0">
                <a:ea typeface="Times New Roman" panose="02020603050405020304" pitchFamily="18" charset="0"/>
              </a:rPr>
              <a:t>Pollini, R. A. (2019). Wild…But Not So Wonderful-Responding to Injection Drug Use in West Virginia. </a:t>
            </a:r>
            <a:r>
              <a:rPr lang="en-US" sz="1800" i="1" dirty="0">
                <a:ea typeface="Times New Roman" panose="02020603050405020304" pitchFamily="18" charset="0"/>
              </a:rPr>
              <a:t>American Journal 	of Public Health</a:t>
            </a:r>
            <a:r>
              <a:rPr lang="en-US" sz="1800" dirty="0">
                <a:ea typeface="Times New Roman" panose="02020603050405020304" pitchFamily="18" charset="0"/>
              </a:rPr>
              <a:t>, 109(3), 354-355. </a:t>
            </a:r>
            <a:r>
              <a:rPr lang="en-US" sz="1800" b="0" i="0" dirty="0">
                <a:solidFill>
                  <a:schemeClr val="tx1">
                    <a:lumMod val="85000"/>
                    <a:lumOff val="15000"/>
                  </a:schemeClr>
                </a:solidFill>
                <a:effectLst/>
              </a:rPr>
              <a:t>DOI: 10.2105/AJPH.2018.304937</a:t>
            </a:r>
            <a:endParaRPr lang="en-US" sz="1800" dirty="0">
              <a:effectLst/>
              <a:ea typeface="Times New Roman" panose="02020603050405020304" pitchFamily="18" charset="0"/>
            </a:endParaRPr>
          </a:p>
          <a:p>
            <a:endParaRPr lang="en-US" dirty="0"/>
          </a:p>
        </p:txBody>
      </p:sp>
    </p:spTree>
    <p:extLst>
      <p:ext uri="{BB962C8B-B14F-4D97-AF65-F5344CB8AC3E}">
        <p14:creationId xmlns:p14="http://schemas.microsoft.com/office/powerpoint/2010/main" val="2251997156"/>
      </p:ext>
    </p:extLst>
  </p:cSld>
  <p:clrMapOvr>
    <a:masterClrMapping/>
  </p:clrMapOvr>
</p:sld>
</file>

<file path=ppt/theme/theme1.xml><?xml version="1.0" encoding="utf-8"?>
<a:theme xmlns:a="http://schemas.openxmlformats.org/drawingml/2006/main" name="GradientRiseVTI">
  <a:themeElements>
    <a:clrScheme name="AnalogousFromDarkSeedLeftStep">
      <a:dk1>
        <a:srgbClr val="000000"/>
      </a:dk1>
      <a:lt1>
        <a:srgbClr val="FFFFFF"/>
      </a:lt1>
      <a:dk2>
        <a:srgbClr val="1B2830"/>
      </a:dk2>
      <a:lt2>
        <a:srgbClr val="F1F3F0"/>
      </a:lt2>
      <a:accent1>
        <a:srgbClr val="A629E7"/>
      </a:accent1>
      <a:accent2>
        <a:srgbClr val="592FD9"/>
      </a:accent2>
      <a:accent3>
        <a:srgbClr val="294AE7"/>
      </a:accent3>
      <a:accent4>
        <a:srgbClr val="1787D5"/>
      </a:accent4>
      <a:accent5>
        <a:srgbClr val="22BFBE"/>
      </a:accent5>
      <a:accent6>
        <a:srgbClr val="16C67B"/>
      </a:accent6>
      <a:hlink>
        <a:srgbClr val="3897A9"/>
      </a:hlink>
      <a:folHlink>
        <a:srgbClr val="7F7F7F"/>
      </a:folHlink>
    </a:clrScheme>
    <a:fontScheme name="Avenir">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3113</TotalTime>
  <Words>3646</Words>
  <Application>Microsoft Macintosh PowerPoint</Application>
  <PresentationFormat>Widescreen</PresentationFormat>
  <Paragraphs>158</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Gill Sans Nova</vt:lpstr>
      <vt:lpstr>GradientRiseVTI</vt:lpstr>
      <vt:lpstr>Career Development Program </vt:lpstr>
      <vt:lpstr>Setting</vt:lpstr>
      <vt:lpstr>Our Reality</vt:lpstr>
      <vt:lpstr>Reality #2</vt:lpstr>
      <vt:lpstr>Goals</vt:lpstr>
      <vt:lpstr>Learning Objectives</vt:lpstr>
      <vt:lpstr>Interventions</vt:lpstr>
      <vt:lpstr>Interventions Continued</vt:lpstr>
      <vt:lpstr>Delivery</vt:lpstr>
      <vt:lpstr>Program Marketing</vt:lpstr>
      <vt:lpstr>Financial Costs</vt:lpstr>
      <vt:lpstr>Evaluation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Development Program </dc:title>
  <dc:creator>Seth Eby</dc:creator>
  <cp:lastModifiedBy>Seth Eby</cp:lastModifiedBy>
  <cp:revision>9</cp:revision>
  <dcterms:created xsi:type="dcterms:W3CDTF">2023-05-04T15:35:29Z</dcterms:created>
  <dcterms:modified xsi:type="dcterms:W3CDTF">2023-05-07T12:32:33Z</dcterms:modified>
</cp:coreProperties>
</file>