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4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4" r:id="rId9"/>
    <p:sldId id="268" r:id="rId10"/>
    <p:sldId id="269" r:id="rId11"/>
    <p:sldId id="270" r:id="rId12"/>
    <p:sldId id="265" r:id="rId13"/>
  </p:sldIdLst>
  <p:sldSz cx="9144000" cy="5143500" type="screen16x9"/>
  <p:notesSz cx="6858000" cy="9144000"/>
  <p:embeddedFontLst>
    <p:embeddedFont>
      <p:font typeface="Source Code Pro" panose="020B0509030403020204" pitchFamily="49" charset="0"/>
      <p:regular r:id="rId15"/>
      <p:bold r:id="rId16"/>
      <p:italic r:id="rId17"/>
      <p:boldItalic r:id="rId18"/>
    </p:embeddedFont>
    <p:embeddedFont>
      <p:font typeface="Tw Cen MT" panose="020B0602020104020603" pitchFamily="34" charset="77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 snapToGrid="0">
      <p:cViewPr varScale="1">
        <p:scale>
          <a:sx n="120" d="100"/>
          <a:sy n="120" d="100"/>
        </p:scale>
        <p:origin x="200" y="5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C9C8EE-4A1F-48A2-89D9-5542CFA0436B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34BE10D-8CBA-4976-A033-C6E7C365730F}">
      <dgm:prSet/>
      <dgm:spPr/>
      <dgm:t>
        <a:bodyPr/>
        <a:lstStyle/>
        <a:p>
          <a:r>
            <a:rPr lang="en-US"/>
            <a:t>Safe Space Conversation</a:t>
          </a:r>
        </a:p>
      </dgm:t>
    </dgm:pt>
    <dgm:pt modelId="{A3AC1E93-3A5B-48D8-A633-5CFB0F5A6366}" type="parTrans" cxnId="{F344A976-E07B-41B1-9DA8-8A03BC7C934D}">
      <dgm:prSet/>
      <dgm:spPr/>
      <dgm:t>
        <a:bodyPr/>
        <a:lstStyle/>
        <a:p>
          <a:endParaRPr lang="en-US"/>
        </a:p>
      </dgm:t>
    </dgm:pt>
    <dgm:pt modelId="{05A3A26C-620C-4F48-960E-7243484675F7}" type="sibTrans" cxnId="{F344A976-E07B-41B1-9DA8-8A03BC7C934D}">
      <dgm:prSet/>
      <dgm:spPr/>
      <dgm:t>
        <a:bodyPr/>
        <a:lstStyle/>
        <a:p>
          <a:endParaRPr lang="en-US"/>
        </a:p>
      </dgm:t>
    </dgm:pt>
    <dgm:pt modelId="{1085F023-85AE-46A2-B14E-58F9B7901A7F}">
      <dgm:prSet/>
      <dgm:spPr/>
      <dgm:t>
        <a:bodyPr/>
        <a:lstStyle/>
        <a:p>
          <a:r>
            <a:rPr lang="en-US"/>
            <a:t>Positive student interactions</a:t>
          </a:r>
        </a:p>
      </dgm:t>
    </dgm:pt>
    <dgm:pt modelId="{E68B6199-5B4C-47A1-83EC-E76B8222D246}" type="parTrans" cxnId="{E047B31F-3899-4581-BDDF-411C741B31EE}">
      <dgm:prSet/>
      <dgm:spPr/>
      <dgm:t>
        <a:bodyPr/>
        <a:lstStyle/>
        <a:p>
          <a:endParaRPr lang="en-US"/>
        </a:p>
      </dgm:t>
    </dgm:pt>
    <dgm:pt modelId="{899A3D5F-2D4D-4B04-8FA1-769A1719287F}" type="sibTrans" cxnId="{E047B31F-3899-4581-BDDF-411C741B31EE}">
      <dgm:prSet/>
      <dgm:spPr/>
      <dgm:t>
        <a:bodyPr/>
        <a:lstStyle/>
        <a:p>
          <a:endParaRPr lang="en-US"/>
        </a:p>
      </dgm:t>
    </dgm:pt>
    <dgm:pt modelId="{F7245D4B-87E6-4055-9CB7-6A09B94E844D}">
      <dgm:prSet/>
      <dgm:spPr/>
      <dgm:t>
        <a:bodyPr/>
        <a:lstStyle/>
        <a:p>
          <a:r>
            <a:rPr lang="en-US"/>
            <a:t>Creating the “CCK Team”</a:t>
          </a:r>
        </a:p>
      </dgm:t>
    </dgm:pt>
    <dgm:pt modelId="{04921EBD-87F7-45E9-8177-1842E8078531}" type="parTrans" cxnId="{F75805ED-9EA6-4DBE-9E9B-44BFFC6B6C84}">
      <dgm:prSet/>
      <dgm:spPr/>
      <dgm:t>
        <a:bodyPr/>
        <a:lstStyle/>
        <a:p>
          <a:endParaRPr lang="en-US"/>
        </a:p>
      </dgm:t>
    </dgm:pt>
    <dgm:pt modelId="{C1E20006-DA3E-43E3-B8D5-E212409E7727}" type="sibTrans" cxnId="{F75805ED-9EA6-4DBE-9E9B-44BFFC6B6C84}">
      <dgm:prSet/>
      <dgm:spPr/>
      <dgm:t>
        <a:bodyPr/>
        <a:lstStyle/>
        <a:p>
          <a:endParaRPr lang="en-US"/>
        </a:p>
      </dgm:t>
    </dgm:pt>
    <dgm:pt modelId="{9E038931-4B82-479A-BAE2-F05A2251878D}">
      <dgm:prSet/>
      <dgm:spPr/>
      <dgm:t>
        <a:bodyPr/>
        <a:lstStyle/>
        <a:p>
          <a:r>
            <a:rPr lang="en-US" dirty="0"/>
            <a:t>*Divorced families</a:t>
          </a:r>
        </a:p>
      </dgm:t>
    </dgm:pt>
    <dgm:pt modelId="{7DD7E917-EF24-405F-992F-64465735E20F}" type="parTrans" cxnId="{48C0C5CB-A5E0-479C-A918-CE97A0209144}">
      <dgm:prSet/>
      <dgm:spPr/>
      <dgm:t>
        <a:bodyPr/>
        <a:lstStyle/>
        <a:p>
          <a:endParaRPr lang="en-US"/>
        </a:p>
      </dgm:t>
    </dgm:pt>
    <dgm:pt modelId="{51318D33-0FC0-4A49-8754-29D089947593}" type="sibTrans" cxnId="{48C0C5CB-A5E0-479C-A918-CE97A0209144}">
      <dgm:prSet/>
      <dgm:spPr/>
      <dgm:t>
        <a:bodyPr/>
        <a:lstStyle/>
        <a:p>
          <a:endParaRPr lang="en-US"/>
        </a:p>
      </dgm:t>
    </dgm:pt>
    <dgm:pt modelId="{24076494-481A-5549-9858-9D7A4ADD4204}" type="pres">
      <dgm:prSet presAssocID="{5BC9C8EE-4A1F-48A2-89D9-5542CFA0436B}" presName="linear" presStyleCnt="0">
        <dgm:presLayoutVars>
          <dgm:animLvl val="lvl"/>
          <dgm:resizeHandles val="exact"/>
        </dgm:presLayoutVars>
      </dgm:prSet>
      <dgm:spPr/>
    </dgm:pt>
    <dgm:pt modelId="{D1AB1F7D-1EC3-2D41-B093-71255AB730AD}" type="pres">
      <dgm:prSet presAssocID="{734BE10D-8CBA-4976-A033-C6E7C365730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00D7113-2156-9A4A-86B8-9A2AC429BECA}" type="pres">
      <dgm:prSet presAssocID="{05A3A26C-620C-4F48-960E-7243484675F7}" presName="spacer" presStyleCnt="0"/>
      <dgm:spPr/>
    </dgm:pt>
    <dgm:pt modelId="{E27E08D8-5D9F-8540-90E9-856DB7D72089}" type="pres">
      <dgm:prSet presAssocID="{1085F023-85AE-46A2-B14E-58F9B7901A7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AC30666-F43D-E047-B535-46AA63821588}" type="pres">
      <dgm:prSet presAssocID="{899A3D5F-2D4D-4B04-8FA1-769A1719287F}" presName="spacer" presStyleCnt="0"/>
      <dgm:spPr/>
    </dgm:pt>
    <dgm:pt modelId="{D7A6511D-886D-5C45-ABF3-4062445BBD62}" type="pres">
      <dgm:prSet presAssocID="{F7245D4B-87E6-4055-9CB7-6A09B94E844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97EF9D9-9BEC-AE4B-8900-1C5875C66D0B}" type="pres">
      <dgm:prSet presAssocID="{C1E20006-DA3E-43E3-B8D5-E212409E7727}" presName="spacer" presStyleCnt="0"/>
      <dgm:spPr/>
    </dgm:pt>
    <dgm:pt modelId="{AD211360-69E9-D046-AC34-B421C26E7F08}" type="pres">
      <dgm:prSet presAssocID="{9E038931-4B82-479A-BAE2-F05A2251878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047B31F-3899-4581-BDDF-411C741B31EE}" srcId="{5BC9C8EE-4A1F-48A2-89D9-5542CFA0436B}" destId="{1085F023-85AE-46A2-B14E-58F9B7901A7F}" srcOrd="1" destOrd="0" parTransId="{E68B6199-5B4C-47A1-83EC-E76B8222D246}" sibTransId="{899A3D5F-2D4D-4B04-8FA1-769A1719287F}"/>
    <dgm:cxn modelId="{CF9A0529-2CD0-BC40-A3AC-523FC0827138}" type="presOf" srcId="{734BE10D-8CBA-4976-A033-C6E7C365730F}" destId="{D1AB1F7D-1EC3-2D41-B093-71255AB730AD}" srcOrd="0" destOrd="0" presId="urn:microsoft.com/office/officeart/2005/8/layout/vList2"/>
    <dgm:cxn modelId="{F9BB324B-0431-E442-B075-4795ADE47C1E}" type="presOf" srcId="{1085F023-85AE-46A2-B14E-58F9B7901A7F}" destId="{E27E08D8-5D9F-8540-90E9-856DB7D72089}" srcOrd="0" destOrd="0" presId="urn:microsoft.com/office/officeart/2005/8/layout/vList2"/>
    <dgm:cxn modelId="{53782765-8A88-6741-9C63-B3BA21E04302}" type="presOf" srcId="{F7245D4B-87E6-4055-9CB7-6A09B94E844D}" destId="{D7A6511D-886D-5C45-ABF3-4062445BBD62}" srcOrd="0" destOrd="0" presId="urn:microsoft.com/office/officeart/2005/8/layout/vList2"/>
    <dgm:cxn modelId="{F344A976-E07B-41B1-9DA8-8A03BC7C934D}" srcId="{5BC9C8EE-4A1F-48A2-89D9-5542CFA0436B}" destId="{734BE10D-8CBA-4976-A033-C6E7C365730F}" srcOrd="0" destOrd="0" parTransId="{A3AC1E93-3A5B-48D8-A633-5CFB0F5A6366}" sibTransId="{05A3A26C-620C-4F48-960E-7243484675F7}"/>
    <dgm:cxn modelId="{3DB6C57C-65D1-8840-B32F-006E50B632D7}" type="presOf" srcId="{9E038931-4B82-479A-BAE2-F05A2251878D}" destId="{AD211360-69E9-D046-AC34-B421C26E7F08}" srcOrd="0" destOrd="0" presId="urn:microsoft.com/office/officeart/2005/8/layout/vList2"/>
    <dgm:cxn modelId="{7C7C8B89-8732-D14A-AB0F-D6E2D1F859F9}" type="presOf" srcId="{5BC9C8EE-4A1F-48A2-89D9-5542CFA0436B}" destId="{24076494-481A-5549-9858-9D7A4ADD4204}" srcOrd="0" destOrd="0" presId="urn:microsoft.com/office/officeart/2005/8/layout/vList2"/>
    <dgm:cxn modelId="{48C0C5CB-A5E0-479C-A918-CE97A0209144}" srcId="{5BC9C8EE-4A1F-48A2-89D9-5542CFA0436B}" destId="{9E038931-4B82-479A-BAE2-F05A2251878D}" srcOrd="3" destOrd="0" parTransId="{7DD7E917-EF24-405F-992F-64465735E20F}" sibTransId="{51318D33-0FC0-4A49-8754-29D089947593}"/>
    <dgm:cxn modelId="{F75805ED-9EA6-4DBE-9E9B-44BFFC6B6C84}" srcId="{5BC9C8EE-4A1F-48A2-89D9-5542CFA0436B}" destId="{F7245D4B-87E6-4055-9CB7-6A09B94E844D}" srcOrd="2" destOrd="0" parTransId="{04921EBD-87F7-45E9-8177-1842E8078531}" sibTransId="{C1E20006-DA3E-43E3-B8D5-E212409E7727}"/>
    <dgm:cxn modelId="{55AF745F-FBB3-154C-B8FE-EF1D2D7C1DC2}" type="presParOf" srcId="{24076494-481A-5549-9858-9D7A4ADD4204}" destId="{D1AB1F7D-1EC3-2D41-B093-71255AB730AD}" srcOrd="0" destOrd="0" presId="urn:microsoft.com/office/officeart/2005/8/layout/vList2"/>
    <dgm:cxn modelId="{7C36EDFC-0059-C541-AE6F-A2E1E36A8616}" type="presParOf" srcId="{24076494-481A-5549-9858-9D7A4ADD4204}" destId="{A00D7113-2156-9A4A-86B8-9A2AC429BECA}" srcOrd="1" destOrd="0" presId="urn:microsoft.com/office/officeart/2005/8/layout/vList2"/>
    <dgm:cxn modelId="{DA1512FB-B60E-994D-91B4-C7A7B4A066C7}" type="presParOf" srcId="{24076494-481A-5549-9858-9D7A4ADD4204}" destId="{E27E08D8-5D9F-8540-90E9-856DB7D72089}" srcOrd="2" destOrd="0" presId="urn:microsoft.com/office/officeart/2005/8/layout/vList2"/>
    <dgm:cxn modelId="{292FA5D2-FEAA-F844-BD3C-F8B5E7B71624}" type="presParOf" srcId="{24076494-481A-5549-9858-9D7A4ADD4204}" destId="{FAC30666-F43D-E047-B535-46AA63821588}" srcOrd="3" destOrd="0" presId="urn:microsoft.com/office/officeart/2005/8/layout/vList2"/>
    <dgm:cxn modelId="{613BA30D-CC2E-0648-8A15-18D2F35CE9EF}" type="presParOf" srcId="{24076494-481A-5549-9858-9D7A4ADD4204}" destId="{D7A6511D-886D-5C45-ABF3-4062445BBD62}" srcOrd="4" destOrd="0" presId="urn:microsoft.com/office/officeart/2005/8/layout/vList2"/>
    <dgm:cxn modelId="{F29640F5-1F2B-6943-ACBF-B734A665391D}" type="presParOf" srcId="{24076494-481A-5549-9858-9D7A4ADD4204}" destId="{797EF9D9-9BEC-AE4B-8900-1C5875C66D0B}" srcOrd="5" destOrd="0" presId="urn:microsoft.com/office/officeart/2005/8/layout/vList2"/>
    <dgm:cxn modelId="{B75791D9-FD5F-5F45-B2F8-80ABB43A3A63}" type="presParOf" srcId="{24076494-481A-5549-9858-9D7A4ADD4204}" destId="{AD211360-69E9-D046-AC34-B421C26E7F0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AB1F7D-1EC3-2D41-B093-71255AB730AD}">
      <dsp:nvSpPr>
        <dsp:cNvPr id="0" name=""/>
        <dsp:cNvSpPr/>
      </dsp:nvSpPr>
      <dsp:spPr>
        <a:xfrm>
          <a:off x="0" y="47184"/>
          <a:ext cx="5019561" cy="70726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Safe Space Conversation</a:t>
          </a:r>
        </a:p>
      </dsp:txBody>
      <dsp:txXfrm>
        <a:off x="34526" y="81710"/>
        <a:ext cx="4950509" cy="638212"/>
      </dsp:txXfrm>
    </dsp:sp>
    <dsp:sp modelId="{E27E08D8-5D9F-8540-90E9-856DB7D72089}">
      <dsp:nvSpPr>
        <dsp:cNvPr id="0" name=""/>
        <dsp:cNvSpPr/>
      </dsp:nvSpPr>
      <dsp:spPr>
        <a:xfrm>
          <a:off x="0" y="843729"/>
          <a:ext cx="5019561" cy="707264"/>
        </a:xfrm>
        <a:prstGeom prst="roundRect">
          <a:avLst/>
        </a:prstGeom>
        <a:gradFill rotWithShape="0">
          <a:gsLst>
            <a:gs pos="0">
              <a:schemeClr val="accent2">
                <a:hueOff val="-489677"/>
                <a:satOff val="-10832"/>
                <a:lumOff val="-2157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489677"/>
                <a:satOff val="-10832"/>
                <a:lumOff val="-2157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Positive student interactions</a:t>
          </a:r>
        </a:p>
      </dsp:txBody>
      <dsp:txXfrm>
        <a:off x="34526" y="878255"/>
        <a:ext cx="4950509" cy="638212"/>
      </dsp:txXfrm>
    </dsp:sp>
    <dsp:sp modelId="{D7A6511D-886D-5C45-ABF3-4062445BBD62}">
      <dsp:nvSpPr>
        <dsp:cNvPr id="0" name=""/>
        <dsp:cNvSpPr/>
      </dsp:nvSpPr>
      <dsp:spPr>
        <a:xfrm>
          <a:off x="0" y="1640273"/>
          <a:ext cx="5019561" cy="707264"/>
        </a:xfrm>
        <a:prstGeom prst="roundRect">
          <a:avLst/>
        </a:prstGeom>
        <a:gradFill rotWithShape="0">
          <a:gsLst>
            <a:gs pos="0">
              <a:schemeClr val="accent2">
                <a:hueOff val="-979354"/>
                <a:satOff val="-21663"/>
                <a:lumOff val="-4313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979354"/>
                <a:satOff val="-21663"/>
                <a:lumOff val="-4313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Creating the “CCK Team”</a:t>
          </a:r>
        </a:p>
      </dsp:txBody>
      <dsp:txXfrm>
        <a:off x="34526" y="1674799"/>
        <a:ext cx="4950509" cy="638212"/>
      </dsp:txXfrm>
    </dsp:sp>
    <dsp:sp modelId="{AD211360-69E9-D046-AC34-B421C26E7F08}">
      <dsp:nvSpPr>
        <dsp:cNvPr id="0" name=""/>
        <dsp:cNvSpPr/>
      </dsp:nvSpPr>
      <dsp:spPr>
        <a:xfrm>
          <a:off x="0" y="2436818"/>
          <a:ext cx="5019561" cy="707264"/>
        </a:xfrm>
        <a:prstGeom prst="roundRect">
          <a:avLst/>
        </a:prstGeom>
        <a:gradFill rotWithShape="0">
          <a:gsLst>
            <a:gs pos="0">
              <a:schemeClr val="accent2">
                <a:hueOff val="-1469031"/>
                <a:satOff val="-32495"/>
                <a:lumOff val="-647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-1469031"/>
                <a:satOff val="-32495"/>
                <a:lumOff val="-647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*Divorced families</a:t>
          </a:r>
        </a:p>
      </dsp:txBody>
      <dsp:txXfrm>
        <a:off x="34526" y="2471344"/>
        <a:ext cx="4950509" cy="638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cefab2944e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cefab2944e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cefab2944e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cefab2944e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efab2944e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cefab2944e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cefab2944e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cefab2944e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cefab2944e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cefab2944e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cefab2944e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cefab2944e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cefab2944e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cefab2944e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1" y="0"/>
            <a:ext cx="1728788" cy="51435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7319" y="841772"/>
            <a:ext cx="6593681" cy="179070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7319" y="2701528"/>
            <a:ext cx="6593681" cy="1241822"/>
          </a:xfrm>
        </p:spPr>
        <p:txBody>
          <a:bodyPr>
            <a:normAutofit/>
          </a:bodyPr>
          <a:lstStyle>
            <a:lvl1pPr marL="0" indent="0" algn="l">
              <a:buNone/>
              <a:defRPr sz="1500" cap="all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08133" y="4057651"/>
            <a:ext cx="2057400" cy="273844"/>
          </a:xfrm>
        </p:spPr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07318" y="4057651"/>
            <a:ext cx="3843665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2684" y="4057650"/>
            <a:ext cx="578317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1488195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2350627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064420"/>
            <a:ext cx="7429500" cy="2139553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318272"/>
            <a:ext cx="7429500" cy="1031082"/>
          </a:xfrm>
        </p:spPr>
        <p:txBody>
          <a:bodyPr>
            <a:normAutofit/>
          </a:bodyPr>
          <a:lstStyle>
            <a:lvl1pPr marL="0" indent="0">
              <a:buNone/>
              <a:defRPr sz="135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8443156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1687114"/>
            <a:ext cx="3658792" cy="2656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687114"/>
            <a:ext cx="3656408" cy="2656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9736077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64345"/>
            <a:ext cx="7429500" cy="11084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515" y="1687115"/>
            <a:ext cx="3487337" cy="617934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2305048"/>
            <a:ext cx="3658793" cy="2038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6" y="1687114"/>
            <a:ext cx="3484952" cy="617934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05048"/>
            <a:ext cx="3656408" cy="2038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6983162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9274380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03534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457201"/>
            <a:ext cx="2892028" cy="122991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444499"/>
            <a:ext cx="4418407" cy="389890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1687114"/>
            <a:ext cx="2892028" cy="265628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0933140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457200"/>
            <a:ext cx="4450881" cy="122991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5541" y="457201"/>
            <a:ext cx="2750018" cy="38861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1687114"/>
            <a:ext cx="4450883" cy="265628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6320462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3228499"/>
            <a:ext cx="7434266" cy="614516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454819"/>
            <a:ext cx="7434266" cy="2474834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4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3843015"/>
            <a:ext cx="7433144" cy="51185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6450629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457200"/>
            <a:ext cx="7429466" cy="2571750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3314700"/>
            <a:ext cx="7428344" cy="1028699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3420900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061322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524168"/>
            <a:ext cx="656422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3232439"/>
            <a:ext cx="7429502" cy="1117122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60" name="TextBox 59"/>
          <p:cNvSpPr txBox="1"/>
          <p:nvPr/>
        </p:nvSpPr>
        <p:spPr>
          <a:xfrm>
            <a:off x="677634" y="549295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903028" y="2073729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81391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0531"/>
            <a:ext cx="7429501" cy="1883876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3241"/>
            <a:ext cx="7428379" cy="855483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619399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457200"/>
            <a:ext cx="7429499" cy="1428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005847"/>
            <a:ext cx="2397674" cy="51435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45939" y="2520197"/>
            <a:ext cx="2406551" cy="182320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008226"/>
            <a:ext cx="2388289" cy="51435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78160" y="2522576"/>
            <a:ext cx="2396873" cy="182320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005847"/>
            <a:ext cx="2396226" cy="51435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2520197"/>
            <a:ext cx="2396226" cy="182320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7077611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457200"/>
            <a:ext cx="7429499" cy="1428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3303447"/>
            <a:ext cx="2396430" cy="43219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000249"/>
            <a:ext cx="2396430" cy="1143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5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3735644"/>
            <a:ext cx="2396430" cy="61338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3303447"/>
            <a:ext cx="2400300" cy="43219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000249"/>
            <a:ext cx="2399205" cy="1143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5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3735643"/>
            <a:ext cx="2400300" cy="60775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3303446"/>
            <a:ext cx="2393056" cy="43219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000249"/>
            <a:ext cx="2396227" cy="1143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5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3735641"/>
            <a:ext cx="2396226" cy="60775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0336531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8353515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457200"/>
            <a:ext cx="1503758" cy="3886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457200"/>
            <a:ext cx="5811443" cy="3886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35762212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463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0716" y="0"/>
            <a:ext cx="9040416" cy="51435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463888"/>
            <a:ext cx="7429499" cy="1108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1687115"/>
            <a:ext cx="7429499" cy="26562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10218-12CC-2444-882C-3537CDDA670B}" type="datetimeFigureOut">
              <a:rPr lang="en-US" smtClean="0"/>
              <a:t>12/14/23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4412457"/>
            <a:ext cx="467948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4412456"/>
            <a:ext cx="57831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96670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840441" y="781050"/>
            <a:ext cx="7463118" cy="179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/>
              <a:t>CCK Group</a:t>
            </a:r>
            <a:br>
              <a:rPr lang="en" sz="4800" dirty="0"/>
            </a:br>
            <a:r>
              <a:rPr lang="en" sz="4800" dirty="0"/>
              <a:t>“Cool Counseling Kids”</a:t>
            </a:r>
            <a:endParaRPr sz="4800" dirty="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Seth Eby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4E308-F35A-2884-7D93-A5D1464B3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Permission Form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DCA3C-BA3E-EC88-3A7B-085C0FD888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Goal: To have a group</a:t>
            </a:r>
          </a:p>
          <a:p>
            <a:pPr marL="114300" indent="0">
              <a:buNone/>
            </a:pPr>
            <a:r>
              <a:rPr lang="en-US" sz="2400" dirty="0"/>
              <a:t>of students who struggle</a:t>
            </a:r>
          </a:p>
          <a:p>
            <a:pPr marL="114300" indent="0">
              <a:buNone/>
            </a:pPr>
            <a:r>
              <a:rPr lang="en-US" sz="2400" dirty="0"/>
              <a:t>with their anger get </a:t>
            </a:r>
          </a:p>
          <a:p>
            <a:pPr marL="114300" indent="0">
              <a:buNone/>
            </a:pPr>
            <a:r>
              <a:rPr lang="en-US" sz="2400" dirty="0"/>
              <a:t>together and practice </a:t>
            </a:r>
          </a:p>
          <a:p>
            <a:pPr marL="114300" indent="0">
              <a:buNone/>
            </a:pPr>
            <a:r>
              <a:rPr lang="en-US" sz="2400" dirty="0"/>
              <a:t>their skills in the areas</a:t>
            </a:r>
          </a:p>
          <a:p>
            <a:pPr marL="114300" indent="0">
              <a:buNone/>
            </a:pPr>
            <a:r>
              <a:rPr lang="en-US" sz="2400" dirty="0"/>
              <a:t>of anger management,</a:t>
            </a:r>
          </a:p>
          <a:p>
            <a:pPr marL="114300" indent="0">
              <a:buNone/>
            </a:pPr>
            <a:r>
              <a:rPr lang="en-US" sz="2400" dirty="0"/>
              <a:t>communication, and</a:t>
            </a:r>
          </a:p>
          <a:p>
            <a:pPr marL="114300" indent="0">
              <a:buNone/>
            </a:pPr>
            <a:r>
              <a:rPr lang="en-US" sz="2400" dirty="0"/>
              <a:t>respectfulness.</a:t>
            </a:r>
          </a:p>
        </p:txBody>
      </p:sp>
      <p:pic>
        <p:nvPicPr>
          <p:cNvPr id="5" name="Picture 4" descr="A screenshot of a letter&#10;&#10;Description automatically generated">
            <a:extLst>
              <a:ext uri="{FF2B5EF4-FFF2-40B4-BE49-F238E27FC236}">
                <a16:creationId xmlns:a16="http://schemas.microsoft.com/office/drawing/2014/main" id="{5B0D4370-4803-76F2-E14E-FA879E371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140" y="0"/>
            <a:ext cx="472346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349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Why have a group based on Anger manag</a:t>
            </a:r>
            <a:r>
              <a:rPr lang="en-US" dirty="0"/>
              <a:t>e</a:t>
            </a:r>
            <a:r>
              <a:rPr lang="en" dirty="0"/>
              <a:t>ment?</a:t>
            </a:r>
            <a:endParaRPr dirty="0"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239983" y="901650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2400" dirty="0"/>
              <a:t>Biggest Intermediate school in the state of WV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	</a:t>
            </a:r>
            <a:r>
              <a:rPr lang="en-US" dirty="0">
                <a:solidFill>
                  <a:schemeClr val="bg2"/>
                </a:solidFill>
              </a:rPr>
              <a:t>-</a:t>
            </a:r>
            <a:r>
              <a:rPr lang="en-US" sz="1400" dirty="0">
                <a:solidFill>
                  <a:schemeClr val="bg2"/>
                </a:solidFill>
                <a:latin typeface="Source Code Pro" panose="020B0509030403020204" pitchFamily="49" charset="0"/>
                <a:ea typeface="Source Code Pro" panose="020B0509030403020204" pitchFamily="49" charset="0"/>
              </a:rPr>
              <a:t>“</a:t>
            </a:r>
            <a:r>
              <a:rPr lang="en-US" sz="1400" dirty="0">
                <a:solidFill>
                  <a:schemeClr val="bg2"/>
                </a:solidFill>
                <a:effectLst/>
                <a:latin typeface="Source Code Pro" panose="020B0509030403020204" pitchFamily="49" charset="0"/>
                <a:ea typeface="Source Code Pro" panose="020B0509030403020204" pitchFamily="49" charset="0"/>
              </a:rPr>
              <a:t>It is undeniable that the student population in the classroom positively impacts the teaching and learning processes (Ancho et. al., 2021)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2. </a:t>
            </a:r>
            <a:r>
              <a:rPr lang="en-US" sz="2800" dirty="0"/>
              <a:t>High Discipline Data</a:t>
            </a:r>
            <a:endParaRPr sz="2800"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	</a:t>
            </a:r>
            <a:r>
              <a:rPr lang="en-US" sz="1400" dirty="0"/>
              <a:t>-11/17=increase of 145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400" dirty="0"/>
              <a:t>	-84%=anger related such as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400" dirty="0"/>
              <a:t>	hitting, yelling, throwing things</a:t>
            </a:r>
            <a:endParaRPr sz="1400" dirty="0"/>
          </a:p>
        </p:txBody>
      </p:sp>
      <p:pic>
        <p:nvPicPr>
          <p:cNvPr id="3" name="Picture 2" descr="A green and red pie chart&#10;&#10;Description automatically generated">
            <a:extLst>
              <a:ext uri="{FF2B5EF4-FFF2-40B4-BE49-F238E27FC236}">
                <a16:creationId xmlns:a16="http://schemas.microsoft.com/office/drawing/2014/main" id="{9EE8BDC3-3E35-FCE7-6EB8-5122A4EB6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6188" y="2071031"/>
            <a:ext cx="4563036" cy="308666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Needs Assessment(s)</a:t>
            </a: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220845" y="794720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400" dirty="0"/>
              <a:t>Stakeholders: Administrators, teachers, and school counselors</a:t>
            </a:r>
            <a:endParaRPr sz="2400" dirty="0"/>
          </a:p>
        </p:txBody>
      </p:sp>
      <p:pic>
        <p:nvPicPr>
          <p:cNvPr id="3" name="Picture 2" descr="A screenshot of a graph&#10;&#10;Description automatically generated">
            <a:extLst>
              <a:ext uri="{FF2B5EF4-FFF2-40B4-BE49-F238E27FC236}">
                <a16:creationId xmlns:a16="http://schemas.microsoft.com/office/drawing/2014/main" id="{1B075029-D96A-61E2-8093-DA265C173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59" y="1396027"/>
            <a:ext cx="4267200" cy="2082279"/>
          </a:xfrm>
          <a:prstGeom prst="rect">
            <a:avLst/>
          </a:prstGeom>
        </p:spPr>
      </p:pic>
      <p:pic>
        <p:nvPicPr>
          <p:cNvPr id="5" name="Picture 4" descr="A pie chart with text on it&#10;&#10;Description automatically generated">
            <a:extLst>
              <a:ext uri="{FF2B5EF4-FFF2-40B4-BE49-F238E27FC236}">
                <a16:creationId xmlns:a16="http://schemas.microsoft.com/office/drawing/2014/main" id="{5D05A31F-FCE4-F343-E380-672787EAF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9414" y="1405389"/>
            <a:ext cx="4497010" cy="2072917"/>
          </a:xfrm>
          <a:prstGeom prst="rect">
            <a:avLst/>
          </a:prstGeom>
        </p:spPr>
      </p:pic>
      <p:pic>
        <p:nvPicPr>
          <p:cNvPr id="7" name="Picture 6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2A886092-4F6D-E6F0-DA80-D69913C90B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539" y="3612777"/>
            <a:ext cx="6489700" cy="15307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Standards and Rationale </a:t>
            </a:r>
            <a:endParaRPr b="1" dirty="0"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806824"/>
            <a:ext cx="8520600" cy="41416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800" b="1" dirty="0"/>
              <a:t>B-SS 1</a:t>
            </a:r>
            <a:r>
              <a:rPr lang="en-US" sz="2800" dirty="0"/>
              <a:t>: </a:t>
            </a:r>
            <a:r>
              <a:rPr lang="en-US" dirty="0"/>
              <a:t>“Effective oral and written communication skills and listening skills” (ASCA, 2021)</a:t>
            </a:r>
            <a:endParaRPr dirty="0"/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400" b="1" dirty="0"/>
              <a:t>	(Prevention and Intervention)-</a:t>
            </a:r>
            <a:r>
              <a:rPr lang="en-US" sz="1900" dirty="0"/>
              <a:t>Getting together to practice the 	communication skills needed to effectively convey their emotions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sz="14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800" b="1" dirty="0"/>
              <a:t>M-4: </a:t>
            </a:r>
            <a:r>
              <a:rPr lang="en-US" sz="1900" dirty="0"/>
              <a:t>“Self-confidence in ability to succeed” (ASCA, 2021)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900" b="1" dirty="0"/>
              <a:t>	</a:t>
            </a:r>
            <a:r>
              <a:rPr lang="en-US" sz="2400" b="1" dirty="0"/>
              <a:t>(Academic Development)-</a:t>
            </a:r>
            <a:r>
              <a:rPr lang="en-US" sz="1900" dirty="0"/>
              <a:t>building confidence in themselves</a:t>
            </a:r>
          </a:p>
          <a:p>
            <a:pPr marL="59690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2800" b="1" dirty="0"/>
              <a:t>B-SS 7: </a:t>
            </a:r>
            <a:r>
              <a:rPr lang="en-US" sz="1900" dirty="0"/>
              <a:t>“Leadership and teamwork skills to work effectively in diverse groups” (ASCA, 2021)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 b="1" dirty="0"/>
              <a:t>	(Diversity and Advocacy)-</a:t>
            </a:r>
            <a:r>
              <a:rPr lang="en" sz="1900" dirty="0"/>
              <a:t>Learning to work with others even when they are 	different and/or we do not get along well</a:t>
            </a:r>
            <a:endParaRPr sz="19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/>
              <a:t>Activities and Examples</a:t>
            </a:r>
            <a:endParaRPr u="sng" dirty="0"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700" y="765544"/>
            <a:ext cx="8520600" cy="43779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742950" indent="-285750"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123/Skittles Activity</a:t>
            </a:r>
          </a:p>
          <a:p>
            <a:pPr marL="742950" indent="-285750"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The ”Unfair Game”</a:t>
            </a:r>
          </a:p>
          <a:p>
            <a:pPr marL="742950" indent="-285750"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Soda shaker sensory bottles</a:t>
            </a:r>
          </a:p>
          <a:p>
            <a:pPr marL="742950" indent="-285750"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Anger Scenarios</a:t>
            </a:r>
          </a:p>
          <a:p>
            <a:pPr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u="sng" dirty="0"/>
              <a:t>Typical Day</a:t>
            </a:r>
          </a:p>
          <a:p>
            <a:pPr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/>
              <a:t>-Ice breaker, activity, and discussion</a:t>
            </a:r>
          </a:p>
        </p:txBody>
      </p:sp>
      <p:pic>
        <p:nvPicPr>
          <p:cNvPr id="3" name="Picture 2" descr="A group of different colored objects in a row&#10;&#10;Description automatically generated with medium confidence">
            <a:extLst>
              <a:ext uri="{FF2B5EF4-FFF2-40B4-BE49-F238E27FC236}">
                <a16:creationId xmlns:a16="http://schemas.microsoft.com/office/drawing/2014/main" id="{6DACE72B-2265-01F5-F73C-C23CB71A9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377" y="2706282"/>
            <a:ext cx="3847924" cy="2309471"/>
          </a:xfrm>
          <a:prstGeom prst="rect">
            <a:avLst/>
          </a:prstGeom>
        </p:spPr>
      </p:pic>
      <p:pic>
        <p:nvPicPr>
          <p:cNvPr id="5" name="Picture 4" descr="A pile of colorful candies&#10;&#10;Description automatically generated">
            <a:extLst>
              <a:ext uri="{FF2B5EF4-FFF2-40B4-BE49-F238E27FC236}">
                <a16:creationId xmlns:a16="http://schemas.microsoft.com/office/drawing/2014/main" id="{A0FF2676-EB7F-97AF-EE4D-4E8B58767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102" y="80578"/>
            <a:ext cx="2122248" cy="2143739"/>
          </a:xfrm>
          <a:prstGeom prst="rect">
            <a:avLst/>
          </a:prstGeom>
        </p:spPr>
      </p:pic>
      <p:pic>
        <p:nvPicPr>
          <p:cNvPr id="7" name="Picture 6" descr="A pile of colorful square candies&#10;&#10;Description automatically generated">
            <a:extLst>
              <a:ext uri="{FF2B5EF4-FFF2-40B4-BE49-F238E27FC236}">
                <a16:creationId xmlns:a16="http://schemas.microsoft.com/office/drawing/2014/main" id="{24663F87-61DD-3D7D-33AF-392C1432F7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1313" y="292851"/>
            <a:ext cx="2319754" cy="2278606"/>
          </a:xfrm>
          <a:prstGeom prst="rect">
            <a:avLst/>
          </a:prstGeom>
        </p:spPr>
      </p:pic>
      <p:pic>
        <p:nvPicPr>
          <p:cNvPr id="9" name="Picture 8" descr="Floating pair of dice">
            <a:extLst>
              <a:ext uri="{FF2B5EF4-FFF2-40B4-BE49-F238E27FC236}">
                <a16:creationId xmlns:a16="http://schemas.microsoft.com/office/drawing/2014/main" id="{E98B5CCE-3DB0-B55D-F528-41F38F377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0139" y="1483260"/>
            <a:ext cx="801000" cy="801000"/>
          </a:xfrm>
          <a:prstGeom prst="rect">
            <a:avLst/>
          </a:prstGeom>
        </p:spPr>
      </p:pic>
      <p:pic>
        <p:nvPicPr>
          <p:cNvPr id="13" name="Picture 12" descr="A deck of playing cards&#10;&#10;Description automatically generated">
            <a:extLst>
              <a:ext uri="{FF2B5EF4-FFF2-40B4-BE49-F238E27FC236}">
                <a16:creationId xmlns:a16="http://schemas.microsoft.com/office/drawing/2014/main" id="{C682D2E5-818B-BC29-2C36-9CF70CFE6F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1938" y="2543396"/>
            <a:ext cx="1016327" cy="102028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2">
            <a:extLst>
              <a:ext uri="{FF2B5EF4-FFF2-40B4-BE49-F238E27FC236}">
                <a16:creationId xmlns:a16="http://schemas.microsoft.com/office/drawing/2014/main" id="{174E31E4-530B-4247-962C-F46F5F66D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3" y="0"/>
            <a:ext cx="9144002" cy="5143500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8" name="Group 167">
            <a:extLst>
              <a:ext uri="{FF2B5EF4-FFF2-40B4-BE49-F238E27FC236}">
                <a16:creationId xmlns:a16="http://schemas.microsoft.com/office/drawing/2014/main" id="{96FA2727-C33B-44D1-885B-76DC0424E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9040414" cy="5143500"/>
            <a:chOff x="-14288" y="0"/>
            <a:chExt cx="12053888" cy="6858001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A64FD4C-29BA-46E7-AE31-AB38BB694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70" name="Rectangle 5">
                <a:extLst>
                  <a:ext uri="{FF2B5EF4-FFF2-40B4-BE49-F238E27FC236}">
                    <a16:creationId xmlns:a16="http://schemas.microsoft.com/office/drawing/2014/main" id="{A28E5FB6-5905-4F5D-A6CE-E6222C405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" name="Freeform 6">
                <a:extLst>
                  <a:ext uri="{FF2B5EF4-FFF2-40B4-BE49-F238E27FC236}">
                    <a16:creationId xmlns:a16="http://schemas.microsoft.com/office/drawing/2014/main" id="{F838FE17-378C-4BCE-80C0-FDD1CB074E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" name="Freeform 7">
                <a:extLst>
                  <a:ext uri="{FF2B5EF4-FFF2-40B4-BE49-F238E27FC236}">
                    <a16:creationId xmlns:a16="http://schemas.microsoft.com/office/drawing/2014/main" id="{12A1474E-6A37-4F4D-A638-DD0EC0A5B5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2" name="Freeform 8">
                <a:extLst>
                  <a:ext uri="{FF2B5EF4-FFF2-40B4-BE49-F238E27FC236}">
                    <a16:creationId xmlns:a16="http://schemas.microsoft.com/office/drawing/2014/main" id="{49EA8CC2-4D0F-4C86-9CA9-FC3792FED1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3" name="Freeform 9">
                <a:extLst>
                  <a:ext uri="{FF2B5EF4-FFF2-40B4-BE49-F238E27FC236}">
                    <a16:creationId xmlns:a16="http://schemas.microsoft.com/office/drawing/2014/main" id="{69548BD5-92E6-42BD-9719-16AA005C56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" name="Freeform 10">
                <a:extLst>
                  <a:ext uri="{FF2B5EF4-FFF2-40B4-BE49-F238E27FC236}">
                    <a16:creationId xmlns:a16="http://schemas.microsoft.com/office/drawing/2014/main" id="{93005965-F240-4349-A563-515973BF01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" name="Freeform 11">
                <a:extLst>
                  <a:ext uri="{FF2B5EF4-FFF2-40B4-BE49-F238E27FC236}">
                    <a16:creationId xmlns:a16="http://schemas.microsoft.com/office/drawing/2014/main" id="{277A546F-05BB-4274-A6A6-9DACC27ABC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" name="Freeform 12">
                <a:extLst>
                  <a:ext uri="{FF2B5EF4-FFF2-40B4-BE49-F238E27FC236}">
                    <a16:creationId xmlns:a16="http://schemas.microsoft.com/office/drawing/2014/main" id="{7BE7FF91-E18E-41AA-A952-07CB0C02C8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" name="Freeform 13">
                <a:extLst>
                  <a:ext uri="{FF2B5EF4-FFF2-40B4-BE49-F238E27FC236}">
                    <a16:creationId xmlns:a16="http://schemas.microsoft.com/office/drawing/2014/main" id="{3F6A31AA-E4FB-4DD0-9AB1-BDD994CFA5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" name="Freeform 14">
                <a:extLst>
                  <a:ext uri="{FF2B5EF4-FFF2-40B4-BE49-F238E27FC236}">
                    <a16:creationId xmlns:a16="http://schemas.microsoft.com/office/drawing/2014/main" id="{F99B8398-08D8-4C1E-8D7F-BAFB4D3937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" name="Freeform 15">
                <a:extLst>
                  <a:ext uri="{FF2B5EF4-FFF2-40B4-BE49-F238E27FC236}">
                    <a16:creationId xmlns:a16="http://schemas.microsoft.com/office/drawing/2014/main" id="{CD3984BB-CCC2-49D9-A80B-9507BE5A91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" name="Line 16">
                <a:extLst>
                  <a:ext uri="{FF2B5EF4-FFF2-40B4-BE49-F238E27FC236}">
                    <a16:creationId xmlns:a16="http://schemas.microsoft.com/office/drawing/2014/main" id="{78FF7C07-82F5-4A64-9D71-29CBE1B790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" name="Freeform 17">
                <a:extLst>
                  <a:ext uri="{FF2B5EF4-FFF2-40B4-BE49-F238E27FC236}">
                    <a16:creationId xmlns:a16="http://schemas.microsoft.com/office/drawing/2014/main" id="{7F1773CA-6AE7-4723-B072-CEC5F3829B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" name="Freeform 18">
                <a:extLst>
                  <a:ext uri="{FF2B5EF4-FFF2-40B4-BE49-F238E27FC236}">
                    <a16:creationId xmlns:a16="http://schemas.microsoft.com/office/drawing/2014/main" id="{D5EC23E0-B877-4A62-B084-5407401FB6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" name="Freeform 19">
                <a:extLst>
                  <a:ext uri="{FF2B5EF4-FFF2-40B4-BE49-F238E27FC236}">
                    <a16:creationId xmlns:a16="http://schemas.microsoft.com/office/drawing/2014/main" id="{633C4B0E-E7C6-4A1A-9D3A-80C8E3C59D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" name="Freeform 20">
                <a:extLst>
                  <a:ext uri="{FF2B5EF4-FFF2-40B4-BE49-F238E27FC236}">
                    <a16:creationId xmlns:a16="http://schemas.microsoft.com/office/drawing/2014/main" id="{AB21372F-73AC-4C69-81F0-0D44D36F6E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" name="Rectangle 21">
                <a:extLst>
                  <a:ext uri="{FF2B5EF4-FFF2-40B4-BE49-F238E27FC236}">
                    <a16:creationId xmlns:a16="http://schemas.microsoft.com/office/drawing/2014/main" id="{B5619D97-D7A8-4DFF-8AB1-F4B393C1B4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" name="Freeform 22">
                <a:extLst>
                  <a:ext uri="{FF2B5EF4-FFF2-40B4-BE49-F238E27FC236}">
                    <a16:creationId xmlns:a16="http://schemas.microsoft.com/office/drawing/2014/main" id="{55E03CED-9618-41BB-898B-2FECEFD7B7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" name="Freeform 23">
                <a:extLst>
                  <a:ext uri="{FF2B5EF4-FFF2-40B4-BE49-F238E27FC236}">
                    <a16:creationId xmlns:a16="http://schemas.microsoft.com/office/drawing/2014/main" id="{78F0A5C5-589E-4053-A41A-FA77210C3D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8" name="Freeform 24">
                <a:extLst>
                  <a:ext uri="{FF2B5EF4-FFF2-40B4-BE49-F238E27FC236}">
                    <a16:creationId xmlns:a16="http://schemas.microsoft.com/office/drawing/2014/main" id="{AC2718F8-15C5-4DAB-B194-AAEE8A205E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" name="Freeform 25">
                <a:extLst>
                  <a:ext uri="{FF2B5EF4-FFF2-40B4-BE49-F238E27FC236}">
                    <a16:creationId xmlns:a16="http://schemas.microsoft.com/office/drawing/2014/main" id="{23C6608B-EA21-4579-B33F-55E52AC287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" name="Freeform 26">
                <a:extLst>
                  <a:ext uri="{FF2B5EF4-FFF2-40B4-BE49-F238E27FC236}">
                    <a16:creationId xmlns:a16="http://schemas.microsoft.com/office/drawing/2014/main" id="{4A2FEFA2-D838-4CE1-90BA-B6C2EEB5438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" name="Freeform 27">
                <a:extLst>
                  <a:ext uri="{FF2B5EF4-FFF2-40B4-BE49-F238E27FC236}">
                    <a16:creationId xmlns:a16="http://schemas.microsoft.com/office/drawing/2014/main" id="{1A39CA24-DF18-4FCC-8265-36FC72ED58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" name="Freeform 28">
                <a:extLst>
                  <a:ext uri="{FF2B5EF4-FFF2-40B4-BE49-F238E27FC236}">
                    <a16:creationId xmlns:a16="http://schemas.microsoft.com/office/drawing/2014/main" id="{50A32DBD-9B22-49C3-A628-A98533FBF4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3" name="Freeform 29">
                <a:extLst>
                  <a:ext uri="{FF2B5EF4-FFF2-40B4-BE49-F238E27FC236}">
                    <a16:creationId xmlns:a16="http://schemas.microsoft.com/office/drawing/2014/main" id="{A3C0B30D-BB1A-4B3D-A162-3EBE6267F2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4" name="Freeform 30">
                <a:extLst>
                  <a:ext uri="{FF2B5EF4-FFF2-40B4-BE49-F238E27FC236}">
                    <a16:creationId xmlns:a16="http://schemas.microsoft.com/office/drawing/2014/main" id="{092B125A-1548-445E-8689-07BEEC8155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" name="Freeform 31">
                <a:extLst>
                  <a:ext uri="{FF2B5EF4-FFF2-40B4-BE49-F238E27FC236}">
                    <a16:creationId xmlns:a16="http://schemas.microsoft.com/office/drawing/2014/main" id="{D6A7D7B9-9A7E-4FD2-A1B4-1C5CFAE549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DB1B0C3F-D935-4306-B5B1-6AA635881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26" name="Freeform 32">
                <a:extLst>
                  <a:ext uri="{FF2B5EF4-FFF2-40B4-BE49-F238E27FC236}">
                    <a16:creationId xmlns:a16="http://schemas.microsoft.com/office/drawing/2014/main" id="{75BC67F5-D485-467A-BCCB-D062EB6DD0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" name="Freeform 33">
                <a:extLst>
                  <a:ext uri="{FF2B5EF4-FFF2-40B4-BE49-F238E27FC236}">
                    <a16:creationId xmlns:a16="http://schemas.microsoft.com/office/drawing/2014/main" id="{7FB0B620-AB12-4F0B-AD1C-A47A5FBC632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" name="Freeform 34">
                <a:extLst>
                  <a:ext uri="{FF2B5EF4-FFF2-40B4-BE49-F238E27FC236}">
                    <a16:creationId xmlns:a16="http://schemas.microsoft.com/office/drawing/2014/main" id="{6AEFA891-E591-4F7F-9DBA-FC78E9B8F1B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" name="Freeform 35">
                <a:extLst>
                  <a:ext uri="{FF2B5EF4-FFF2-40B4-BE49-F238E27FC236}">
                    <a16:creationId xmlns:a16="http://schemas.microsoft.com/office/drawing/2014/main" id="{78921FFF-4B57-4E33-BE94-5A8BFC95E0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" name="Freeform 36">
                <a:extLst>
                  <a:ext uri="{FF2B5EF4-FFF2-40B4-BE49-F238E27FC236}">
                    <a16:creationId xmlns:a16="http://schemas.microsoft.com/office/drawing/2014/main" id="{0C4A1658-5AAE-4925-B106-BC0A17862E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" name="Freeform 37">
                <a:extLst>
                  <a:ext uri="{FF2B5EF4-FFF2-40B4-BE49-F238E27FC236}">
                    <a16:creationId xmlns:a16="http://schemas.microsoft.com/office/drawing/2014/main" id="{DE6DF3EB-099A-427A-A999-3BAF3BCA94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" name="Freeform 38">
                <a:extLst>
                  <a:ext uri="{FF2B5EF4-FFF2-40B4-BE49-F238E27FC236}">
                    <a16:creationId xmlns:a16="http://schemas.microsoft.com/office/drawing/2014/main" id="{CC595EFE-4690-4B81-83B1-F863B951B0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3" name="Freeform 39">
                <a:extLst>
                  <a:ext uri="{FF2B5EF4-FFF2-40B4-BE49-F238E27FC236}">
                    <a16:creationId xmlns:a16="http://schemas.microsoft.com/office/drawing/2014/main" id="{400FAC39-AEAC-4B54-9694-29D537C203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4" name="Freeform 40">
                <a:extLst>
                  <a:ext uri="{FF2B5EF4-FFF2-40B4-BE49-F238E27FC236}">
                    <a16:creationId xmlns:a16="http://schemas.microsoft.com/office/drawing/2014/main" id="{C61298B0-056E-4D83-B168-1C054A17A0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" name="Rectangle 41">
                <a:extLst>
                  <a:ext uri="{FF2B5EF4-FFF2-40B4-BE49-F238E27FC236}">
                    <a16:creationId xmlns:a16="http://schemas.microsoft.com/office/drawing/2014/main" id="{9F9E69A2-F9B0-40C2-BDC8-143835426B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 useBgFill="1">
        <p:nvSpPr>
          <p:cNvPr id="236" name="Rectangle 235">
            <a:extLst>
              <a:ext uri="{FF2B5EF4-FFF2-40B4-BE49-F238E27FC236}">
                <a16:creationId xmlns:a16="http://schemas.microsoft.com/office/drawing/2014/main" id="{54B9C16B-AC4A-44ED-9075-F76549B46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4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62A2FEB6-F419-4684-9ABC-9E32E012E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575" y="-8538"/>
            <a:ext cx="915604" cy="5143499"/>
            <a:chOff x="-14288" y="0"/>
            <a:chExt cx="1220788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39" name="Rectangle 5">
              <a:extLst>
                <a:ext uri="{FF2B5EF4-FFF2-40B4-BE49-F238E27FC236}">
                  <a16:creationId xmlns:a16="http://schemas.microsoft.com/office/drawing/2014/main" id="{21E24A15-28D6-4CEB-9268-0BB0BEEAF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Freeform 6">
              <a:extLst>
                <a:ext uri="{FF2B5EF4-FFF2-40B4-BE49-F238E27FC236}">
                  <a16:creationId xmlns:a16="http://schemas.microsoft.com/office/drawing/2014/main" id="{4345933F-9633-4510-90E1-08B0E2A19E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Freeform 7">
              <a:extLst>
                <a:ext uri="{FF2B5EF4-FFF2-40B4-BE49-F238E27FC236}">
                  <a16:creationId xmlns:a16="http://schemas.microsoft.com/office/drawing/2014/main" id="{C68A48FB-1BE4-4053-A76F-5A5511BA0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Freeform 8">
              <a:extLst>
                <a:ext uri="{FF2B5EF4-FFF2-40B4-BE49-F238E27FC236}">
                  <a16:creationId xmlns:a16="http://schemas.microsoft.com/office/drawing/2014/main" id="{8149777B-6A9F-4C95-BF44-F96464507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Freeform 9">
              <a:extLst>
                <a:ext uri="{FF2B5EF4-FFF2-40B4-BE49-F238E27FC236}">
                  <a16:creationId xmlns:a16="http://schemas.microsoft.com/office/drawing/2014/main" id="{0654845E-622A-4AD3-8F3A-6E1DEAB5F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Freeform 10">
              <a:extLst>
                <a:ext uri="{FF2B5EF4-FFF2-40B4-BE49-F238E27FC236}">
                  <a16:creationId xmlns:a16="http://schemas.microsoft.com/office/drawing/2014/main" id="{DF1C0739-3D08-4C83-857E-B0724A6E8C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Freeform 11">
              <a:extLst>
                <a:ext uri="{FF2B5EF4-FFF2-40B4-BE49-F238E27FC236}">
                  <a16:creationId xmlns:a16="http://schemas.microsoft.com/office/drawing/2014/main" id="{D235EAA0-7D5A-453A-9643-EE7A4954E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" name="Freeform 12">
              <a:extLst>
                <a:ext uri="{FF2B5EF4-FFF2-40B4-BE49-F238E27FC236}">
                  <a16:creationId xmlns:a16="http://schemas.microsoft.com/office/drawing/2014/main" id="{94C6FB7C-72DE-42DE-8F58-CCE9B8F55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Freeform 13">
              <a:extLst>
                <a:ext uri="{FF2B5EF4-FFF2-40B4-BE49-F238E27FC236}">
                  <a16:creationId xmlns:a16="http://schemas.microsoft.com/office/drawing/2014/main" id="{FE31E0FE-EC8D-4EA7-BD9D-02F8C54F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Freeform 14">
              <a:extLst>
                <a:ext uri="{FF2B5EF4-FFF2-40B4-BE49-F238E27FC236}">
                  <a16:creationId xmlns:a16="http://schemas.microsoft.com/office/drawing/2014/main" id="{69FE4B12-13E0-48F9-9E18-66406B8D3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Freeform 15">
              <a:extLst>
                <a:ext uri="{FF2B5EF4-FFF2-40B4-BE49-F238E27FC236}">
                  <a16:creationId xmlns:a16="http://schemas.microsoft.com/office/drawing/2014/main" id="{87FAADC3-B321-43EE-B8F3-2842D8409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0" name="Line 16">
              <a:extLst>
                <a:ext uri="{FF2B5EF4-FFF2-40B4-BE49-F238E27FC236}">
                  <a16:creationId xmlns:a16="http://schemas.microsoft.com/office/drawing/2014/main" id="{90461464-1683-402F-A72B-8558CC6777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Freeform 17">
              <a:extLst>
                <a:ext uri="{FF2B5EF4-FFF2-40B4-BE49-F238E27FC236}">
                  <a16:creationId xmlns:a16="http://schemas.microsoft.com/office/drawing/2014/main" id="{70F594E7-32D0-45B9-A3CF-636CF6FCBD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Freeform 18">
              <a:extLst>
                <a:ext uri="{FF2B5EF4-FFF2-40B4-BE49-F238E27FC236}">
                  <a16:creationId xmlns:a16="http://schemas.microsoft.com/office/drawing/2014/main" id="{8AEF60E1-26C2-4E3C-B839-347DDD23C3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Freeform 19">
              <a:extLst>
                <a:ext uri="{FF2B5EF4-FFF2-40B4-BE49-F238E27FC236}">
                  <a16:creationId xmlns:a16="http://schemas.microsoft.com/office/drawing/2014/main" id="{792FE54B-EE9D-4E57-B6BC-6A9196BE8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Freeform 20">
              <a:extLst>
                <a:ext uri="{FF2B5EF4-FFF2-40B4-BE49-F238E27FC236}">
                  <a16:creationId xmlns:a16="http://schemas.microsoft.com/office/drawing/2014/main" id="{72BE56DF-619D-463E-8F88-CABA09DA88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Rectangle 21">
              <a:extLst>
                <a:ext uri="{FF2B5EF4-FFF2-40B4-BE49-F238E27FC236}">
                  <a16:creationId xmlns:a16="http://schemas.microsoft.com/office/drawing/2014/main" id="{C7430457-1935-4BBF-A6A7-7C3125A02E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Freeform 22">
              <a:extLst>
                <a:ext uri="{FF2B5EF4-FFF2-40B4-BE49-F238E27FC236}">
                  <a16:creationId xmlns:a16="http://schemas.microsoft.com/office/drawing/2014/main" id="{BB006150-E547-4E84-A2B1-59131F3D5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Freeform 23">
              <a:extLst>
                <a:ext uri="{FF2B5EF4-FFF2-40B4-BE49-F238E27FC236}">
                  <a16:creationId xmlns:a16="http://schemas.microsoft.com/office/drawing/2014/main" id="{5A8CD074-956B-41A4-870B-001554B69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Freeform 24">
              <a:extLst>
                <a:ext uri="{FF2B5EF4-FFF2-40B4-BE49-F238E27FC236}">
                  <a16:creationId xmlns:a16="http://schemas.microsoft.com/office/drawing/2014/main" id="{070C253B-974E-459F-AD0B-7057224828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Freeform 25">
              <a:extLst>
                <a:ext uri="{FF2B5EF4-FFF2-40B4-BE49-F238E27FC236}">
                  <a16:creationId xmlns:a16="http://schemas.microsoft.com/office/drawing/2014/main" id="{BBC07B3D-A631-44EA-861A-7D80383A10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Freeform 26">
              <a:extLst>
                <a:ext uri="{FF2B5EF4-FFF2-40B4-BE49-F238E27FC236}">
                  <a16:creationId xmlns:a16="http://schemas.microsoft.com/office/drawing/2014/main" id="{32039DC6-B4CF-4A5A-8D17-3A568D125C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Freeform 27">
              <a:extLst>
                <a:ext uri="{FF2B5EF4-FFF2-40B4-BE49-F238E27FC236}">
                  <a16:creationId xmlns:a16="http://schemas.microsoft.com/office/drawing/2014/main" id="{99E0C81F-5D8D-4AF8-BDE5-4DF75868F7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" name="Freeform 28">
              <a:extLst>
                <a:ext uri="{FF2B5EF4-FFF2-40B4-BE49-F238E27FC236}">
                  <a16:creationId xmlns:a16="http://schemas.microsoft.com/office/drawing/2014/main" id="{0D946680-855C-41EC-BBA2-61F6F776E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" name="Freeform 29">
              <a:extLst>
                <a:ext uri="{FF2B5EF4-FFF2-40B4-BE49-F238E27FC236}">
                  <a16:creationId xmlns:a16="http://schemas.microsoft.com/office/drawing/2014/main" id="{E6FAD9E8-6E13-45A0-A5D6-8BCAD27B4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Freeform 30">
              <a:extLst>
                <a:ext uri="{FF2B5EF4-FFF2-40B4-BE49-F238E27FC236}">
                  <a16:creationId xmlns:a16="http://schemas.microsoft.com/office/drawing/2014/main" id="{0CCBC8FA-0581-454F-9FD1-6B6102A1A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Freeform 31">
              <a:extLst>
                <a:ext uri="{FF2B5EF4-FFF2-40B4-BE49-F238E27FC236}">
                  <a16:creationId xmlns:a16="http://schemas.microsoft.com/office/drawing/2014/main" id="{5D6C328F-65A5-41E8-86E9-E4E638CC3B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67" name="Picture 2">
            <a:extLst>
              <a:ext uri="{FF2B5EF4-FFF2-40B4-BE49-F238E27FC236}">
                <a16:creationId xmlns:a16="http://schemas.microsoft.com/office/drawing/2014/main" id="{3E94A106-9341-485C-9057-9D62B2BD0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" y="-1"/>
            <a:ext cx="3046144" cy="5143500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dgm="http://schemas.openxmlformats.org/drawingml/2006/diagram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9" name="Rectangle 168">
            <a:extLst>
              <a:ext uri="{FF2B5EF4-FFF2-40B4-BE49-F238E27FC236}">
                <a16:creationId xmlns:a16="http://schemas.microsoft.com/office/drawing/2014/main" id="{B53044DC-4918-43DA-B49D-91673C6C94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89"/>
            <a:ext cx="3041715" cy="51435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1DCE6B36-1420-43AB-86CF-4E653A51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2" y="-7498"/>
            <a:ext cx="915604" cy="5143499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72" name="Rectangle 5">
              <a:extLst>
                <a:ext uri="{FF2B5EF4-FFF2-40B4-BE49-F238E27FC236}">
                  <a16:creationId xmlns:a16="http://schemas.microsoft.com/office/drawing/2014/main" id="{72626E0B-9628-468E-A713-011C02F602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Freeform 6">
              <a:extLst>
                <a:ext uri="{FF2B5EF4-FFF2-40B4-BE49-F238E27FC236}">
                  <a16:creationId xmlns:a16="http://schemas.microsoft.com/office/drawing/2014/main" id="{93F7977A-BD91-4B0D-9A8D-372DB67AD8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Freeform 7">
              <a:extLst>
                <a:ext uri="{FF2B5EF4-FFF2-40B4-BE49-F238E27FC236}">
                  <a16:creationId xmlns:a16="http://schemas.microsoft.com/office/drawing/2014/main" id="{9FEE6A56-01A1-404D-864E-1C2587C9AF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Freeform 8">
              <a:extLst>
                <a:ext uri="{FF2B5EF4-FFF2-40B4-BE49-F238E27FC236}">
                  <a16:creationId xmlns:a16="http://schemas.microsoft.com/office/drawing/2014/main" id="{E74DBBF2-EF6F-4E3E-B183-F8EEE76094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Freeform 9">
              <a:extLst>
                <a:ext uri="{FF2B5EF4-FFF2-40B4-BE49-F238E27FC236}">
                  <a16:creationId xmlns:a16="http://schemas.microsoft.com/office/drawing/2014/main" id="{ABCF0F27-B056-474C-A0FB-1DB747A92F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Freeform 10">
              <a:extLst>
                <a:ext uri="{FF2B5EF4-FFF2-40B4-BE49-F238E27FC236}">
                  <a16:creationId xmlns:a16="http://schemas.microsoft.com/office/drawing/2014/main" id="{0A0A5B7B-BA2A-45CC-AABE-9D5B08A5DB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Freeform 11">
              <a:extLst>
                <a:ext uri="{FF2B5EF4-FFF2-40B4-BE49-F238E27FC236}">
                  <a16:creationId xmlns:a16="http://schemas.microsoft.com/office/drawing/2014/main" id="{3C9A5D2B-1787-4954-9108-B9D497A87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Freeform 12">
              <a:extLst>
                <a:ext uri="{FF2B5EF4-FFF2-40B4-BE49-F238E27FC236}">
                  <a16:creationId xmlns:a16="http://schemas.microsoft.com/office/drawing/2014/main" id="{818C4F8B-7556-49A7-83C6-C8F631F6A9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Freeform 13">
              <a:extLst>
                <a:ext uri="{FF2B5EF4-FFF2-40B4-BE49-F238E27FC236}">
                  <a16:creationId xmlns:a16="http://schemas.microsoft.com/office/drawing/2014/main" id="{22BED614-D078-47EA-9C72-190217FDD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Freeform 14">
              <a:extLst>
                <a:ext uri="{FF2B5EF4-FFF2-40B4-BE49-F238E27FC236}">
                  <a16:creationId xmlns:a16="http://schemas.microsoft.com/office/drawing/2014/main" id="{73DE0BF2-86D7-4038-AC4B-AF0F116A5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Freeform 15">
              <a:extLst>
                <a:ext uri="{FF2B5EF4-FFF2-40B4-BE49-F238E27FC236}">
                  <a16:creationId xmlns:a16="http://schemas.microsoft.com/office/drawing/2014/main" id="{11D8BB55-D027-420C-9EF9-49B3BA79DC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Line 16">
              <a:extLst>
                <a:ext uri="{FF2B5EF4-FFF2-40B4-BE49-F238E27FC236}">
                  <a16:creationId xmlns:a16="http://schemas.microsoft.com/office/drawing/2014/main" id="{3FAEF5CE-07ED-46A7-9777-D86C70719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Freeform 17">
              <a:extLst>
                <a:ext uri="{FF2B5EF4-FFF2-40B4-BE49-F238E27FC236}">
                  <a16:creationId xmlns:a16="http://schemas.microsoft.com/office/drawing/2014/main" id="{29CAFB1A-357C-4313-B734-1CD4E4F9D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Freeform 18">
              <a:extLst>
                <a:ext uri="{FF2B5EF4-FFF2-40B4-BE49-F238E27FC236}">
                  <a16:creationId xmlns:a16="http://schemas.microsoft.com/office/drawing/2014/main" id="{653161D3-8634-4BB7-A2BC-028C4EAA1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Freeform 19">
              <a:extLst>
                <a:ext uri="{FF2B5EF4-FFF2-40B4-BE49-F238E27FC236}">
                  <a16:creationId xmlns:a16="http://schemas.microsoft.com/office/drawing/2014/main" id="{9537546A-6FF1-408B-AFE2-BBF7D3482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Freeform 20">
              <a:extLst>
                <a:ext uri="{FF2B5EF4-FFF2-40B4-BE49-F238E27FC236}">
                  <a16:creationId xmlns:a16="http://schemas.microsoft.com/office/drawing/2014/main" id="{F73EE662-79B7-404B-B1B8-0E096BE4C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8" name="Rectangle 21">
              <a:extLst>
                <a:ext uri="{FF2B5EF4-FFF2-40B4-BE49-F238E27FC236}">
                  <a16:creationId xmlns:a16="http://schemas.microsoft.com/office/drawing/2014/main" id="{B6DDB906-1F52-4D64-8493-4816EDDD34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9" name="Freeform 22">
              <a:extLst>
                <a:ext uri="{FF2B5EF4-FFF2-40B4-BE49-F238E27FC236}">
                  <a16:creationId xmlns:a16="http://schemas.microsoft.com/office/drawing/2014/main" id="{4FA472A5-ABEA-4961-897B-7EB96AF09A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Freeform 23">
              <a:extLst>
                <a:ext uri="{FF2B5EF4-FFF2-40B4-BE49-F238E27FC236}">
                  <a16:creationId xmlns:a16="http://schemas.microsoft.com/office/drawing/2014/main" id="{54226E99-C38F-4456-A1F8-8897483FD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Freeform 24">
              <a:extLst>
                <a:ext uri="{FF2B5EF4-FFF2-40B4-BE49-F238E27FC236}">
                  <a16:creationId xmlns:a16="http://schemas.microsoft.com/office/drawing/2014/main" id="{0A4A0196-A383-4629-B9A5-9C87E846C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Freeform 25">
              <a:extLst>
                <a:ext uri="{FF2B5EF4-FFF2-40B4-BE49-F238E27FC236}">
                  <a16:creationId xmlns:a16="http://schemas.microsoft.com/office/drawing/2014/main" id="{BA5E608D-2E7B-4662-A9A0-18D4E0F0DC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Freeform 26">
              <a:extLst>
                <a:ext uri="{FF2B5EF4-FFF2-40B4-BE49-F238E27FC236}">
                  <a16:creationId xmlns:a16="http://schemas.microsoft.com/office/drawing/2014/main" id="{5E211F37-790F-4BD7-B055-022AE0C2E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Freeform 27">
              <a:extLst>
                <a:ext uri="{FF2B5EF4-FFF2-40B4-BE49-F238E27FC236}">
                  <a16:creationId xmlns:a16="http://schemas.microsoft.com/office/drawing/2014/main" id="{96F375D0-232A-490A-9499-CB5FBA3FD9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Freeform 28">
              <a:extLst>
                <a:ext uri="{FF2B5EF4-FFF2-40B4-BE49-F238E27FC236}">
                  <a16:creationId xmlns:a16="http://schemas.microsoft.com/office/drawing/2014/main" id="{6B33B423-FD0F-4780-A0D6-32FC040B3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Freeform 29">
              <a:extLst>
                <a:ext uri="{FF2B5EF4-FFF2-40B4-BE49-F238E27FC236}">
                  <a16:creationId xmlns:a16="http://schemas.microsoft.com/office/drawing/2014/main" id="{B6BD1710-838F-4CDD-A000-C6C710A6A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7" name="Freeform 30">
              <a:extLst>
                <a:ext uri="{FF2B5EF4-FFF2-40B4-BE49-F238E27FC236}">
                  <a16:creationId xmlns:a16="http://schemas.microsoft.com/office/drawing/2014/main" id="{0BB93533-1C95-4B0A-B0E2-168602B08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8" name="Freeform 31">
              <a:extLst>
                <a:ext uri="{FF2B5EF4-FFF2-40B4-BE49-F238E27FC236}">
                  <a16:creationId xmlns:a16="http://schemas.microsoft.com/office/drawing/2014/main" id="{CB0B113D-1987-4D89-A475-511E092FE1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dgm="http://schemas.openxmlformats.org/drawingml/2006/diagram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00" name="Picture 2">
            <a:extLst>
              <a:ext uri="{FF2B5EF4-FFF2-40B4-BE49-F238E27FC236}">
                <a16:creationId xmlns:a16="http://schemas.microsoft.com/office/drawing/2014/main" id="{9BE36DBF-0333-4D36-A5BF-81FDA2406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" y="-9928"/>
            <a:ext cx="3047039" cy="5143500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dgm="http://schemas.openxmlformats.org/drawingml/2006/diagram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639997" y="851010"/>
            <a:ext cx="2057483" cy="319126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2300">
                <a:solidFill>
                  <a:srgbClr val="FFFFFF"/>
                </a:solidFill>
              </a:rPr>
              <a:t>Creating a Culturally Positive Environment</a:t>
            </a:r>
          </a:p>
        </p:txBody>
      </p:sp>
      <p:graphicFrame>
        <p:nvGraphicFramePr>
          <p:cNvPr id="237" name="Google Shape;87;p18">
            <a:extLst>
              <a:ext uri="{FF2B5EF4-FFF2-40B4-BE49-F238E27FC236}">
                <a16:creationId xmlns:a16="http://schemas.microsoft.com/office/drawing/2014/main" id="{199FE8DD-7294-125D-5763-A0375C2A24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4644388"/>
              </p:ext>
            </p:extLst>
          </p:nvPr>
        </p:nvGraphicFramePr>
        <p:xfrm>
          <a:off x="3496641" y="851011"/>
          <a:ext cx="5019561" cy="3191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</a:t>
            </a:r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Pre-Post Test</a:t>
            </a:r>
            <a:endParaRPr dirty="0"/>
          </a:p>
        </p:txBody>
      </p:sp>
      <p:pic>
        <p:nvPicPr>
          <p:cNvPr id="3" name="Picture 2" descr="A screenshot of a test&#10;&#10;Description automatically generated">
            <a:extLst>
              <a:ext uri="{FF2B5EF4-FFF2-40B4-BE49-F238E27FC236}">
                <a16:creationId xmlns:a16="http://schemas.microsoft.com/office/drawing/2014/main" id="{D75A305E-5FB2-9189-9BA8-E460CB01E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7" y="1766045"/>
            <a:ext cx="4274100" cy="3167462"/>
          </a:xfrm>
          <a:prstGeom prst="rect">
            <a:avLst/>
          </a:prstGeom>
        </p:spPr>
      </p:pic>
      <p:pic>
        <p:nvPicPr>
          <p:cNvPr id="5" name="Picture 4" descr="A screenshot of a survey&#10;&#10;Description automatically generated">
            <a:extLst>
              <a:ext uri="{FF2B5EF4-FFF2-40B4-BE49-F238E27FC236}">
                <a16:creationId xmlns:a16="http://schemas.microsoft.com/office/drawing/2014/main" id="{CA2596AE-505B-CBF5-9437-B872F09D3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6941" y="0"/>
            <a:ext cx="4657059" cy="2045962"/>
          </a:xfrm>
          <a:prstGeom prst="rect">
            <a:avLst/>
          </a:prstGeom>
        </p:spPr>
      </p:pic>
      <p:pic>
        <p:nvPicPr>
          <p:cNvPr id="7" name="Picture 6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4075C69D-3FD8-4196-D9C0-ACA249C07E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6941" y="2125217"/>
            <a:ext cx="4567412" cy="28082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a purple rectangle&#10;&#10;Description automatically generated">
            <a:extLst>
              <a:ext uri="{FF2B5EF4-FFF2-40B4-BE49-F238E27FC236}">
                <a16:creationId xmlns:a16="http://schemas.microsoft.com/office/drawing/2014/main" id="{7343AF8A-6359-F58C-5F5F-51CBD8CB9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24" y="709766"/>
            <a:ext cx="8856920" cy="2087818"/>
          </a:xfrm>
          <a:prstGeom prst="rect">
            <a:avLst/>
          </a:prstGeom>
        </p:spPr>
      </p:pic>
      <p:pic>
        <p:nvPicPr>
          <p:cNvPr id="5" name="Picture 4" descr="A red circle with white text&#10;&#10;Description automatically generated">
            <a:extLst>
              <a:ext uri="{FF2B5EF4-FFF2-40B4-BE49-F238E27FC236}">
                <a16:creationId xmlns:a16="http://schemas.microsoft.com/office/drawing/2014/main" id="{EA0228CD-B771-658D-5F24-30850332F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97" y="2913249"/>
            <a:ext cx="3195084" cy="2087818"/>
          </a:xfrm>
          <a:prstGeom prst="rect">
            <a:avLst/>
          </a:prstGeom>
        </p:spPr>
      </p:pic>
      <p:pic>
        <p:nvPicPr>
          <p:cNvPr id="7" name="Picture 6" descr="A pie chart with different colored circles&#10;&#10;Description automatically generated">
            <a:extLst>
              <a:ext uri="{FF2B5EF4-FFF2-40B4-BE49-F238E27FC236}">
                <a16:creationId xmlns:a16="http://schemas.microsoft.com/office/drawing/2014/main" id="{60C289D3-0AEF-0C77-8954-4C21F51DF4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0130" y="2913247"/>
            <a:ext cx="5295014" cy="20878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6AB164-02F3-4C31-3845-527D91426576}"/>
              </a:ext>
            </a:extLst>
          </p:cNvPr>
          <p:cNvSpPr txBox="1"/>
          <p:nvPr/>
        </p:nvSpPr>
        <p:spPr>
          <a:xfrm>
            <a:off x="1967023" y="114745"/>
            <a:ext cx="5199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Results (Pre-test)</a:t>
            </a:r>
          </a:p>
        </p:txBody>
      </p:sp>
    </p:spTree>
    <p:extLst>
      <p:ext uri="{BB962C8B-B14F-4D97-AF65-F5344CB8AC3E}">
        <p14:creationId xmlns:p14="http://schemas.microsoft.com/office/powerpoint/2010/main" val="92871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AEFF58-F325-FF4A-F8E3-EFC9DEF5979E}"/>
              </a:ext>
            </a:extLst>
          </p:cNvPr>
          <p:cNvSpPr txBox="1"/>
          <p:nvPr/>
        </p:nvSpPr>
        <p:spPr>
          <a:xfrm>
            <a:off x="1967023" y="114745"/>
            <a:ext cx="5199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Results Continued (Pre-test)</a:t>
            </a:r>
          </a:p>
        </p:txBody>
      </p:sp>
      <p:pic>
        <p:nvPicPr>
          <p:cNvPr id="4" name="Picture 3" descr="A purple rectangular bar with text&#10;&#10;Description automatically generated">
            <a:extLst>
              <a:ext uri="{FF2B5EF4-FFF2-40B4-BE49-F238E27FC236}">
                <a16:creationId xmlns:a16="http://schemas.microsoft.com/office/drawing/2014/main" id="{DB5C2CEB-ABCD-CAAA-3345-B8917B4D4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82" y="699520"/>
            <a:ext cx="7772400" cy="2171271"/>
          </a:xfrm>
          <a:prstGeom prst="rect">
            <a:avLst/>
          </a:prstGeom>
        </p:spPr>
      </p:pic>
      <p:pic>
        <p:nvPicPr>
          <p:cNvPr id="6" name="Picture 5" descr="A red circle with white text&#10;&#10;Description automatically generated">
            <a:extLst>
              <a:ext uri="{FF2B5EF4-FFF2-40B4-BE49-F238E27FC236}">
                <a16:creationId xmlns:a16="http://schemas.microsoft.com/office/drawing/2014/main" id="{90800BE9-9451-FF2E-8F22-0C472FB8F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065" y="2972229"/>
            <a:ext cx="5316279" cy="206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992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26FCA-42CA-9550-960A-99889E1F7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0"/>
            <a:ext cx="7429499" cy="1108928"/>
          </a:xfrm>
        </p:spPr>
        <p:txBody>
          <a:bodyPr>
            <a:normAutofit/>
          </a:bodyPr>
          <a:lstStyle/>
          <a:p>
            <a:pPr algn="ctr"/>
            <a:r>
              <a:rPr lang="en-US" sz="4000" b="1" u="sng" dirty="0"/>
              <a:t>Post Test (Increased Results)</a:t>
            </a:r>
          </a:p>
        </p:txBody>
      </p:sp>
      <p:pic>
        <p:nvPicPr>
          <p:cNvPr id="4" name="Picture 3" descr="A graph with numbers and a bar&#10;&#10;Description automatically generated">
            <a:extLst>
              <a:ext uri="{FF2B5EF4-FFF2-40B4-BE49-F238E27FC236}">
                <a16:creationId xmlns:a16="http://schemas.microsoft.com/office/drawing/2014/main" id="{3F0E2808-14F0-0184-82F9-9DDDFFB8A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93" y="1108928"/>
            <a:ext cx="4369981" cy="1912961"/>
          </a:xfrm>
          <a:prstGeom prst="rect">
            <a:avLst/>
          </a:prstGeom>
        </p:spPr>
      </p:pic>
      <p:pic>
        <p:nvPicPr>
          <p:cNvPr id="6" name="Picture 5" descr="A pie chart with numbers and text&#10;&#10;Description automatically generated">
            <a:extLst>
              <a:ext uri="{FF2B5EF4-FFF2-40B4-BE49-F238E27FC236}">
                <a16:creationId xmlns:a16="http://schemas.microsoft.com/office/drawing/2014/main" id="{9B115D46-F44A-45DA-6E3E-6D73EEF30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93" y="3292636"/>
            <a:ext cx="4369981" cy="1747422"/>
          </a:xfrm>
          <a:prstGeom prst="rect">
            <a:avLst/>
          </a:prstGeom>
        </p:spPr>
      </p:pic>
      <p:pic>
        <p:nvPicPr>
          <p:cNvPr id="8" name="Picture 7" descr="A graph with a purple rectangle&#10;&#10;Description automatically generated">
            <a:extLst>
              <a:ext uri="{FF2B5EF4-FFF2-40B4-BE49-F238E27FC236}">
                <a16:creationId xmlns:a16="http://schemas.microsoft.com/office/drawing/2014/main" id="{0B35CF45-070B-97B2-01FE-EB4281FD7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9712" y="1108928"/>
            <a:ext cx="4178594" cy="1912961"/>
          </a:xfrm>
          <a:prstGeom prst="rect">
            <a:avLst/>
          </a:prstGeom>
        </p:spPr>
      </p:pic>
      <p:pic>
        <p:nvPicPr>
          <p:cNvPr id="10" name="Picture 9" descr="A pie chart with numbers and a red circle&#10;&#10;Description automatically generated">
            <a:extLst>
              <a:ext uri="{FF2B5EF4-FFF2-40B4-BE49-F238E27FC236}">
                <a16:creationId xmlns:a16="http://schemas.microsoft.com/office/drawing/2014/main" id="{21413BAB-06A1-2C76-FB54-AA6967B1A0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9712" y="3292637"/>
            <a:ext cx="4178594" cy="174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985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311700" y="776176"/>
            <a:ext cx="8520600" cy="40744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285750" indent="-285750">
              <a:spcAft>
                <a:spcPts val="1200"/>
              </a:spcAft>
            </a:pPr>
            <a:r>
              <a:rPr lang="en-US" sz="1600" dirty="0"/>
              <a:t>American School Counselor Association. (2021). </a:t>
            </a:r>
            <a:r>
              <a:rPr lang="en-US" sz="1600" i="1" dirty="0"/>
              <a:t>ASCA Student Standards; Mindsets and Behaviors 	for Student Success. </a:t>
            </a:r>
            <a:r>
              <a:rPr lang="en-US" sz="1600" i="1" dirty="0" err="1"/>
              <a:t>Schoolcounselor.org</a:t>
            </a:r>
            <a:r>
              <a:rPr lang="en-US" sz="1600" i="1" dirty="0"/>
              <a:t>. </a:t>
            </a:r>
            <a:r>
              <a:rPr lang="en-US" sz="1600" dirty="0"/>
              <a:t>https://www.schoolcounselor.org/getmedia/7428a787-	a452-4abb-afec-	d78ec77870cd/Mindsets-</a:t>
            </a:r>
            <a:r>
              <a:rPr lang="en-US" sz="1600" dirty="0" err="1"/>
              <a:t>Behaviors.pdf</a:t>
            </a:r>
            <a:endParaRPr lang="en-US" sz="1600" dirty="0"/>
          </a:p>
          <a:p>
            <a:pPr marL="285750" indent="-285750">
              <a:spcAft>
                <a:spcPts val="1200"/>
              </a:spcAft>
            </a:pPr>
            <a:r>
              <a:rPr lang="en-US" sz="1600" dirty="0">
                <a:solidFill>
                  <a:schemeClr val="bg2"/>
                </a:solidFill>
                <a:latin typeface="Source Code Pro" panose="020B0509030403020204" pitchFamily="49" charset="0"/>
                <a:ea typeface="Source Code Pro" panose="020B0509030403020204" pitchFamily="49" charset="0"/>
              </a:rPr>
              <a:t>Ancho, I., </a:t>
            </a:r>
            <a:r>
              <a:rPr lang="en-US" sz="1600" dirty="0" err="1">
                <a:solidFill>
                  <a:schemeClr val="bg2"/>
                </a:solidFill>
                <a:latin typeface="Source Code Pro" panose="020B0509030403020204" pitchFamily="49" charset="0"/>
                <a:ea typeface="Source Code Pro" panose="020B0509030403020204" pitchFamily="49" charset="0"/>
              </a:rPr>
              <a:t>Galang</a:t>
            </a:r>
            <a:r>
              <a:rPr lang="en-US" sz="1600" dirty="0">
                <a:solidFill>
                  <a:schemeClr val="bg2"/>
                </a:solidFill>
                <a:latin typeface="Source Code Pro" panose="020B0509030403020204" pitchFamily="49" charset="0"/>
                <a:ea typeface="Source Code Pro" panose="020B0509030403020204" pitchFamily="49" charset="0"/>
              </a:rPr>
              <a:t>, A., Dela Cruz, A., Dela Cruz, R. (2021). 	Investigating Student-Teacher Ratio As A Factor In Reading 	Performance.</a:t>
            </a:r>
            <a:r>
              <a:rPr lang="en-US" sz="1600" i="0" dirty="0">
                <a:solidFill>
                  <a:schemeClr val="bg2"/>
                </a:solidFill>
                <a:effectLst/>
                <a:latin typeface="Source Code Pro" panose="020B0509030403020204" pitchFamily="49" charset="0"/>
                <a:ea typeface="Source Code Pro" panose="020B0509030403020204" pitchFamily="49" charset="0"/>
              </a:rPr>
              <a:t> </a:t>
            </a:r>
            <a:r>
              <a:rPr lang="en-US" sz="1600" i="1" dirty="0">
                <a:solidFill>
                  <a:schemeClr val="bg2"/>
                </a:solidFill>
                <a:effectLst/>
                <a:latin typeface="Source Code Pro" panose="020B0509030403020204" pitchFamily="49" charset="0"/>
                <a:ea typeface="Source Code Pro" panose="020B0509030403020204" pitchFamily="49" charset="0"/>
              </a:rPr>
              <a:t>Eternal: English, Teaching, Learning and Research 	Journal</a:t>
            </a:r>
            <a:r>
              <a:rPr lang="en-US" sz="1600" i="0" dirty="0">
                <a:solidFill>
                  <a:schemeClr val="bg2"/>
                </a:solidFill>
                <a:effectLst/>
                <a:latin typeface="Source Code Pro" panose="020B0509030403020204" pitchFamily="49" charset="0"/>
                <a:ea typeface="Source Code Pro" panose="020B0509030403020204" pitchFamily="49" charset="0"/>
              </a:rPr>
              <a:t>, 7(1), 52-64. </a:t>
            </a:r>
            <a:r>
              <a:rPr lang="en-US" sz="1600" b="0" i="0" dirty="0">
                <a:solidFill>
                  <a:schemeClr val="bg2"/>
                </a:solidFill>
                <a:effectLst/>
                <a:latin typeface="Source Code Pro" panose="020B0509030403020204" pitchFamily="49" charset="0"/>
                <a:ea typeface="Source Code Pro" panose="020B0509030403020204" pitchFamily="49" charset="0"/>
              </a:rPr>
              <a:t>https://doi.org/10.24252/Eternal.V71.2021.A4</a:t>
            </a:r>
            <a:endParaRPr lang="en-US" sz="1600" i="0" dirty="0">
              <a:solidFill>
                <a:schemeClr val="bg2"/>
              </a:solidFill>
              <a:effectLst/>
              <a:latin typeface="Source Code Pro" panose="020B0509030403020204" pitchFamily="49" charset="0"/>
              <a:ea typeface="Source Code Pro" panose="020B0509030403020204" pitchFamily="49" charset="0"/>
            </a:endParaRPr>
          </a:p>
          <a:p>
            <a:pPr marL="285750" indent="-285750">
              <a:spcAft>
                <a:spcPts val="1200"/>
              </a:spcAft>
            </a:pPr>
            <a:r>
              <a:rPr lang="en-US" sz="1600" dirty="0"/>
              <a:t>Liberty University. (2023). Advanced Internship Assessment (AIA): </a:t>
            </a:r>
            <a:r>
              <a:rPr lang="en-US" sz="1600" i="1" dirty="0"/>
              <a:t>Master of Education (</a:t>
            </a:r>
            <a:r>
              <a:rPr lang="en-US" sz="1600" i="1" dirty="0" err="1"/>
              <a:t>M.Ed</a:t>
            </a:r>
            <a:r>
              <a:rPr lang="en-US" sz="1600" i="1" dirty="0"/>
              <a:t>) in School 	Counseling. </a:t>
            </a:r>
            <a:r>
              <a:rPr lang="en-US" sz="1600" dirty="0" err="1"/>
              <a:t>liberty.edu</a:t>
            </a:r>
            <a:r>
              <a:rPr lang="en-US" sz="1600" dirty="0"/>
              <a:t>. https://www.liberty.edu/behavioral-sciences/counselor-	ed/</a:t>
            </a:r>
            <a:r>
              <a:rPr lang="en-US" sz="1600" dirty="0" err="1"/>
              <a:t>wpcontent</a:t>
            </a:r>
            <a:r>
              <a:rPr lang="en-US" sz="1600" dirty="0"/>
              <a:t>/uploads/sites/43/2021/02/ADVANCED-INTERNSHIP-ASSESSMENT_ASCA-	1.pdf</a:t>
            </a:r>
            <a:endParaRPr lang="en-US" sz="1600" i="1" dirty="0"/>
          </a:p>
          <a:p>
            <a:pPr marL="285750" indent="-285750">
              <a:spcAft>
                <a:spcPts val="1200"/>
              </a:spcAft>
            </a:pPr>
            <a:endParaRPr sz="1400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{89D12985-C29D-964D-81D3-0EC5355028BD}tf10001122</Template>
  <TotalTime>7917</TotalTime>
  <Words>471</Words>
  <Application>Microsoft Macintosh PowerPoint</Application>
  <PresentationFormat>On-screen Show (16:9)</PresentationFormat>
  <Paragraphs>51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Tw Cen MT</vt:lpstr>
      <vt:lpstr>Arial</vt:lpstr>
      <vt:lpstr>Source Code Pro</vt:lpstr>
      <vt:lpstr>Circuit</vt:lpstr>
      <vt:lpstr>CCK Group “Cool Counseling Kids”</vt:lpstr>
      <vt:lpstr>Permission Form</vt:lpstr>
      <vt:lpstr>Why have a group based on Anger management?</vt:lpstr>
      <vt:lpstr>Needs Assessment(s)</vt:lpstr>
      <vt:lpstr>Standards and Rationale </vt:lpstr>
      <vt:lpstr>Activities and Examples</vt:lpstr>
      <vt:lpstr>Creating a Culturally Positive Environment</vt:lpstr>
      <vt:lpstr>Evaluation</vt:lpstr>
      <vt:lpstr>PowerPoint Presentation</vt:lpstr>
      <vt:lpstr>PowerPoint Presentation</vt:lpstr>
      <vt:lpstr>Post Test (Increased Results)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CCK Group “Cool Counseling Kids”</dc:title>
  <cp:lastModifiedBy>Seth Eby</cp:lastModifiedBy>
  <cp:revision>12</cp:revision>
  <dcterms:modified xsi:type="dcterms:W3CDTF">2023-12-14T14:07:35Z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60f4a70-4b6c-4bd4-a002-31edb9c00abe_Enabled">
    <vt:lpwstr>true</vt:lpwstr>
  </property>
  <property fmtid="{D5CDD505-2E9C-101B-9397-08002B2CF9AE}" pid="3" name="MSIP_Label_460f4a70-4b6c-4bd4-a002-31edb9c00abe_SetDate">
    <vt:lpwstr>2023-11-19T10:29:51Z</vt:lpwstr>
  </property>
  <property fmtid="{D5CDD505-2E9C-101B-9397-08002B2CF9AE}" pid="4" name="MSIP_Label_460f4a70-4b6c-4bd4-a002-31edb9c00abe_Method">
    <vt:lpwstr>Standard</vt:lpwstr>
  </property>
  <property fmtid="{D5CDD505-2E9C-101B-9397-08002B2CF9AE}" pid="5" name="MSIP_Label_460f4a70-4b6c-4bd4-a002-31edb9c00abe_Name">
    <vt:lpwstr>General</vt:lpwstr>
  </property>
  <property fmtid="{D5CDD505-2E9C-101B-9397-08002B2CF9AE}" pid="6" name="MSIP_Label_460f4a70-4b6c-4bd4-a002-31edb9c00abe_SiteId">
    <vt:lpwstr>e019b04b-330c-467a-8bae-09fb17374d6a</vt:lpwstr>
  </property>
  <property fmtid="{D5CDD505-2E9C-101B-9397-08002B2CF9AE}" pid="7" name="MSIP_Label_460f4a70-4b6c-4bd4-a002-31edb9c00abe_ActionId">
    <vt:lpwstr>4a8d36c2-675d-4300-80af-f31ca6c7cf20</vt:lpwstr>
  </property>
  <property fmtid="{D5CDD505-2E9C-101B-9397-08002B2CF9AE}" pid="8" name="MSIP_Label_460f4a70-4b6c-4bd4-a002-31edb9c00abe_ContentBits">
    <vt:lpwstr>0</vt:lpwstr>
  </property>
</Properties>
</file>