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  <p:sldId id="257" r:id="rId3"/>
    <p:sldId id="268" r:id="rId4"/>
    <p:sldId id="258" r:id="rId5"/>
    <p:sldId id="259" r:id="rId6"/>
    <p:sldId id="260" r:id="rId7"/>
    <p:sldId id="261" r:id="rId8"/>
    <p:sldId id="270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48"/>
  </p:normalViewPr>
  <p:slideViewPr>
    <p:cSldViewPr snapToGrid="0" snapToObjects="1">
      <p:cViewPr varScale="1">
        <p:scale>
          <a:sx n="90" d="100"/>
          <a:sy n="90" d="100"/>
        </p:scale>
        <p:origin x="232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45119-BFAA-E0B8-B071-A12D532B9A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84DC95-899D-37AD-0A83-AF04A2391D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5686EA-2445-90E6-BFD2-B3960D3B0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4FE7-D674-D548-B059-0DB2FCD4804C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394710-D811-CC4F-7A66-E2408B447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4358E8-F60D-3FF6-2978-19744A3B7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E19B8-CE28-5942-87A7-B5CDF5DE80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360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1F1DB-2744-02B9-07E3-2AB2E8632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80D1DF-A1EE-FDA3-C287-E6ED90F69C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21E6A2-82E8-1593-4692-1C963D43B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4FE7-D674-D548-B059-0DB2FCD4804C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99B5C1-57EC-FDAD-8904-8676B2C8F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48D64A-E17F-E6BD-FC1F-902235296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E19B8-CE28-5942-87A7-B5CDF5DE80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039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0CF2B-668E-8361-4334-E32CFC066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709C80-DC94-41FA-BEBB-3B07FCA63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AA6FFD-1511-5D58-F016-FD1630172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4FE7-D674-D548-B059-0DB2FCD4804C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7DD3CB-BB1A-9476-E579-180F0AEA9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BD9B7D-727A-B7B8-3C50-849697F77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E19B8-CE28-5942-87A7-B5CDF5DE80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534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BCEA7-FBA0-716C-30A4-CD4889236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449F98-2B84-F5A4-898C-CA495F4329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1B9163-36CB-155E-1707-3CE5473A8C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280C3B-1D10-C1DB-F483-00D103228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4FE7-D674-D548-B059-0DB2FCD4804C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4BF9B7-BA56-74C4-F2EB-2519DECBF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B5A74D-365D-EAB9-CBB1-8156065D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E19B8-CE28-5942-87A7-B5CDF5DE80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260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1475F-B920-78BB-0BDC-EFC0819DD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A6BD3B-7C04-6ED6-C0BE-C7A32D0C55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C018E-F800-97EC-FC0E-7BA33D7BDA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337726-F3C4-D46A-D2EF-55F3A0A961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818A40-56BE-714D-4039-690A9B2648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979D4D-7E4E-093D-BEF5-8874D774D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4FE7-D674-D548-B059-0DB2FCD4804C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3429AC-377C-637D-26DF-2AEED6D1D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DCF1D2-CAB5-CD7C-4450-7D27E0350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E19B8-CE28-5942-87A7-B5CDF5DE80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960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18C11-B5CE-1DC5-317F-1F056A9CE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241E3-43FD-CE7B-F771-2E018C769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4FE7-D674-D548-B059-0DB2FCD4804C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4ECD8C-7371-7E87-E319-C0CF4127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88B579-2361-A0B1-81B0-3532260E1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E19B8-CE28-5942-87A7-B5CDF5DE80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084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47F6C0-ADF1-6360-3AD5-1C0661CCC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4FE7-D674-D548-B059-0DB2FCD4804C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220897-1A2C-2A33-DD0E-E63D297B2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56A5ED-D289-0201-196B-8936B137D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E19B8-CE28-5942-87A7-B5CDF5DE80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034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5136E-F6CA-5C97-EB48-74D0238D9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BEE364-27B0-B16E-808A-F5738C256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752405-C389-F3CA-D1DC-37EE8A13B7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C76A4F-2719-7F3F-C56F-E6F9329C5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4FE7-D674-D548-B059-0DB2FCD4804C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1D98A9-5BE2-5687-00A1-950543BFD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0D39E2-6FEB-62D6-D8AD-E1E70FDF8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E19B8-CE28-5942-87A7-B5CDF5DE80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667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DDDFB-F0CF-59A5-E3E0-1994513B8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8B6ECC-8E05-31B1-93C2-B6AFCFD4B5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1307DA-CD70-F98F-14C3-05DE757380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A44AA1-5555-64B8-D51E-61EE08368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4FE7-D674-D548-B059-0DB2FCD4804C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2DE817-C1AB-A08B-A08D-91006E803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88BF14-3164-F82C-78E6-1ED88C59B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E19B8-CE28-5942-87A7-B5CDF5DE80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889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1A78A-8750-CA3C-1D1C-6BEFEEE3B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DE0A19-69CE-08D5-CA11-4C816C94BF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5C21D8-F960-2C81-92ED-FA372B8FC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4FE7-D674-D548-B059-0DB2FCD4804C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44161E-5BF7-F134-8F20-243C3FEC1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CE7895-56B3-4608-6CD1-92EEB1A18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E19B8-CE28-5942-87A7-B5CDF5DE80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202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F6F889-3FE3-4E61-0D8D-1F55820A6F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29C038-16B6-29C2-2228-014B7E7870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18D13-2F77-943D-81AD-E1D277483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D4FE7-D674-D548-B059-0DB2FCD4804C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853ABC-A96F-31B0-F5C1-6FBF3416D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FF7D16-ADC2-AB6A-F747-FAE97C67C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E19B8-CE28-5942-87A7-B5CDF5DE80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386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FA44D1-8979-B425-E83D-9AE4D7B8B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9E0276-D65D-E952-F693-5CB9DCB293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B35F6A-F3B8-5828-2837-68104A7AA7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D4FE7-D674-D548-B059-0DB2FCD4804C}" type="datetimeFigureOut">
              <a:rPr lang="en-US" smtClean="0"/>
              <a:t>5/3/2024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6CC329-732A-A642-17D1-0E74190DD9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208A14-C8DE-831C-1922-DBEFF92CE7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E19B8-CE28-5942-87A7-B5CDF5DE80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941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248CC-4C4D-0082-83DB-4EB2C3300A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Cultural Immersion Experience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EFD108-CF3F-E722-4B07-1155300BB7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en-US" b="1" u="sng" dirty="0"/>
              <a:t>ASIAN AMERICANS</a:t>
            </a:r>
          </a:p>
          <a:p>
            <a:endParaRPr lang="en-US" dirty="0"/>
          </a:p>
          <a:p>
            <a:r>
              <a:rPr lang="en-US" dirty="0"/>
              <a:t>By: Seth Eby</a:t>
            </a:r>
          </a:p>
        </p:txBody>
      </p:sp>
    </p:spTree>
    <p:extLst>
      <p:ext uri="{BB962C8B-B14F-4D97-AF65-F5344CB8AC3E}">
        <p14:creationId xmlns:p14="http://schemas.microsoft.com/office/powerpoint/2010/main" val="912194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E2C747-22B0-D696-BE5F-45AC4084F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Four Key Elements Learned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B7B630-BA3C-A9C7-5F48-7CCD9E05C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/>
              <a:t>1. </a:t>
            </a:r>
            <a:r>
              <a:rPr lang="en-US" b="1" dirty="0"/>
              <a:t>Family Structure</a:t>
            </a:r>
            <a:r>
              <a:rPr lang="en-US" dirty="0"/>
              <a:t>-collectivism and patriarchal (Yoon et. al, 2019, 122)</a:t>
            </a:r>
          </a:p>
          <a:p>
            <a:pPr marL="0" indent="0">
              <a:buNone/>
            </a:pPr>
            <a:r>
              <a:rPr lang="en-US" dirty="0"/>
              <a:t>-Family is everything</a:t>
            </a:r>
          </a:p>
          <a:p>
            <a:pPr marL="0" indent="0">
              <a:buNone/>
            </a:pPr>
            <a:r>
              <a:rPr lang="en-US" dirty="0"/>
              <a:t>-Clear gender roles</a:t>
            </a:r>
          </a:p>
          <a:p>
            <a:pPr marL="0" indent="0">
              <a:buNone/>
            </a:pPr>
            <a:r>
              <a:rPr lang="en-US" dirty="0"/>
              <a:t>2. </a:t>
            </a:r>
            <a:r>
              <a:rPr lang="en-US" b="1" dirty="0"/>
              <a:t>Customs and Behaviors</a:t>
            </a:r>
            <a:r>
              <a:rPr lang="en-US" dirty="0"/>
              <a:t>-music, shoes, and dating (Choi, 2021, 113)</a:t>
            </a:r>
          </a:p>
          <a:p>
            <a:pPr marL="0" indent="0">
              <a:buNone/>
            </a:pPr>
            <a:r>
              <a:rPr lang="en-US" dirty="0"/>
              <a:t>-Karen O, Steve Aoki, </a:t>
            </a:r>
            <a:r>
              <a:rPr lang="en-US" dirty="0" err="1"/>
              <a:t>Mitski</a:t>
            </a:r>
            <a:r>
              <a:rPr lang="en-US" dirty="0"/>
              <a:t>, and Bruno Mars</a:t>
            </a:r>
          </a:p>
          <a:p>
            <a:pPr marL="0" indent="0">
              <a:buNone/>
            </a:pPr>
            <a:r>
              <a:rPr lang="en-US" dirty="0"/>
              <a:t>-Parents introduce potential mates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741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97340F-FF21-E55A-4E7B-166034FA9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Four Key Elements Continued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4D9D7-DD83-8022-0638-4CEF590F24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/>
              <a:t>3. </a:t>
            </a:r>
            <a:r>
              <a:rPr lang="en-US" b="1" dirty="0"/>
              <a:t>Historical Events/Figures</a:t>
            </a:r>
            <a:r>
              <a:rPr lang="en-US" dirty="0"/>
              <a:t>-Chinese Exclusion Act, Louisiana settlement, Hiram Fong (Nicola, 2021, 443)</a:t>
            </a:r>
          </a:p>
          <a:p>
            <a:pPr marL="0" indent="0">
              <a:buNone/>
            </a:pPr>
            <a:r>
              <a:rPr lang="en-US" dirty="0"/>
              <a:t>       -1882 by President Charles A. Arthur</a:t>
            </a:r>
          </a:p>
          <a:p>
            <a:pPr marL="0" indent="0">
              <a:buNone/>
            </a:pPr>
            <a:r>
              <a:rPr lang="en-US" dirty="0"/>
              <a:t>       -Spanish ships in the Gulf of Mexico</a:t>
            </a:r>
          </a:p>
          <a:p>
            <a:pPr marL="0" indent="0">
              <a:buNone/>
            </a:pPr>
            <a:r>
              <a:rPr lang="en-US" dirty="0"/>
              <a:t>       -First Asian American US Senator</a:t>
            </a:r>
          </a:p>
          <a:p>
            <a:endParaRPr lang="en-US" dirty="0"/>
          </a:p>
          <a:p>
            <a:r>
              <a:rPr lang="en-US" dirty="0"/>
              <a:t>4. </a:t>
            </a:r>
            <a:r>
              <a:rPr lang="en-US" b="1" dirty="0"/>
              <a:t>Spirituality and Religion</a:t>
            </a:r>
            <a:r>
              <a:rPr lang="en-US" dirty="0"/>
              <a:t>-Confucianism, Buddhism, Hinduism, and Christianity (Hays &amp; Erford, 2018, 332)</a:t>
            </a:r>
          </a:p>
          <a:p>
            <a:pPr marL="0" indent="0">
              <a:buNone/>
            </a:pPr>
            <a:r>
              <a:rPr lang="en-US" dirty="0"/>
              <a:t>       -Polytheistic </a:t>
            </a:r>
          </a:p>
        </p:txBody>
      </p:sp>
    </p:spTree>
    <p:extLst>
      <p:ext uri="{BB962C8B-B14F-4D97-AF65-F5344CB8AC3E}">
        <p14:creationId xmlns:p14="http://schemas.microsoft.com/office/powerpoint/2010/main" val="2488125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0D03C7-35D2-B9EB-C353-157459D97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278" y="1233241"/>
            <a:ext cx="3240506" cy="406462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Historical and Current Oppression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8D372-CD76-D3B0-E558-B2DE9588F0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anchor="t">
            <a:normAutofit/>
          </a:bodyPr>
          <a:lstStyle/>
          <a:p>
            <a:r>
              <a:rPr lang="en-US" b="1" dirty="0"/>
              <a:t>Internment Camps </a:t>
            </a:r>
            <a:r>
              <a:rPr lang="en-US" dirty="0"/>
              <a:t>(Pegler-Gordon, 2017, 374)</a:t>
            </a:r>
            <a:endParaRPr lang="en-US" b="1" dirty="0"/>
          </a:p>
          <a:p>
            <a:endParaRPr lang="en-US" b="1" dirty="0"/>
          </a:p>
          <a:p>
            <a:r>
              <a:rPr lang="en-US" b="1" dirty="0"/>
              <a:t>“Model Minority Myth” </a:t>
            </a:r>
            <a:r>
              <a:rPr lang="en-US" dirty="0"/>
              <a:t>(Hays &amp; Erford, 2018, 323)</a:t>
            </a:r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COVID-19 Oppression 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675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546" y="1011045"/>
            <a:ext cx="4369859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FF93BF-8BA8-52A4-5878-6D850C88B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826" y="1112969"/>
            <a:ext cx="3937298" cy="416601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AAPISTRONG Seminar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356E3-4730-5B33-3380-45569219CC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anchor="t">
            <a:normAutofit/>
          </a:bodyPr>
          <a:lstStyle/>
          <a:p>
            <a:r>
              <a:rPr lang="en-US" dirty="0"/>
              <a:t>Asian American and Pacific Islander Strong</a:t>
            </a:r>
          </a:p>
          <a:p>
            <a:r>
              <a:rPr lang="en-US" dirty="0"/>
              <a:t>Asian American Mental Health, Trauma, and Healing</a:t>
            </a:r>
          </a:p>
          <a:p>
            <a:r>
              <a:rPr lang="en-US" dirty="0"/>
              <a:t>Dr. </a:t>
            </a:r>
            <a:r>
              <a:rPr lang="en-US" dirty="0" err="1"/>
              <a:t>Hyunji</a:t>
            </a:r>
            <a:r>
              <a:rPr lang="en-US" dirty="0"/>
              <a:t> “Hannah” Lee</a:t>
            </a:r>
          </a:p>
          <a:p>
            <a:r>
              <a:rPr lang="en-US" dirty="0"/>
              <a:t>100 Participants</a:t>
            </a:r>
          </a:p>
          <a:p>
            <a:r>
              <a:rPr lang="en-US" dirty="0"/>
              <a:t>Minority in the group was ME</a:t>
            </a:r>
          </a:p>
          <a:p>
            <a:endParaRPr lang="en-US" dirty="0"/>
          </a:p>
          <a:p>
            <a:r>
              <a:rPr lang="en-US" dirty="0"/>
              <a:t>Main focus-Teach, advocate, connect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18308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370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4FD651-70DB-C40E-575B-6EA8B73A1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sz="3700">
                <a:solidFill>
                  <a:srgbClr val="FFFFFF"/>
                </a:solidFill>
              </a:rPr>
              <a:t>Sixteen:Fifteen Churches in Missions Webinar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515E9F-6057-78F9-B072-E4A29BC79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dirty="0"/>
              <a:t>Mobilizing the Asian American Church</a:t>
            </a:r>
          </a:p>
          <a:p>
            <a:endParaRPr lang="en-US" dirty="0"/>
          </a:p>
          <a:p>
            <a:r>
              <a:rPr lang="en-US" dirty="0"/>
              <a:t>Erin and Brian Lee from OMF</a:t>
            </a:r>
          </a:p>
          <a:p>
            <a:pPr marL="0" indent="0">
              <a:buNone/>
            </a:pPr>
            <a:r>
              <a:rPr lang="en-US" dirty="0"/>
              <a:t>         -Overseas Missionary Fellowship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Main Focus-Teaching everyone and empowering Asian Americans</a:t>
            </a:r>
          </a:p>
        </p:txBody>
      </p:sp>
    </p:spTree>
    <p:extLst>
      <p:ext uri="{BB962C8B-B14F-4D97-AF65-F5344CB8AC3E}">
        <p14:creationId xmlns:p14="http://schemas.microsoft.com/office/powerpoint/2010/main" val="1707902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6295AE-67A6-9C9A-8B92-720E39622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278" y="1233241"/>
            <a:ext cx="3240506" cy="406462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Three Things Learned From the Two Events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0EB3A-3A18-F5A0-DC5F-C9CFE7B1E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79"/>
            <a:ext cx="5257799" cy="5437875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dirty="0"/>
              <a:t>1. Asians seek out mental health therapy 60% less than White Americans (Dr. Lee)</a:t>
            </a:r>
          </a:p>
          <a:p>
            <a:pPr marL="0" indent="0">
              <a:buNone/>
            </a:pPr>
            <a:r>
              <a:rPr lang="en-US" dirty="0"/>
              <a:t>           -Suicide-Ages 15-24</a:t>
            </a:r>
          </a:p>
          <a:p>
            <a:pPr marL="0" indent="0">
              <a:buNone/>
            </a:pPr>
            <a:r>
              <a:rPr lang="en-US" dirty="0"/>
              <a:t>2. Oppression is so intergenerational (Dr. Lee)</a:t>
            </a:r>
          </a:p>
          <a:p>
            <a:pPr marL="0" indent="0">
              <a:buNone/>
            </a:pPr>
            <a:r>
              <a:rPr lang="en-US" dirty="0"/>
              <a:t>          -distrust of of others and     	negative self-esteem</a:t>
            </a:r>
          </a:p>
          <a:p>
            <a:pPr marL="0" indent="0">
              <a:buNone/>
            </a:pPr>
            <a:r>
              <a:rPr lang="en-US" dirty="0"/>
              <a:t>3. Clear racism within the church</a:t>
            </a:r>
          </a:p>
          <a:p>
            <a:pPr marL="0" indent="0">
              <a:buNone/>
            </a:pPr>
            <a:r>
              <a:rPr lang="en-US" dirty="0"/>
              <a:t> 	-Erin Story from OMF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642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rson, person, indoor, suit&#10;&#10;Description automatically generated">
            <a:extLst>
              <a:ext uri="{FF2B5EF4-FFF2-40B4-BE49-F238E27FC236}">
                <a16:creationId xmlns:a16="http://schemas.microsoft.com/office/drawing/2014/main" id="{333B64FE-EAEE-05FF-3E93-00B076EF52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2" y="977611"/>
            <a:ext cx="4772024" cy="5585007"/>
          </a:xfrm>
          <a:prstGeom prst="rect">
            <a:avLst/>
          </a:prstGeom>
        </p:spPr>
      </p:pic>
      <p:pic>
        <p:nvPicPr>
          <p:cNvPr id="5" name="Picture 4" descr="A person and a child pos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E5D92C7D-7A3D-4B8A-18F2-B837FA0B4A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8087" y="977611"/>
            <a:ext cx="5359400" cy="55850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C6B1EA-4A94-6024-89A2-AA742B0D14E7}"/>
              </a:ext>
            </a:extLst>
          </p:cNvPr>
          <p:cNvSpPr txBox="1"/>
          <p:nvPr/>
        </p:nvSpPr>
        <p:spPr>
          <a:xfrm>
            <a:off x="971550" y="171449"/>
            <a:ext cx="47720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Dr. </a:t>
            </a:r>
            <a:r>
              <a:rPr lang="en-US" sz="4400" b="1" dirty="0" err="1"/>
              <a:t>Gestoso</a:t>
            </a:r>
            <a:endParaRPr lang="en-US" sz="4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BD4C10-D372-0140-90A4-A163D48C9BAF}"/>
              </a:ext>
            </a:extLst>
          </p:cNvPr>
          <p:cNvSpPr txBox="1"/>
          <p:nvPr/>
        </p:nvSpPr>
        <p:spPr>
          <a:xfrm>
            <a:off x="6581775" y="171449"/>
            <a:ext cx="47720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Bethany </a:t>
            </a:r>
            <a:r>
              <a:rPr lang="en-US" sz="4400" b="1" dirty="0" err="1"/>
              <a:t>Hanft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280347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128881-01FC-6DF0-3341-55E7403BE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558489" cy="1325563"/>
          </a:xfrm>
        </p:spPr>
        <p:txBody>
          <a:bodyPr>
            <a:normAutofit/>
          </a:bodyPr>
          <a:lstStyle/>
          <a:p>
            <a:r>
              <a:rPr lang="en-US" dirty="0"/>
              <a:t>Dr. </a:t>
            </a:r>
            <a:r>
              <a:rPr lang="en-US" dirty="0" err="1"/>
              <a:t>Gestoso’s</a:t>
            </a:r>
            <a:r>
              <a:rPr lang="en-US" dirty="0"/>
              <a:t> Interview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73AE35-BFC2-D548-C2DA-3BD17FDFD8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58489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Professor at Cairn University</a:t>
            </a:r>
          </a:p>
          <a:p>
            <a:r>
              <a:rPr lang="en-US" dirty="0"/>
              <a:t>Lives outside of Philadelphia, PA</a:t>
            </a:r>
          </a:p>
          <a:p>
            <a:r>
              <a:rPr lang="en-US" dirty="0"/>
              <a:t>Dean, School of Social Work</a:t>
            </a:r>
          </a:p>
          <a:p>
            <a:r>
              <a:rPr lang="en-US" dirty="0"/>
              <a:t>Founding member of ASIAC</a:t>
            </a:r>
          </a:p>
          <a:p>
            <a:pPr marL="0" indent="0">
              <a:buNone/>
            </a:pPr>
            <a:r>
              <a:rPr lang="en-US" dirty="0"/>
              <a:t>         -</a:t>
            </a:r>
            <a:r>
              <a:rPr lang="en-US" sz="2400" dirty="0"/>
              <a:t>Aids Services in Asian Communities</a:t>
            </a:r>
          </a:p>
          <a:p>
            <a:r>
              <a:rPr lang="en-US" dirty="0"/>
              <a:t>Fought for competent healthcare, HIV/AIDS services, and social services</a:t>
            </a:r>
          </a:p>
          <a:p>
            <a:r>
              <a:rPr lang="en-US" dirty="0"/>
              <a:t>Homosexual community and Human trafficking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18531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2377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7BF915-C117-2EB7-5460-F68F2EA39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278" y="1233241"/>
            <a:ext cx="3240506" cy="406462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Bethany </a:t>
            </a:r>
            <a:r>
              <a:rPr lang="en-US" dirty="0" err="1">
                <a:solidFill>
                  <a:srgbClr val="FFFFFF"/>
                </a:solidFill>
              </a:rPr>
              <a:t>Hanft</a:t>
            </a:r>
            <a:r>
              <a:rPr lang="en-US" dirty="0">
                <a:solidFill>
                  <a:srgbClr val="FFFFFF"/>
                </a:solidFill>
              </a:rPr>
              <a:t> Interview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BE0D7F-FC33-A135-1471-B214E5FB4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anchor="t">
            <a:normAutofit lnSpcReduction="10000"/>
          </a:bodyPr>
          <a:lstStyle/>
          <a:p>
            <a:r>
              <a:rPr lang="en-US" dirty="0"/>
              <a:t>Acquaintance from friends at a different church from my family</a:t>
            </a:r>
          </a:p>
          <a:p>
            <a:r>
              <a:rPr lang="en-US" dirty="0"/>
              <a:t>Adopted from South Korea at the age of 1</a:t>
            </a:r>
          </a:p>
          <a:p>
            <a:pPr marL="0" indent="0">
              <a:buNone/>
            </a:pPr>
            <a:r>
              <a:rPr lang="en-US" dirty="0"/>
              <a:t>	-Stressors Doubled</a:t>
            </a:r>
          </a:p>
          <a:p>
            <a:r>
              <a:rPr lang="en-US" dirty="0"/>
              <a:t>Ship Korean Club</a:t>
            </a:r>
          </a:p>
          <a:p>
            <a:r>
              <a:rPr lang="en-US" dirty="0"/>
              <a:t>Kindergarten teacher/stay at home mom</a:t>
            </a:r>
          </a:p>
          <a:p>
            <a:r>
              <a:rPr lang="en-US" dirty="0"/>
              <a:t>Asian American friends faced more racism (homeschool)</a:t>
            </a:r>
          </a:p>
          <a:p>
            <a:r>
              <a:rPr lang="en-US" dirty="0"/>
              <a:t>Identity in Christ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2114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15793B-3612-0D13-D767-883673709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591344"/>
            <a:ext cx="3200400" cy="5585619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Summary of Experience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C45123-15FE-688D-8122-47D3DBCC58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dirty="0"/>
              <a:t>Terrified at first</a:t>
            </a:r>
          </a:p>
          <a:p>
            <a:endParaRPr lang="en-US" dirty="0"/>
          </a:p>
          <a:p>
            <a:r>
              <a:rPr lang="en-US" dirty="0"/>
              <a:t>Eye opening/loved it by the end</a:t>
            </a:r>
          </a:p>
          <a:p>
            <a:endParaRPr lang="en-US" dirty="0"/>
          </a:p>
          <a:p>
            <a:r>
              <a:rPr lang="en-US" dirty="0"/>
              <a:t>Favorite part was the interviews</a:t>
            </a:r>
            <a:br>
              <a:rPr lang="en-US" dirty="0"/>
            </a:br>
            <a:endParaRPr lang="en-US" dirty="0"/>
          </a:p>
          <a:p>
            <a:r>
              <a:rPr lang="en-US" dirty="0"/>
              <a:t>I lived a very sheltered life/much better counselor now</a:t>
            </a:r>
          </a:p>
        </p:txBody>
      </p:sp>
    </p:spTree>
    <p:extLst>
      <p:ext uri="{BB962C8B-B14F-4D97-AF65-F5344CB8AC3E}">
        <p14:creationId xmlns:p14="http://schemas.microsoft.com/office/powerpoint/2010/main" val="31152380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5A3265-6A1F-DB0A-1A96-1C1B01F64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References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6E813B-7A15-2256-957D-13FC7E118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sz="2000" dirty="0"/>
              <a:t>Choi, H. (2021). Curating </a:t>
            </a:r>
            <a:r>
              <a:rPr lang="en-US" sz="2000" dirty="0" err="1"/>
              <a:t>Koreanness</a:t>
            </a:r>
            <a:r>
              <a:rPr lang="en-US" sz="2000" dirty="0"/>
              <a:t> Musical Activities of Elite 	Korean Women in </a:t>
            </a:r>
            <a:r>
              <a:rPr lang="en-US" sz="2000" dirty="0" err="1"/>
              <a:t>Hawaiʻi</a:t>
            </a:r>
            <a:r>
              <a:rPr lang="en-US" sz="2000" dirty="0"/>
              <a:t> during the Japanese Colonial 	Period, 1910–1945. </a:t>
            </a:r>
            <a:r>
              <a:rPr lang="en-US" sz="2000" i="1" dirty="0"/>
              <a:t>Women and Music</a:t>
            </a:r>
            <a:r>
              <a:rPr lang="en-US" sz="2000" dirty="0"/>
              <a:t>, 25(1), 110-	127.https://</a:t>
            </a:r>
            <a:r>
              <a:rPr lang="en-US" sz="2000" dirty="0" err="1"/>
              <a:t>www.proquest.com</a:t>
            </a:r>
            <a:r>
              <a:rPr lang="en-US" sz="2000" dirty="0"/>
              <a:t>/</a:t>
            </a:r>
            <a:r>
              <a:rPr lang="en-US" sz="2000" dirty="0" err="1"/>
              <a:t>docview</a:t>
            </a:r>
            <a:r>
              <a:rPr lang="en-US" sz="2000" dirty="0"/>
              <a:t>/2576370406/f	</a:t>
            </a:r>
            <a:r>
              <a:rPr lang="en-US" sz="2000" dirty="0" err="1"/>
              <a:t>ulltextPDF</a:t>
            </a:r>
            <a:r>
              <a:rPr lang="en-US" sz="2000" dirty="0"/>
              <a:t>/F3782215DCEA488APQ/1?accountid=12085</a:t>
            </a:r>
          </a:p>
          <a:p>
            <a:r>
              <a:rPr lang="en-US" sz="2000" dirty="0"/>
              <a:t>Devlin, J. M., </a:t>
            </a:r>
            <a:r>
              <a:rPr lang="en-US" sz="2000" dirty="0" err="1"/>
              <a:t>Toof</a:t>
            </a:r>
            <a:r>
              <a:rPr lang="en-US" sz="2000" dirty="0"/>
              <a:t>, J., West, L., Andrews, N., Cole, J. (2019). 	Integrative Family Counseling. </a:t>
            </a:r>
            <a:r>
              <a:rPr lang="en-US" sz="2000" i="1" dirty="0"/>
              <a:t>The Family Journal,</a:t>
            </a:r>
            <a:r>
              <a:rPr lang="en-US" sz="2000" dirty="0"/>
              <a:t> 27(3), 	319-324.  https://journals-	</a:t>
            </a:r>
            <a:r>
              <a:rPr lang="en-US" sz="2000" dirty="0" err="1"/>
              <a:t>sagepub.com.ezproxy.liberty.edu</a:t>
            </a:r>
            <a:r>
              <a:rPr lang="en-US" sz="2000" dirty="0"/>
              <a:t>/</a:t>
            </a:r>
            <a:r>
              <a:rPr lang="en-US" sz="2000" dirty="0" err="1"/>
              <a:t>doi</a:t>
            </a:r>
            <a:r>
              <a:rPr lang="en-US" sz="2000" dirty="0"/>
              <a:t>/</a:t>
            </a:r>
            <a:r>
              <a:rPr lang="en-US" sz="2000" dirty="0" err="1"/>
              <a:t>epub</a:t>
            </a:r>
            <a:r>
              <a:rPr lang="en-US" sz="2000" dirty="0"/>
              <a:t>/10.1177/10	66480719844035</a:t>
            </a:r>
          </a:p>
          <a:p>
            <a:r>
              <a:rPr lang="en-US" sz="2000" dirty="0"/>
              <a:t>Grady, M. D., O’Toole, R., Schneider, D. A. (2022). Growing Up 	in the Age of COVID-19 through the Lens of 	Psychodynamic Theory. </a:t>
            </a:r>
            <a:r>
              <a:rPr lang="en-US" sz="2000" i="1" dirty="0"/>
              <a:t>Psychoanalytic Social Work</a:t>
            </a:r>
            <a:r>
              <a:rPr lang="en-US" sz="2000" dirty="0"/>
              <a:t>, 	29(1), 44-73. https://www-</a:t>
            </a:r>
            <a:r>
              <a:rPr lang="en-US" sz="2000" dirty="0" err="1"/>
              <a:t>tandfonline</a:t>
            </a:r>
            <a:r>
              <a:rPr lang="en-US" sz="2000" dirty="0"/>
              <a:t>-	</a:t>
            </a:r>
            <a:r>
              <a:rPr lang="en-US" sz="2000" dirty="0" err="1"/>
              <a:t>com.ezproxy.liberty.edu</a:t>
            </a:r>
            <a:r>
              <a:rPr lang="en-US" sz="2000" dirty="0"/>
              <a:t>/</a:t>
            </a:r>
            <a:r>
              <a:rPr lang="en-US" sz="2000" dirty="0" err="1"/>
              <a:t>doi</a:t>
            </a:r>
            <a:r>
              <a:rPr lang="en-US" sz="2000" dirty="0"/>
              <a:t>/pdf/10.1080/15228878.20	21.1931375?needAccess=true</a:t>
            </a:r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81603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914611-5EAF-7E36-999D-BE72C0D96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References Continued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41CE4D-30B1-B3FD-A7B1-7736A3343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sz="2000" dirty="0"/>
              <a:t>Hays, D. G., Erford, B. T. (2018). </a:t>
            </a:r>
            <a:r>
              <a:rPr lang="en-US" sz="2000" i="1" dirty="0"/>
              <a:t>Developing Multicultural 	Counseling Competence: A Systems Approach</a:t>
            </a:r>
            <a:r>
              <a:rPr lang="en-US" sz="2000" dirty="0"/>
              <a:t>. Pearson 	Education Inc.</a:t>
            </a:r>
          </a:p>
          <a:p>
            <a:r>
              <a:rPr lang="en-US" sz="2000" dirty="0"/>
              <a:t>Li, Y., Nicholson Jr., H. (2021). When “model minorities” 	become “yellow peril”—Othering and the racialization 	of Asian Americans in the COVID-19 pandemic. 	</a:t>
            </a:r>
            <a:r>
              <a:rPr lang="en-US" sz="2000" i="1" dirty="0"/>
              <a:t>Sociology Compass</a:t>
            </a:r>
            <a:r>
              <a:rPr lang="en-US" sz="2000" dirty="0"/>
              <a:t>, 15(2), 1-13. https://compass-	</a:t>
            </a:r>
            <a:r>
              <a:rPr lang="en-US" sz="2000" dirty="0" err="1"/>
              <a:t>onlinelibrarywiley.com.ezproxy.liberty.edu</a:t>
            </a:r>
            <a:r>
              <a:rPr lang="en-US" sz="2000" dirty="0"/>
              <a:t>/</a:t>
            </a:r>
            <a:r>
              <a:rPr lang="en-US" sz="2000" dirty="0" err="1"/>
              <a:t>doi</a:t>
            </a:r>
            <a:r>
              <a:rPr lang="en-US" sz="2000" dirty="0"/>
              <a:t>/pdf/10.1	111/soc4.12849</a:t>
            </a:r>
            <a:endParaRPr lang="en-US" sz="2000" b="1" dirty="0"/>
          </a:p>
          <a:p>
            <a:r>
              <a:rPr lang="en-US" sz="2000" dirty="0"/>
              <a:t>Nicola, T. H. (2021). Rediscovering Toy Kee’s True Son: Chinese 	Immigration and Federal Bureaucracy Documented in 	Chinese Exclusion Act Case Files</a:t>
            </a:r>
            <a:r>
              <a:rPr lang="en-US" sz="2000" i="1" dirty="0"/>
              <a:t>.</a:t>
            </a:r>
            <a:r>
              <a:rPr lang="en-US" sz="2000" dirty="0"/>
              <a:t> </a:t>
            </a:r>
            <a:r>
              <a:rPr lang="en-US" sz="2000" i="1" dirty="0"/>
              <a:t>Oregon Historical 	Quarterly, </a:t>
            </a:r>
            <a:r>
              <a:rPr lang="en-US" sz="2000" dirty="0"/>
              <a:t>122(4), 442-544. https://web-s-</a:t>
            </a:r>
            <a:r>
              <a:rPr lang="en-US" sz="2000" dirty="0" err="1"/>
              <a:t>ebscohost</a:t>
            </a:r>
            <a:r>
              <a:rPr lang="en-US" sz="2000" dirty="0"/>
              <a:t>-	</a:t>
            </a:r>
            <a:r>
              <a:rPr lang="en-US" sz="2000" dirty="0" err="1"/>
              <a:t>com.ezproxy.liberty.edu</a:t>
            </a:r>
            <a:r>
              <a:rPr lang="en-US" sz="2000" dirty="0"/>
              <a:t>/</a:t>
            </a:r>
            <a:r>
              <a:rPr lang="en-US" sz="2000" dirty="0" err="1"/>
              <a:t>ehost</a:t>
            </a:r>
            <a:r>
              <a:rPr lang="en-US" sz="2000" dirty="0"/>
              <a:t>/</a:t>
            </a:r>
            <a:r>
              <a:rPr lang="en-US" sz="2000" dirty="0" err="1"/>
              <a:t>pdfviewer</a:t>
            </a:r>
            <a:r>
              <a:rPr lang="en-US" sz="2000" dirty="0"/>
              <a:t>/</a:t>
            </a:r>
            <a:r>
              <a:rPr lang="en-US" sz="2000" dirty="0" err="1"/>
              <a:t>pdfviewer?vi</a:t>
            </a:r>
            <a:r>
              <a:rPr lang="en-US" sz="2000" dirty="0"/>
              <a:t>	d=0&amp;sid=ffb2c9f4-7a9c-4520-	8595fb7591cb1b84%40redis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215703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20A823-3017-4CCE-869F-E24DEA659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References Continued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EB3D28-34CF-C138-DB65-02320E3E0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sz="2000" dirty="0"/>
              <a:t>Office of the Historian. (2022, July 27). </a:t>
            </a:r>
            <a:r>
              <a:rPr lang="en-US" sz="2000" i="1" dirty="0"/>
              <a:t>FONG, Hiram Leong</a:t>
            </a:r>
            <a:r>
              <a:rPr lang="en-US" sz="2000" dirty="0"/>
              <a:t>. 	History, Art &amp; Archives: United States House of 	Representatives. 	https://</a:t>
            </a:r>
            <a:r>
              <a:rPr lang="en-US" sz="2000" dirty="0" err="1"/>
              <a:t>history.house.gov</a:t>
            </a:r>
            <a:r>
              <a:rPr lang="en-US" sz="2000" dirty="0"/>
              <a:t>/People/Detail/15032451315</a:t>
            </a:r>
          </a:p>
          <a:p>
            <a:r>
              <a:rPr lang="en-US" sz="2000" dirty="0"/>
              <a:t>Pegler-Gordon, A. (2017). “NEW YORK HAS A CONCENTRATION 	CAMP OF ITS OWN” Japanese Confinement on Ellis 	Island during World War II. </a:t>
            </a:r>
            <a:r>
              <a:rPr lang="en-US" sz="2000" i="1" dirty="0"/>
              <a:t>Journal of Asian American 	Studies, </a:t>
            </a:r>
            <a:r>
              <a:rPr lang="en-US" sz="2000" dirty="0"/>
              <a:t>20(3), 373-	404.https://</a:t>
            </a:r>
            <a:r>
              <a:rPr lang="en-US" sz="2000" dirty="0" err="1"/>
              <a:t>www.proquest.com</a:t>
            </a:r>
            <a:r>
              <a:rPr lang="en-US" sz="2000" dirty="0"/>
              <a:t>/</a:t>
            </a:r>
            <a:r>
              <a:rPr lang="en-US" sz="2000" dirty="0" err="1"/>
              <a:t>docview</a:t>
            </a:r>
            <a:r>
              <a:rPr lang="en-US" sz="2000" dirty="0"/>
              <a:t>/2030928908/f	</a:t>
            </a:r>
            <a:r>
              <a:rPr lang="en-US" sz="2000" dirty="0" err="1"/>
              <a:t>ulltextPDF</a:t>
            </a:r>
            <a:r>
              <a:rPr lang="en-US" sz="2000" dirty="0"/>
              <a:t>/E0ECB934A8C843C1PQ/1?accountid=12085</a:t>
            </a:r>
          </a:p>
          <a:p>
            <a:r>
              <a:rPr lang="en-US" sz="2000" dirty="0"/>
              <a:t>Yoon, E. </a:t>
            </a:r>
            <a:r>
              <a:rPr lang="en-US" sz="2000" dirty="0" err="1"/>
              <a:t>Cabirou</a:t>
            </a:r>
            <a:r>
              <a:rPr lang="en-US" sz="2000" dirty="0"/>
              <a:t>, L., Bhang, C., Galvin, S. (2019). Acculturation 	and Patriarchal Beliefs Among Asian American Young 	Adults: A Preliminary Investigation. </a:t>
            </a:r>
            <a:r>
              <a:rPr lang="en-US" sz="2000" i="1" dirty="0"/>
              <a:t>Asian American 	Journal of Psychology,</a:t>
            </a:r>
            <a:r>
              <a:rPr lang="en-US" sz="2000" dirty="0"/>
              <a:t> 10(2), 122-130. https://web-s-	</a:t>
            </a:r>
            <a:r>
              <a:rPr lang="en-US" sz="2000" dirty="0" err="1"/>
              <a:t>ebscohost</a:t>
            </a:r>
            <a:r>
              <a:rPr lang="en-US" sz="2000" dirty="0"/>
              <a:t>-	</a:t>
            </a:r>
            <a:r>
              <a:rPr lang="en-US" sz="2000" dirty="0" err="1"/>
              <a:t>com.ezproxy.liberty.edu</a:t>
            </a:r>
            <a:r>
              <a:rPr lang="en-US" sz="2000" dirty="0"/>
              <a:t>/</a:t>
            </a:r>
            <a:r>
              <a:rPr lang="en-US" sz="2000" dirty="0" err="1"/>
              <a:t>ehost</a:t>
            </a:r>
            <a:r>
              <a:rPr lang="en-US" sz="2000" dirty="0"/>
              <a:t>/</a:t>
            </a:r>
            <a:r>
              <a:rPr lang="en-US" sz="2000" dirty="0" err="1"/>
              <a:t>pdfviewer</a:t>
            </a:r>
            <a:r>
              <a:rPr lang="en-US" sz="2000" dirty="0"/>
              <a:t>/</a:t>
            </a:r>
            <a:r>
              <a:rPr lang="en-US" sz="2000" dirty="0" err="1"/>
              <a:t>pdfviewer?vi</a:t>
            </a:r>
            <a:r>
              <a:rPr lang="en-US" sz="2000" dirty="0"/>
              <a:t>	d=0&amp;sid=74bdbac1-071e-4d8d-ab06	dc27aa051c79%40redis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249466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3177</TotalTime>
  <Words>984</Words>
  <Application>Microsoft Office PowerPoint</Application>
  <PresentationFormat>Widescreen</PresentationFormat>
  <Paragraphs>87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Cultural Immersion Experience</vt:lpstr>
      <vt:lpstr>Four Key Elements Learned</vt:lpstr>
      <vt:lpstr>Four Key Elements Continued</vt:lpstr>
      <vt:lpstr>Historical and Current Oppression</vt:lpstr>
      <vt:lpstr>AAPISTRONG Seminar</vt:lpstr>
      <vt:lpstr>Sixteen:Fifteen Churches in Missions Webinar</vt:lpstr>
      <vt:lpstr>Three Things Learned From the Two Events</vt:lpstr>
      <vt:lpstr>PowerPoint Presentation</vt:lpstr>
      <vt:lpstr>Dr. Gestoso’s Interview</vt:lpstr>
      <vt:lpstr>Bethany Hanft Interview</vt:lpstr>
      <vt:lpstr>Summary of Experience</vt:lpstr>
      <vt:lpstr>References</vt:lpstr>
      <vt:lpstr>References Continued</vt:lpstr>
      <vt:lpstr>References Continued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Cultural Immersion Experience</dc:title>
  <dc:creator>Seth Eby</dc:creator>
  <cp:lastModifiedBy>Seth Eby</cp:lastModifiedBy>
  <cp:revision>15</cp:revision>
  <dcterms:created xsi:type="dcterms:W3CDTF">2022-08-02T20:06:27Z</dcterms:created>
  <dcterms:modified xsi:type="dcterms:W3CDTF">2024-05-03T17:40:11Z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60f4a70-4b6c-4bd4-a002-31edb9c00abe_Enabled">
    <vt:lpwstr>true</vt:lpwstr>
  </property>
  <property fmtid="{D5CDD505-2E9C-101B-9397-08002B2CF9AE}" pid="3" name="MSIP_Label_460f4a70-4b6c-4bd4-a002-31edb9c00abe_SetDate">
    <vt:lpwstr>2022-08-02T20:06:31Z</vt:lpwstr>
  </property>
  <property fmtid="{D5CDD505-2E9C-101B-9397-08002B2CF9AE}" pid="4" name="MSIP_Label_460f4a70-4b6c-4bd4-a002-31edb9c00abe_Method">
    <vt:lpwstr>Standard</vt:lpwstr>
  </property>
  <property fmtid="{D5CDD505-2E9C-101B-9397-08002B2CF9AE}" pid="5" name="MSIP_Label_460f4a70-4b6c-4bd4-a002-31edb9c00abe_Name">
    <vt:lpwstr>General</vt:lpwstr>
  </property>
  <property fmtid="{D5CDD505-2E9C-101B-9397-08002B2CF9AE}" pid="6" name="MSIP_Label_460f4a70-4b6c-4bd4-a002-31edb9c00abe_SiteId">
    <vt:lpwstr>e019b04b-330c-467a-8bae-09fb17374d6a</vt:lpwstr>
  </property>
  <property fmtid="{D5CDD505-2E9C-101B-9397-08002B2CF9AE}" pid="7" name="MSIP_Label_460f4a70-4b6c-4bd4-a002-31edb9c00abe_ActionId">
    <vt:lpwstr>f5ea391f-2eb0-4b4b-a587-a66048383427</vt:lpwstr>
  </property>
  <property fmtid="{D5CDD505-2E9C-101B-9397-08002B2CF9AE}" pid="8" name="MSIP_Label_460f4a70-4b6c-4bd4-a002-31edb9c00abe_ContentBits">
    <vt:lpwstr>0</vt:lpwstr>
  </property>
</Properties>
</file>