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4"/>
  </p:notesMasterIdLst>
  <p:sldIdLst>
    <p:sldId id="256" r:id="rId2"/>
    <p:sldId id="259" r:id="rId3"/>
    <p:sldId id="280" r:id="rId4"/>
    <p:sldId id="264" r:id="rId5"/>
    <p:sldId id="279" r:id="rId6"/>
    <p:sldId id="283" r:id="rId7"/>
    <p:sldId id="282" r:id="rId8"/>
    <p:sldId id="257" r:id="rId9"/>
    <p:sldId id="263" r:id="rId10"/>
    <p:sldId id="261" r:id="rId11"/>
    <p:sldId id="262" r:id="rId12"/>
    <p:sldId id="281" r:id="rId13"/>
  </p:sldIdLst>
  <p:sldSz cx="18288000" cy="10287000"/>
  <p:notesSz cx="6858000" cy="9144000"/>
  <p:embeddedFontLst>
    <p:embeddedFont>
      <p:font typeface="Nunito" pitchFamily="2" charset="77"/>
      <p:regular r:id="rId15"/>
      <p:bold r:id="rId16"/>
      <p:italic r:id="rId17"/>
      <p:boldItalic r:id="rId18"/>
    </p:embeddedFont>
    <p:embeddedFont>
      <p:font typeface="Nunito SemiBold" panose="020F0502020204030204" pitchFamily="34" charset="0"/>
      <p:regular r:id="rId19"/>
      <p:bold r:id="rId20"/>
      <p:italic r:id="rId21"/>
      <p:boldItalic r:id="rId22"/>
    </p:embeddedFont>
    <p:embeddedFont>
      <p:font typeface="Paytone One" pitchFamily="2" charset="77"/>
      <p:regular r:id="rId2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684123D-EC7A-4182-A39B-DB72195FDC9A}">
  <a:tblStyle styleId="{7684123D-EC7A-4182-A39B-DB72195FDC9A}"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87"/>
  </p:normalViewPr>
  <p:slideViewPr>
    <p:cSldViewPr snapToGrid="0">
      <p:cViewPr varScale="1">
        <p:scale>
          <a:sx n="69" d="100"/>
          <a:sy n="69" d="100"/>
        </p:scale>
        <p:origin x="920" y="22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font" Target="fonts/font9.fntdata"/><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font" Target="fonts/font8.fntdata"/><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28" name="Google Shape;128;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In order for students to be in the small group that will lead the decided upon project they must be in good standing for attendance, discipline, and academics. If a student does not meet these requirements, he/she will not be considered for the leadership small group. </a:t>
            </a:r>
            <a:endParaRPr dirty="0"/>
          </a:p>
        </p:txBody>
      </p:sp>
      <p:sp>
        <p:nvSpPr>
          <p:cNvPr id="108" name="Google Shape;108;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145616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This “needs assessment” was sent to over 10 different stakeholders.  Each answer was compiled, and the top six answers became our employability skills to be taught to our students. </a:t>
            </a:r>
            <a:endParaRPr dirty="0"/>
          </a:p>
        </p:txBody>
      </p:sp>
      <p:sp>
        <p:nvSpPr>
          <p:cNvPr id="206" name="Google Shape;206;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There were over 300 replies. The object of the needs assessment was to narrow down 50 Employability Competencies to just 6. </a:t>
            </a:r>
            <a:endParaRPr dirty="0"/>
          </a:p>
        </p:txBody>
      </p:sp>
      <p:sp>
        <p:nvSpPr>
          <p:cNvPr id="216" name="Google Shape;216;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537614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There were over 300 replies. Most replies coming from parents and students. </a:t>
            </a:r>
            <a:endParaRPr dirty="0"/>
          </a:p>
        </p:txBody>
      </p:sp>
      <p:sp>
        <p:nvSpPr>
          <p:cNvPr id="216" name="Google Shape;216;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251546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The needs assessment data showed that these 6 employability skills were what stakeholders deemed most important for our students to learn in order to be successfully employed. Each skill is defined above by a group of stakeholders. They wanted the students to possess these skills before graduating. Capstone projects are to be completed in 5</a:t>
            </a:r>
            <a:r>
              <a:rPr lang="en-US" baseline="30000" dirty="0"/>
              <a:t>th</a:t>
            </a:r>
            <a:r>
              <a:rPr lang="en-US" dirty="0"/>
              <a:t> grade, 8th grade, and 12</a:t>
            </a:r>
            <a:r>
              <a:rPr lang="en-US" baseline="30000" dirty="0"/>
              <a:t>th</a:t>
            </a:r>
            <a:r>
              <a:rPr lang="en-US" dirty="0"/>
              <a:t> grade to show mastery.  The project I have created and used 6 small group sessions to implement will be shown in the next few slides. </a:t>
            </a:r>
            <a:endParaRPr dirty="0"/>
          </a:p>
        </p:txBody>
      </p:sp>
      <p:sp>
        <p:nvSpPr>
          <p:cNvPr id="191" name="Google Shape;191;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039153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Each session allowed time for activity and then group work on project proposals. During session 1, we used team building games to foster strong relationships among the leadership students. Session 1 also consisted of setting norms for our group. These norms were decided among the students. During session 2 we used the ”16 Personalities” Quiz for the students to take and then do a deep dive into what their own personality looks like when interwoven with leadership opportunities. They were then paired with a group peers that have different  personalities. The students learned the strengths and weaknesses of their own personalities and that of their peers. They also understood the benefits of becoming aware of the different styles for themselves and their peers. Session 3 was spent learning and discussing the importance of Gratitude for mental health. Session 4 used “Game based” learning for teamwork and leadership. The students had fun and learned a lot about each other and overcoming adversity. Session 5 each group presented their project proposals to myself and some administrations and any teacher who had prep during that hour. Each group presented and at the end one project was chosen for the entire grade. That project was a “Touch a Truck” event. During session 6 the groups presents the project to their peers and teachers during SRT time. </a:t>
            </a:r>
            <a:endParaRPr dirty="0"/>
          </a:p>
        </p:txBody>
      </p:sp>
      <p:sp>
        <p:nvSpPr>
          <p:cNvPr id="94" name="Google Shape;94;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The pictures above show groups working together within their grade level on the culminating project, game-based learning activity, and a presentation. You will also see a potential flyer that will be used to advertise the “Touch a Truck” event.  </a:t>
            </a:r>
            <a:endParaRPr dirty="0"/>
          </a:p>
        </p:txBody>
      </p:sp>
      <p:sp>
        <p:nvSpPr>
          <p:cNvPr id="191" name="Google Shape;191;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Throughout their process the students in small group had to use critical thinking skills, have self-motivation and direction, effective communication skills with peers and adults, positive relationships with peers who are similar and different from them, positive relationships with adults, effective collaboration and cooperation skills, and cultural awareness, sensitivity, and responsiveness. </a:t>
            </a:r>
            <a:endParaRPr dirty="0"/>
          </a:p>
        </p:txBody>
      </p:sp>
      <p:sp>
        <p:nvSpPr>
          <p:cNvPr id="153" name="Google Shape;153;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9" name="Google Shape;16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Strengths- The entire grade level is involved in the culminating project. The employability skills are taught to everyone within the project. The small group focuses on Leadership. </a:t>
            </a:r>
          </a:p>
          <a:p>
            <a:pPr marL="0" lvl="0" indent="0" algn="l" rtl="0">
              <a:spcBef>
                <a:spcPts val="0"/>
              </a:spcBef>
              <a:spcAft>
                <a:spcPts val="0"/>
              </a:spcAft>
              <a:buNone/>
            </a:pPr>
            <a:r>
              <a:rPr lang="en-US" dirty="0"/>
              <a:t>Challenges- This is a lot of extra work. After school hours requirements. Relies on other staff members to complete. </a:t>
            </a:r>
          </a:p>
          <a:p>
            <a:pPr marL="0" lvl="0" indent="0" algn="l" rtl="0">
              <a:spcBef>
                <a:spcPts val="0"/>
              </a:spcBef>
              <a:spcAft>
                <a:spcPts val="0"/>
              </a:spcAft>
              <a:buNone/>
            </a:pPr>
            <a:r>
              <a:rPr lang="en-US" dirty="0"/>
              <a:t>Reflections- I loved this project. I feel as though it was extremely beneficial to the students. The collaboration with classroom teachers was challenging, but overall, a very important step that paid off in the end. </a:t>
            </a:r>
          </a:p>
          <a:p>
            <a:pPr marL="0" lvl="0" indent="0" algn="l" rtl="0">
              <a:spcBef>
                <a:spcPts val="0"/>
              </a:spcBef>
              <a:spcAft>
                <a:spcPts val="0"/>
              </a:spcAft>
              <a:buNone/>
            </a:pPr>
            <a:r>
              <a:rPr lang="en-US" dirty="0"/>
              <a:t>The culminating project is a lot for one person to do and a project team of teachers to help facilitate the lessons would be instrumental in the application process. </a:t>
            </a:r>
          </a:p>
          <a:p>
            <a:pPr marL="0" lvl="0" indent="0" algn="l" rtl="0">
              <a:spcBef>
                <a:spcPts val="0"/>
              </a:spcBef>
              <a:spcAft>
                <a:spcPts val="0"/>
              </a:spcAft>
              <a:buNone/>
            </a:pPr>
            <a:endParaRPr dirty="0"/>
          </a:p>
        </p:txBody>
      </p:sp>
      <p:sp>
        <p:nvSpPr>
          <p:cNvPr id="191" name="Google Shape;191;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387649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 name="Google Shape;13;p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3"/>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3"/>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8" name="Google Shape;18;p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0" name="Google Shape;30;p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6" name="Google Shape;36;p6"/>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7" name="Google Shape;37;p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4" name="Google Shape;44;p7"/>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6" name="Google Shape;46;p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8" name="Google Shape;58;p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1792288" y="612775"/>
            <a:ext cx="5486400" cy="4114800"/>
          </a:xfrm>
          <a:prstGeom prst="rect">
            <a:avLst/>
          </a:prstGeom>
          <a:noFill/>
          <a:ln>
            <a:noFill/>
          </a:ln>
        </p:spPr>
      </p:sp>
      <p:sp>
        <p:nvSpPr>
          <p:cNvPr id="64" name="Google Shape;64;p10"/>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5" name="Google Shape;65;p1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png"/><Relationship Id="rId7"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hyperlink" Target="https://forms.gle/kuU5w6vNQ8XXNMCr8" TargetMode="Externa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png"/><Relationship Id="rId7"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10.png"/><Relationship Id="rId9"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1.png"/><Relationship Id="rId7" Type="http://schemas.openxmlformats.org/officeDocument/2006/relationships/image" Target="../media/image28.JP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7.JPG"/><Relationship Id="rId5" Type="http://schemas.openxmlformats.org/officeDocument/2006/relationships/image" Target="../media/image26.JP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32.png"/><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BCC8D4"/>
        </a:solidFill>
        <a:effectLst/>
      </p:bgPr>
    </p:bg>
    <p:spTree>
      <p:nvGrpSpPr>
        <p:cNvPr id="1" name="Shape 83"/>
        <p:cNvGrpSpPr/>
        <p:nvPr/>
      </p:nvGrpSpPr>
      <p:grpSpPr>
        <a:xfrm>
          <a:off x="0" y="0"/>
          <a:ext cx="0" cy="0"/>
          <a:chOff x="0" y="0"/>
          <a:chExt cx="0" cy="0"/>
        </a:xfrm>
      </p:grpSpPr>
      <p:pic>
        <p:nvPicPr>
          <p:cNvPr id="84" name="Google Shape;84;p13"/>
          <p:cNvPicPr preferRelativeResize="0"/>
          <p:nvPr/>
        </p:nvPicPr>
        <p:blipFill>
          <a:blip r:embed="rId3">
            <a:alphaModFix/>
          </a:blip>
          <a:stretch>
            <a:fillRect/>
          </a:stretch>
        </p:blipFill>
        <p:spPr>
          <a:xfrm>
            <a:off x="-2" y="-68350"/>
            <a:ext cx="18288000" cy="13242715"/>
          </a:xfrm>
          <a:prstGeom prst="rect">
            <a:avLst/>
          </a:prstGeom>
          <a:noFill/>
          <a:ln>
            <a:noFill/>
          </a:ln>
        </p:spPr>
      </p:pic>
      <p:pic>
        <p:nvPicPr>
          <p:cNvPr id="85" name="Google Shape;85;p13"/>
          <p:cNvPicPr preferRelativeResize="0"/>
          <p:nvPr/>
        </p:nvPicPr>
        <p:blipFill>
          <a:blip r:embed="rId4">
            <a:alphaModFix/>
          </a:blip>
          <a:stretch>
            <a:fillRect/>
          </a:stretch>
        </p:blipFill>
        <p:spPr>
          <a:xfrm>
            <a:off x="829350" y="369063"/>
            <a:ext cx="16629299" cy="9548873"/>
          </a:xfrm>
          <a:prstGeom prst="rect">
            <a:avLst/>
          </a:prstGeom>
          <a:noFill/>
          <a:ln>
            <a:noFill/>
          </a:ln>
        </p:spPr>
      </p:pic>
      <p:sp>
        <p:nvSpPr>
          <p:cNvPr id="86" name="Google Shape;86;p13"/>
          <p:cNvSpPr txBox="1"/>
          <p:nvPr/>
        </p:nvSpPr>
        <p:spPr>
          <a:xfrm>
            <a:off x="2681098" y="3889371"/>
            <a:ext cx="12925800" cy="2215991"/>
          </a:xfrm>
          <a:prstGeom prst="rect">
            <a:avLst/>
          </a:prstGeom>
          <a:noFill/>
          <a:ln>
            <a:noFill/>
          </a:ln>
        </p:spPr>
        <p:txBody>
          <a:bodyPr spcFirstLastPara="1" wrap="square" lIns="0" tIns="0" rIns="0" bIns="0" anchor="t" anchorCtr="0">
            <a:spAutoFit/>
          </a:bodyPr>
          <a:lstStyle/>
          <a:p>
            <a:pPr marL="0" marR="0" lvl="0" indent="0" algn="ctr" rtl="0">
              <a:lnSpc>
                <a:spcPct val="90000"/>
              </a:lnSpc>
              <a:spcBef>
                <a:spcPts val="0"/>
              </a:spcBef>
              <a:spcAft>
                <a:spcPts val="0"/>
              </a:spcAft>
              <a:buNone/>
            </a:pPr>
            <a:r>
              <a:rPr lang="en-US" sz="8000" b="0" i="0" u="none" strike="noStrike" cap="none" dirty="0">
                <a:solidFill>
                  <a:srgbClr val="F1E894"/>
                </a:solidFill>
                <a:latin typeface="Paytone One"/>
                <a:ea typeface="Paytone One"/>
                <a:cs typeface="Paytone One"/>
                <a:sym typeface="Paytone One"/>
              </a:rPr>
              <a:t>Small Group Lessons on Employability Skills</a:t>
            </a:r>
            <a:endParaRPr sz="8000" dirty="0"/>
          </a:p>
        </p:txBody>
      </p:sp>
      <p:sp>
        <p:nvSpPr>
          <p:cNvPr id="87" name="Google Shape;87;p13"/>
          <p:cNvSpPr txBox="1"/>
          <p:nvPr/>
        </p:nvSpPr>
        <p:spPr>
          <a:xfrm>
            <a:off x="6308355" y="2643804"/>
            <a:ext cx="5671289" cy="741037"/>
          </a:xfrm>
          <a:prstGeom prst="rect">
            <a:avLst/>
          </a:prstGeom>
          <a:noFill/>
          <a:ln>
            <a:noFill/>
          </a:ln>
        </p:spPr>
        <p:txBody>
          <a:bodyPr spcFirstLastPara="1" wrap="square" lIns="0" tIns="0" rIns="0" bIns="0" anchor="t" anchorCtr="0">
            <a:spAutoFit/>
          </a:bodyPr>
          <a:lstStyle/>
          <a:p>
            <a:pPr marL="0" marR="0" lvl="0" indent="0" algn="ctr" rtl="0">
              <a:lnSpc>
                <a:spcPct val="130021"/>
              </a:lnSpc>
              <a:spcBef>
                <a:spcPts val="0"/>
              </a:spcBef>
              <a:spcAft>
                <a:spcPts val="0"/>
              </a:spcAft>
              <a:buNone/>
            </a:pPr>
            <a:r>
              <a:rPr lang="en-US" sz="3704" b="0" i="0" u="none" strike="noStrike" cap="none" dirty="0">
                <a:solidFill>
                  <a:srgbClr val="7BCFFB"/>
                </a:solidFill>
                <a:latin typeface="Nunito SemiBold"/>
                <a:ea typeface="Nunito SemiBold"/>
                <a:cs typeface="Nunito SemiBold"/>
                <a:sym typeface="Nunito SemiBold"/>
              </a:rPr>
              <a:t>Brandy </a:t>
            </a:r>
            <a:r>
              <a:rPr lang="en-US" sz="3704" b="0" i="0" u="none" strike="noStrike" cap="none" dirty="0" err="1">
                <a:solidFill>
                  <a:srgbClr val="7BCFFB"/>
                </a:solidFill>
                <a:latin typeface="Nunito SemiBold"/>
                <a:ea typeface="Nunito SemiBold"/>
                <a:cs typeface="Nunito SemiBold"/>
                <a:sym typeface="Nunito SemiBold"/>
              </a:rPr>
              <a:t>Zehner</a:t>
            </a:r>
            <a:endParaRPr dirty="0"/>
          </a:p>
        </p:txBody>
      </p:sp>
      <p:sp>
        <p:nvSpPr>
          <p:cNvPr id="88" name="Google Shape;88;p13"/>
          <p:cNvSpPr/>
          <p:nvPr/>
        </p:nvSpPr>
        <p:spPr>
          <a:xfrm>
            <a:off x="3380732" y="2903931"/>
            <a:ext cx="2652557" cy="120571"/>
          </a:xfrm>
          <a:custGeom>
            <a:avLst/>
            <a:gdLst/>
            <a:ahLst/>
            <a:cxnLst/>
            <a:rect l="l" t="t" r="r" b="b"/>
            <a:pathLst>
              <a:path w="2652557" h="120571" extrusionOk="0">
                <a:moveTo>
                  <a:pt x="0" y="0"/>
                </a:moveTo>
                <a:lnTo>
                  <a:pt x="2652557" y="0"/>
                </a:lnTo>
                <a:lnTo>
                  <a:pt x="2652557" y="120571"/>
                </a:lnTo>
                <a:lnTo>
                  <a:pt x="0" y="120571"/>
                </a:lnTo>
                <a:lnTo>
                  <a:pt x="0" y="0"/>
                </a:lnTo>
                <a:close/>
              </a:path>
            </a:pathLst>
          </a:custGeom>
          <a:blipFill rotWithShape="1">
            <a:blip r:embed="rId5">
              <a:alphaModFix/>
            </a:blip>
            <a:stretch>
              <a:fillRect/>
            </a:stretch>
          </a:blipFill>
          <a:ln>
            <a:noFill/>
          </a:ln>
        </p:spPr>
        <p:txBody>
          <a:bodyPr/>
          <a:lstStyle/>
          <a:p>
            <a:endParaRPr lang="en-US"/>
          </a:p>
        </p:txBody>
      </p:sp>
      <p:sp>
        <p:nvSpPr>
          <p:cNvPr id="89" name="Google Shape;89;p13"/>
          <p:cNvSpPr/>
          <p:nvPr/>
        </p:nvSpPr>
        <p:spPr>
          <a:xfrm flipH="1">
            <a:off x="12254711" y="2903931"/>
            <a:ext cx="2652557" cy="120571"/>
          </a:xfrm>
          <a:custGeom>
            <a:avLst/>
            <a:gdLst/>
            <a:ahLst/>
            <a:cxnLst/>
            <a:rect l="l" t="t" r="r" b="b"/>
            <a:pathLst>
              <a:path w="2652557" h="120571" extrusionOk="0">
                <a:moveTo>
                  <a:pt x="2652557" y="0"/>
                </a:moveTo>
                <a:lnTo>
                  <a:pt x="0" y="0"/>
                </a:lnTo>
                <a:lnTo>
                  <a:pt x="0" y="120571"/>
                </a:lnTo>
                <a:lnTo>
                  <a:pt x="2652557" y="120571"/>
                </a:lnTo>
                <a:lnTo>
                  <a:pt x="2652557" y="0"/>
                </a:lnTo>
                <a:close/>
              </a:path>
            </a:pathLst>
          </a:custGeom>
          <a:blipFill rotWithShape="1">
            <a:blip r:embed="rId5">
              <a:alphaModFix/>
            </a:blip>
            <a:stretch>
              <a:fillRect/>
            </a:stretch>
          </a:blipFill>
          <a:ln>
            <a:noFill/>
          </a:ln>
        </p:spPr>
        <p:txBody>
          <a:bodyPr/>
          <a:lstStyle/>
          <a:p>
            <a:endParaRPr lang="en-US"/>
          </a:p>
        </p:txBody>
      </p:sp>
      <p:pic>
        <p:nvPicPr>
          <p:cNvPr id="90" name="Google Shape;90;p13"/>
          <p:cNvPicPr preferRelativeResize="0"/>
          <p:nvPr/>
        </p:nvPicPr>
        <p:blipFill>
          <a:blip r:embed="rId6">
            <a:alphaModFix/>
          </a:blip>
          <a:stretch>
            <a:fillRect/>
          </a:stretch>
        </p:blipFill>
        <p:spPr>
          <a:xfrm>
            <a:off x="5872000" y="7209997"/>
            <a:ext cx="1477575" cy="1199740"/>
          </a:xfrm>
          <a:prstGeom prst="rect">
            <a:avLst/>
          </a:prstGeom>
          <a:noFill/>
          <a:ln>
            <a:noFill/>
          </a:ln>
        </p:spPr>
      </p:pic>
      <p:pic>
        <p:nvPicPr>
          <p:cNvPr id="91" name="Google Shape;91;p13"/>
          <p:cNvPicPr preferRelativeResize="0"/>
          <p:nvPr/>
        </p:nvPicPr>
        <p:blipFill>
          <a:blip r:embed="rId7">
            <a:alphaModFix/>
          </a:blip>
          <a:stretch>
            <a:fillRect/>
          </a:stretch>
        </p:blipFill>
        <p:spPr>
          <a:xfrm>
            <a:off x="9675475" y="7145800"/>
            <a:ext cx="1499900" cy="11037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3F3F3F"/>
        </a:solidFill>
        <a:effectLst/>
      </p:bgPr>
    </p:bg>
    <p:spTree>
      <p:nvGrpSpPr>
        <p:cNvPr id="1" name="Shape 129"/>
        <p:cNvGrpSpPr/>
        <p:nvPr/>
      </p:nvGrpSpPr>
      <p:grpSpPr>
        <a:xfrm>
          <a:off x="0" y="0"/>
          <a:ext cx="0" cy="0"/>
          <a:chOff x="0" y="0"/>
          <a:chExt cx="0" cy="0"/>
        </a:xfrm>
      </p:grpSpPr>
      <p:pic>
        <p:nvPicPr>
          <p:cNvPr id="130" name="Google Shape;130;p16"/>
          <p:cNvPicPr preferRelativeResize="0"/>
          <p:nvPr/>
        </p:nvPicPr>
        <p:blipFill>
          <a:blip r:embed="rId3">
            <a:alphaModFix/>
          </a:blip>
          <a:stretch>
            <a:fillRect/>
          </a:stretch>
        </p:blipFill>
        <p:spPr>
          <a:xfrm>
            <a:off x="159925" y="-1647277"/>
            <a:ext cx="18272952" cy="13214004"/>
          </a:xfrm>
          <a:prstGeom prst="rect">
            <a:avLst/>
          </a:prstGeom>
          <a:noFill/>
          <a:ln>
            <a:noFill/>
          </a:ln>
        </p:spPr>
      </p:pic>
      <p:pic>
        <p:nvPicPr>
          <p:cNvPr id="131" name="Google Shape;131;p16"/>
          <p:cNvPicPr preferRelativeResize="0"/>
          <p:nvPr/>
        </p:nvPicPr>
        <p:blipFill>
          <a:blip r:embed="rId4">
            <a:alphaModFix/>
          </a:blip>
          <a:stretch>
            <a:fillRect/>
          </a:stretch>
        </p:blipFill>
        <p:spPr>
          <a:xfrm>
            <a:off x="4457700" y="747465"/>
            <a:ext cx="9372600" cy="10287000"/>
          </a:xfrm>
          <a:prstGeom prst="rect">
            <a:avLst/>
          </a:prstGeom>
          <a:noFill/>
          <a:ln>
            <a:noFill/>
          </a:ln>
        </p:spPr>
      </p:pic>
      <p:sp>
        <p:nvSpPr>
          <p:cNvPr id="132" name="Google Shape;132;p16"/>
          <p:cNvSpPr/>
          <p:nvPr/>
        </p:nvSpPr>
        <p:spPr>
          <a:xfrm>
            <a:off x="-498385" y="5692025"/>
            <a:ext cx="3731375" cy="5143500"/>
          </a:xfrm>
          <a:custGeom>
            <a:avLst/>
            <a:gdLst/>
            <a:ahLst/>
            <a:cxnLst/>
            <a:rect l="l" t="t" r="r" b="b"/>
            <a:pathLst>
              <a:path w="3731375" h="5143500" extrusionOk="0">
                <a:moveTo>
                  <a:pt x="0" y="0"/>
                </a:moveTo>
                <a:lnTo>
                  <a:pt x="3731375" y="0"/>
                </a:lnTo>
                <a:lnTo>
                  <a:pt x="3731375" y="5143500"/>
                </a:lnTo>
                <a:lnTo>
                  <a:pt x="0" y="5143500"/>
                </a:lnTo>
                <a:lnTo>
                  <a:pt x="0" y="0"/>
                </a:lnTo>
                <a:close/>
              </a:path>
            </a:pathLst>
          </a:custGeom>
          <a:blipFill rotWithShape="1">
            <a:blip r:embed="rId5">
              <a:alphaModFix/>
            </a:blip>
            <a:stretch>
              <a:fillRect/>
            </a:stretch>
          </a:blipFill>
          <a:ln>
            <a:noFill/>
          </a:ln>
        </p:spPr>
        <p:txBody>
          <a:bodyPr/>
          <a:lstStyle/>
          <a:p>
            <a:endParaRPr lang="en-US"/>
          </a:p>
        </p:txBody>
      </p:sp>
      <p:sp>
        <p:nvSpPr>
          <p:cNvPr id="133" name="Google Shape;133;p16"/>
          <p:cNvSpPr/>
          <p:nvPr/>
        </p:nvSpPr>
        <p:spPr>
          <a:xfrm>
            <a:off x="-1593165" y="1028700"/>
            <a:ext cx="5243730" cy="3498998"/>
          </a:xfrm>
          <a:custGeom>
            <a:avLst/>
            <a:gdLst/>
            <a:ahLst/>
            <a:cxnLst/>
            <a:rect l="l" t="t" r="r" b="b"/>
            <a:pathLst>
              <a:path w="5243730" h="3498998" extrusionOk="0">
                <a:moveTo>
                  <a:pt x="0" y="0"/>
                </a:moveTo>
                <a:lnTo>
                  <a:pt x="5243730" y="0"/>
                </a:lnTo>
                <a:lnTo>
                  <a:pt x="5243730" y="3498998"/>
                </a:lnTo>
                <a:lnTo>
                  <a:pt x="0" y="3498998"/>
                </a:lnTo>
                <a:lnTo>
                  <a:pt x="0" y="0"/>
                </a:lnTo>
                <a:close/>
              </a:path>
            </a:pathLst>
          </a:custGeom>
          <a:blipFill rotWithShape="1">
            <a:blip r:embed="rId6">
              <a:alphaModFix/>
            </a:blip>
            <a:stretch>
              <a:fillRect/>
            </a:stretch>
          </a:blipFill>
          <a:ln>
            <a:noFill/>
          </a:ln>
        </p:spPr>
        <p:txBody>
          <a:bodyPr/>
          <a:lstStyle/>
          <a:p>
            <a:endParaRPr lang="en-US"/>
          </a:p>
        </p:txBody>
      </p:sp>
      <p:sp>
        <p:nvSpPr>
          <p:cNvPr id="134" name="Google Shape;134;p16"/>
          <p:cNvSpPr txBox="1"/>
          <p:nvPr/>
        </p:nvSpPr>
        <p:spPr>
          <a:xfrm>
            <a:off x="5711321" y="3997305"/>
            <a:ext cx="6865500" cy="1231106"/>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US" sz="8000" b="0" i="0" u="none" strike="noStrike" cap="none" dirty="0">
                <a:solidFill>
                  <a:srgbClr val="FFFFFF"/>
                </a:solidFill>
                <a:latin typeface="Paytone One"/>
                <a:ea typeface="Paytone One"/>
                <a:cs typeface="Paytone One"/>
                <a:sym typeface="Paytone One"/>
              </a:rPr>
              <a:t>Data Sources</a:t>
            </a:r>
            <a:endParaRPr dirty="0"/>
          </a:p>
        </p:txBody>
      </p:sp>
      <p:sp>
        <p:nvSpPr>
          <p:cNvPr id="135" name="Google Shape;135;p16"/>
          <p:cNvSpPr txBox="1"/>
          <p:nvPr/>
        </p:nvSpPr>
        <p:spPr>
          <a:xfrm>
            <a:off x="7093537" y="1670321"/>
            <a:ext cx="4101000" cy="23904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US" sz="15528" b="0" i="0" u="none" strike="noStrike" cap="none">
                <a:solidFill>
                  <a:srgbClr val="F1E894"/>
                </a:solidFill>
                <a:latin typeface="Paytone One"/>
                <a:ea typeface="Paytone One"/>
                <a:cs typeface="Paytone One"/>
                <a:sym typeface="Paytone One"/>
              </a:rPr>
              <a:t>01</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BCC8D4"/>
        </a:solidFill>
        <a:effectLst/>
      </p:bgPr>
    </p:bg>
    <p:spTree>
      <p:nvGrpSpPr>
        <p:cNvPr id="1" name="Shape 109"/>
        <p:cNvGrpSpPr/>
        <p:nvPr/>
      </p:nvGrpSpPr>
      <p:grpSpPr>
        <a:xfrm>
          <a:off x="0" y="0"/>
          <a:ext cx="0" cy="0"/>
          <a:chOff x="0" y="0"/>
          <a:chExt cx="0" cy="0"/>
        </a:xfrm>
      </p:grpSpPr>
      <p:pic>
        <p:nvPicPr>
          <p:cNvPr id="110" name="Google Shape;110;p15"/>
          <p:cNvPicPr preferRelativeResize="0"/>
          <p:nvPr/>
        </p:nvPicPr>
        <p:blipFill>
          <a:blip r:embed="rId3">
            <a:alphaModFix/>
          </a:blip>
          <a:stretch>
            <a:fillRect/>
          </a:stretch>
        </p:blipFill>
        <p:spPr>
          <a:xfrm>
            <a:off x="-27655" y="-96003"/>
            <a:ext cx="18288000" cy="13242715"/>
          </a:xfrm>
          <a:prstGeom prst="rect">
            <a:avLst/>
          </a:prstGeom>
          <a:noFill/>
          <a:ln>
            <a:noFill/>
          </a:ln>
        </p:spPr>
      </p:pic>
      <p:pic>
        <p:nvPicPr>
          <p:cNvPr id="111" name="Google Shape;111;p15"/>
          <p:cNvPicPr preferRelativeResize="0"/>
          <p:nvPr/>
        </p:nvPicPr>
        <p:blipFill>
          <a:blip r:embed="rId4">
            <a:alphaModFix/>
          </a:blip>
          <a:stretch>
            <a:fillRect/>
          </a:stretch>
        </p:blipFill>
        <p:spPr>
          <a:xfrm>
            <a:off x="496100" y="389285"/>
            <a:ext cx="17295800" cy="9450201"/>
          </a:xfrm>
          <a:prstGeom prst="rect">
            <a:avLst/>
          </a:prstGeom>
          <a:noFill/>
          <a:ln>
            <a:noFill/>
          </a:ln>
        </p:spPr>
      </p:pic>
      <p:sp>
        <p:nvSpPr>
          <p:cNvPr id="112" name="Google Shape;112;p15"/>
          <p:cNvSpPr txBox="1"/>
          <p:nvPr/>
        </p:nvSpPr>
        <p:spPr>
          <a:xfrm>
            <a:off x="3206399" y="1504361"/>
            <a:ext cx="11875201" cy="1210203"/>
          </a:xfrm>
          <a:prstGeom prst="rect">
            <a:avLst/>
          </a:prstGeom>
          <a:noFill/>
          <a:ln>
            <a:noFill/>
          </a:ln>
        </p:spPr>
        <p:txBody>
          <a:bodyPr spcFirstLastPara="1" wrap="square" lIns="0" tIns="0" rIns="0" bIns="0" anchor="t" anchorCtr="0">
            <a:spAutoFit/>
          </a:bodyPr>
          <a:lstStyle/>
          <a:p>
            <a:pPr marL="0" marR="0" lvl="0" indent="0" algn="ctr" rtl="0">
              <a:lnSpc>
                <a:spcPct val="110995"/>
              </a:lnSpc>
              <a:spcBef>
                <a:spcPts val="0"/>
              </a:spcBef>
              <a:spcAft>
                <a:spcPts val="0"/>
              </a:spcAft>
              <a:buNone/>
            </a:pPr>
            <a:r>
              <a:rPr lang="en-US" sz="7085" dirty="0">
                <a:solidFill>
                  <a:srgbClr val="F1E894"/>
                </a:solidFill>
                <a:latin typeface="Paytone One"/>
                <a:sym typeface="Paytone One"/>
              </a:rPr>
              <a:t>Existing Data Sources</a:t>
            </a:r>
            <a:endParaRPr lang="en-US" dirty="0"/>
          </a:p>
        </p:txBody>
      </p:sp>
      <p:sp>
        <p:nvSpPr>
          <p:cNvPr id="113" name="Google Shape;113;p15"/>
          <p:cNvSpPr txBox="1"/>
          <p:nvPr/>
        </p:nvSpPr>
        <p:spPr>
          <a:xfrm>
            <a:off x="1853691" y="6055029"/>
            <a:ext cx="4301520" cy="600164"/>
          </a:xfrm>
          <a:prstGeom prst="rect">
            <a:avLst/>
          </a:prstGeom>
          <a:noFill/>
          <a:ln>
            <a:noFill/>
          </a:ln>
        </p:spPr>
        <p:txBody>
          <a:bodyPr spcFirstLastPara="1" wrap="square" lIns="0" tIns="0" rIns="0" bIns="0" anchor="t" anchorCtr="0">
            <a:spAutoFit/>
          </a:bodyPr>
          <a:lstStyle/>
          <a:p>
            <a:pPr marL="0" marR="0" lvl="0" indent="0" algn="ctr" rtl="0">
              <a:lnSpc>
                <a:spcPct val="130000"/>
              </a:lnSpc>
              <a:spcBef>
                <a:spcPts val="0"/>
              </a:spcBef>
              <a:spcAft>
                <a:spcPts val="0"/>
              </a:spcAft>
              <a:buNone/>
            </a:pPr>
            <a:r>
              <a:rPr lang="en-US" sz="3000" b="1" dirty="0">
                <a:solidFill>
                  <a:srgbClr val="FFFFFF"/>
                </a:solidFill>
                <a:latin typeface="Nunito"/>
                <a:sym typeface="Nunito"/>
              </a:rPr>
              <a:t>Attendance </a:t>
            </a:r>
            <a:endParaRPr dirty="0"/>
          </a:p>
        </p:txBody>
      </p:sp>
      <p:sp>
        <p:nvSpPr>
          <p:cNvPr id="114" name="Google Shape;114;p15"/>
          <p:cNvSpPr/>
          <p:nvPr/>
        </p:nvSpPr>
        <p:spPr>
          <a:xfrm>
            <a:off x="201351" y="5788821"/>
            <a:ext cx="2060370" cy="4801709"/>
          </a:xfrm>
          <a:custGeom>
            <a:avLst/>
            <a:gdLst/>
            <a:ahLst/>
            <a:cxnLst/>
            <a:rect l="l" t="t" r="r" b="b"/>
            <a:pathLst>
              <a:path w="2060370" h="4801709" extrusionOk="0">
                <a:moveTo>
                  <a:pt x="0" y="0"/>
                </a:moveTo>
                <a:lnTo>
                  <a:pt x="2060370" y="0"/>
                </a:lnTo>
                <a:lnTo>
                  <a:pt x="2060370" y="4801709"/>
                </a:lnTo>
                <a:lnTo>
                  <a:pt x="0" y="4801709"/>
                </a:lnTo>
                <a:lnTo>
                  <a:pt x="0" y="0"/>
                </a:lnTo>
                <a:close/>
              </a:path>
            </a:pathLst>
          </a:custGeom>
          <a:blipFill rotWithShape="1">
            <a:blip r:embed="rId5">
              <a:alphaModFix/>
            </a:blip>
            <a:stretch>
              <a:fillRect/>
            </a:stretch>
          </a:blipFill>
          <a:ln>
            <a:noFill/>
          </a:ln>
        </p:spPr>
        <p:txBody>
          <a:bodyPr/>
          <a:lstStyle/>
          <a:p>
            <a:endParaRPr lang="en-US"/>
          </a:p>
        </p:txBody>
      </p:sp>
      <p:sp>
        <p:nvSpPr>
          <p:cNvPr id="115" name="Google Shape;115;p15"/>
          <p:cNvSpPr/>
          <p:nvPr/>
        </p:nvSpPr>
        <p:spPr>
          <a:xfrm>
            <a:off x="2745763" y="3383308"/>
            <a:ext cx="2517377" cy="2480760"/>
          </a:xfrm>
          <a:custGeom>
            <a:avLst/>
            <a:gdLst/>
            <a:ahLst/>
            <a:cxnLst/>
            <a:rect l="l" t="t" r="r" b="b"/>
            <a:pathLst>
              <a:path w="2517377" h="2480760" extrusionOk="0">
                <a:moveTo>
                  <a:pt x="0" y="0"/>
                </a:moveTo>
                <a:lnTo>
                  <a:pt x="2517377" y="0"/>
                </a:lnTo>
                <a:lnTo>
                  <a:pt x="2517377" y="2480760"/>
                </a:lnTo>
                <a:lnTo>
                  <a:pt x="0" y="2480760"/>
                </a:lnTo>
                <a:lnTo>
                  <a:pt x="0" y="0"/>
                </a:lnTo>
                <a:close/>
              </a:path>
            </a:pathLst>
          </a:custGeom>
          <a:blipFill rotWithShape="1">
            <a:blip r:embed="rId6">
              <a:alphaModFix/>
            </a:blip>
            <a:stretch>
              <a:fillRect/>
            </a:stretch>
          </a:blipFill>
          <a:ln>
            <a:noFill/>
          </a:ln>
        </p:spPr>
        <p:txBody>
          <a:bodyPr/>
          <a:lstStyle/>
          <a:p>
            <a:endParaRPr lang="en-US"/>
          </a:p>
        </p:txBody>
      </p:sp>
      <p:sp>
        <p:nvSpPr>
          <p:cNvPr id="116" name="Google Shape;116;p15"/>
          <p:cNvSpPr/>
          <p:nvPr/>
        </p:nvSpPr>
        <p:spPr>
          <a:xfrm>
            <a:off x="7745446" y="3383308"/>
            <a:ext cx="2797109" cy="2405513"/>
          </a:xfrm>
          <a:custGeom>
            <a:avLst/>
            <a:gdLst/>
            <a:ahLst/>
            <a:cxnLst/>
            <a:rect l="l" t="t" r="r" b="b"/>
            <a:pathLst>
              <a:path w="2797109" h="2405513" extrusionOk="0">
                <a:moveTo>
                  <a:pt x="0" y="0"/>
                </a:moveTo>
                <a:lnTo>
                  <a:pt x="2797108" y="0"/>
                </a:lnTo>
                <a:lnTo>
                  <a:pt x="2797108" y="2405513"/>
                </a:lnTo>
                <a:lnTo>
                  <a:pt x="0" y="2405513"/>
                </a:lnTo>
                <a:lnTo>
                  <a:pt x="0" y="0"/>
                </a:lnTo>
                <a:close/>
              </a:path>
            </a:pathLst>
          </a:custGeom>
          <a:blipFill rotWithShape="1">
            <a:blip r:embed="rId7">
              <a:alphaModFix/>
            </a:blip>
            <a:stretch>
              <a:fillRect/>
            </a:stretch>
          </a:blipFill>
          <a:ln>
            <a:noFill/>
          </a:ln>
        </p:spPr>
        <p:txBody>
          <a:bodyPr/>
          <a:lstStyle/>
          <a:p>
            <a:endParaRPr lang="en-US"/>
          </a:p>
        </p:txBody>
      </p:sp>
      <p:sp>
        <p:nvSpPr>
          <p:cNvPr id="117" name="Google Shape;117;p15"/>
          <p:cNvSpPr/>
          <p:nvPr/>
        </p:nvSpPr>
        <p:spPr>
          <a:xfrm>
            <a:off x="13235528" y="3383308"/>
            <a:ext cx="2584048" cy="2405513"/>
          </a:xfrm>
          <a:custGeom>
            <a:avLst/>
            <a:gdLst/>
            <a:ahLst/>
            <a:cxnLst/>
            <a:rect l="l" t="t" r="r" b="b"/>
            <a:pathLst>
              <a:path w="2584048" h="2405513" extrusionOk="0">
                <a:moveTo>
                  <a:pt x="0" y="0"/>
                </a:moveTo>
                <a:lnTo>
                  <a:pt x="2584048" y="0"/>
                </a:lnTo>
                <a:lnTo>
                  <a:pt x="2584048" y="2405513"/>
                </a:lnTo>
                <a:lnTo>
                  <a:pt x="0" y="2405513"/>
                </a:lnTo>
                <a:lnTo>
                  <a:pt x="0" y="0"/>
                </a:lnTo>
                <a:close/>
              </a:path>
            </a:pathLst>
          </a:custGeom>
          <a:blipFill rotWithShape="1">
            <a:blip r:embed="rId8">
              <a:alphaModFix/>
            </a:blip>
            <a:stretch>
              <a:fillRect/>
            </a:stretch>
          </a:blipFill>
          <a:ln>
            <a:noFill/>
          </a:ln>
        </p:spPr>
        <p:txBody>
          <a:bodyPr/>
          <a:lstStyle/>
          <a:p>
            <a:endParaRPr lang="en-US"/>
          </a:p>
        </p:txBody>
      </p:sp>
      <p:sp>
        <p:nvSpPr>
          <p:cNvPr id="118" name="Google Shape;118;p15"/>
          <p:cNvSpPr txBox="1"/>
          <p:nvPr/>
        </p:nvSpPr>
        <p:spPr>
          <a:xfrm>
            <a:off x="3266796" y="4007418"/>
            <a:ext cx="1475310" cy="1004909"/>
          </a:xfrm>
          <a:prstGeom prst="rect">
            <a:avLst/>
          </a:prstGeom>
          <a:noFill/>
          <a:ln>
            <a:noFill/>
          </a:ln>
        </p:spPr>
        <p:txBody>
          <a:bodyPr spcFirstLastPara="1" wrap="square" lIns="0" tIns="0" rIns="0" bIns="0" anchor="t" anchorCtr="0">
            <a:spAutoFit/>
          </a:bodyPr>
          <a:lstStyle/>
          <a:p>
            <a:pPr marL="0" marR="0" lvl="0" indent="0" algn="ctr" rtl="0">
              <a:lnSpc>
                <a:spcPct val="110995"/>
              </a:lnSpc>
              <a:spcBef>
                <a:spcPts val="0"/>
              </a:spcBef>
              <a:spcAft>
                <a:spcPts val="0"/>
              </a:spcAft>
              <a:buNone/>
            </a:pPr>
            <a:r>
              <a:rPr lang="en-US" sz="7085" b="0" i="0" u="none" strike="noStrike" cap="none">
                <a:solidFill>
                  <a:srgbClr val="7BCFFB"/>
                </a:solidFill>
                <a:latin typeface="Paytone One"/>
                <a:ea typeface="Paytone One"/>
                <a:cs typeface="Paytone One"/>
                <a:sym typeface="Paytone One"/>
              </a:rPr>
              <a:t>01</a:t>
            </a:r>
            <a:endParaRPr/>
          </a:p>
        </p:txBody>
      </p:sp>
      <p:sp>
        <p:nvSpPr>
          <p:cNvPr id="119" name="Google Shape;119;p15"/>
          <p:cNvSpPr txBox="1"/>
          <p:nvPr/>
        </p:nvSpPr>
        <p:spPr>
          <a:xfrm>
            <a:off x="8406345" y="4007418"/>
            <a:ext cx="1475310" cy="1004909"/>
          </a:xfrm>
          <a:prstGeom prst="rect">
            <a:avLst/>
          </a:prstGeom>
          <a:noFill/>
          <a:ln>
            <a:noFill/>
          </a:ln>
        </p:spPr>
        <p:txBody>
          <a:bodyPr spcFirstLastPara="1" wrap="square" lIns="0" tIns="0" rIns="0" bIns="0" anchor="t" anchorCtr="0">
            <a:spAutoFit/>
          </a:bodyPr>
          <a:lstStyle/>
          <a:p>
            <a:pPr marL="0" marR="0" lvl="0" indent="0" algn="ctr" rtl="0">
              <a:lnSpc>
                <a:spcPct val="110995"/>
              </a:lnSpc>
              <a:spcBef>
                <a:spcPts val="0"/>
              </a:spcBef>
              <a:spcAft>
                <a:spcPts val="0"/>
              </a:spcAft>
              <a:buNone/>
            </a:pPr>
            <a:r>
              <a:rPr lang="en-US" sz="7085" b="0" i="0" u="none" strike="noStrike" cap="none">
                <a:solidFill>
                  <a:srgbClr val="7BCFFB"/>
                </a:solidFill>
                <a:latin typeface="Paytone One"/>
                <a:ea typeface="Paytone One"/>
                <a:cs typeface="Paytone One"/>
                <a:sym typeface="Paytone One"/>
              </a:rPr>
              <a:t>02</a:t>
            </a:r>
            <a:endParaRPr/>
          </a:p>
        </p:txBody>
      </p:sp>
      <p:sp>
        <p:nvSpPr>
          <p:cNvPr id="120" name="Google Shape;120;p15"/>
          <p:cNvSpPr txBox="1"/>
          <p:nvPr/>
        </p:nvSpPr>
        <p:spPr>
          <a:xfrm>
            <a:off x="13789897" y="4007418"/>
            <a:ext cx="1475310" cy="1004909"/>
          </a:xfrm>
          <a:prstGeom prst="rect">
            <a:avLst/>
          </a:prstGeom>
          <a:noFill/>
          <a:ln>
            <a:noFill/>
          </a:ln>
        </p:spPr>
        <p:txBody>
          <a:bodyPr spcFirstLastPara="1" wrap="square" lIns="0" tIns="0" rIns="0" bIns="0" anchor="t" anchorCtr="0">
            <a:spAutoFit/>
          </a:bodyPr>
          <a:lstStyle/>
          <a:p>
            <a:pPr marL="0" marR="0" lvl="0" indent="0" algn="ctr" rtl="0">
              <a:lnSpc>
                <a:spcPct val="110995"/>
              </a:lnSpc>
              <a:spcBef>
                <a:spcPts val="0"/>
              </a:spcBef>
              <a:spcAft>
                <a:spcPts val="0"/>
              </a:spcAft>
              <a:buNone/>
            </a:pPr>
            <a:r>
              <a:rPr lang="en-US" sz="7085" b="0" i="0" u="none" strike="noStrike" cap="none">
                <a:solidFill>
                  <a:srgbClr val="7BCFFB"/>
                </a:solidFill>
                <a:latin typeface="Paytone One"/>
                <a:ea typeface="Paytone One"/>
                <a:cs typeface="Paytone One"/>
                <a:sym typeface="Paytone One"/>
              </a:rPr>
              <a:t>03</a:t>
            </a:r>
            <a:endParaRPr/>
          </a:p>
        </p:txBody>
      </p:sp>
      <p:sp>
        <p:nvSpPr>
          <p:cNvPr id="121" name="Google Shape;121;p15"/>
          <p:cNvSpPr txBox="1"/>
          <p:nvPr/>
        </p:nvSpPr>
        <p:spPr>
          <a:xfrm>
            <a:off x="2490727" y="6690557"/>
            <a:ext cx="2931878" cy="2200602"/>
          </a:xfrm>
          <a:prstGeom prst="rect">
            <a:avLst/>
          </a:prstGeom>
          <a:noFill/>
          <a:ln>
            <a:noFill/>
          </a:ln>
        </p:spPr>
        <p:txBody>
          <a:bodyPr spcFirstLastPara="1" wrap="square" lIns="0" tIns="0" rIns="0" bIns="0" anchor="t" anchorCtr="0">
            <a:spAutoFit/>
          </a:bodyPr>
          <a:lstStyle/>
          <a:p>
            <a:pPr marL="0" marR="0" lvl="1" indent="0" algn="ctr" rtl="0">
              <a:lnSpc>
                <a:spcPct val="130000"/>
              </a:lnSpc>
              <a:spcBef>
                <a:spcPts val="0"/>
              </a:spcBef>
              <a:spcAft>
                <a:spcPts val="0"/>
              </a:spcAft>
              <a:buNone/>
            </a:pPr>
            <a:r>
              <a:rPr lang="en-US" sz="2200" b="0" i="0" u="none" strike="noStrike" cap="none" dirty="0">
                <a:solidFill>
                  <a:srgbClr val="FFFFFF"/>
                </a:solidFill>
                <a:latin typeface="Nunito"/>
                <a:ea typeface="Nunito"/>
                <a:cs typeface="Nunito"/>
                <a:sym typeface="Nunito"/>
              </a:rPr>
              <a:t>Students in small group must have 95% attendance rate and zero unexcused absences</a:t>
            </a:r>
            <a:endParaRPr dirty="0"/>
          </a:p>
        </p:txBody>
      </p:sp>
      <p:sp>
        <p:nvSpPr>
          <p:cNvPr id="122" name="Google Shape;122;p15"/>
          <p:cNvSpPr txBox="1"/>
          <p:nvPr/>
        </p:nvSpPr>
        <p:spPr>
          <a:xfrm>
            <a:off x="7916633" y="6690557"/>
            <a:ext cx="2454734" cy="1760482"/>
          </a:xfrm>
          <a:prstGeom prst="rect">
            <a:avLst/>
          </a:prstGeom>
          <a:noFill/>
          <a:ln>
            <a:noFill/>
          </a:ln>
        </p:spPr>
        <p:txBody>
          <a:bodyPr spcFirstLastPara="1" wrap="square" lIns="0" tIns="0" rIns="0" bIns="0" anchor="t" anchorCtr="0">
            <a:spAutoFit/>
          </a:bodyPr>
          <a:lstStyle/>
          <a:p>
            <a:pPr marL="0" marR="0" lvl="1" indent="0" algn="ctr" rtl="0">
              <a:lnSpc>
                <a:spcPct val="130000"/>
              </a:lnSpc>
              <a:spcBef>
                <a:spcPts val="0"/>
              </a:spcBef>
              <a:spcAft>
                <a:spcPts val="0"/>
              </a:spcAft>
              <a:buNone/>
            </a:pPr>
            <a:r>
              <a:rPr lang="en-US" sz="2200" dirty="0">
                <a:solidFill>
                  <a:srgbClr val="FFFFFF"/>
                </a:solidFill>
                <a:latin typeface="Nunito"/>
                <a:sym typeface="Nunito"/>
              </a:rPr>
              <a:t>Students in small group must have zero discipline referrals</a:t>
            </a:r>
            <a:endParaRPr dirty="0"/>
          </a:p>
        </p:txBody>
      </p:sp>
      <p:sp>
        <p:nvSpPr>
          <p:cNvPr id="123" name="Google Shape;123;p15"/>
          <p:cNvSpPr txBox="1"/>
          <p:nvPr/>
        </p:nvSpPr>
        <p:spPr>
          <a:xfrm>
            <a:off x="12355032" y="6690557"/>
            <a:ext cx="4295553" cy="1320361"/>
          </a:xfrm>
          <a:prstGeom prst="rect">
            <a:avLst/>
          </a:prstGeom>
          <a:noFill/>
          <a:ln>
            <a:noFill/>
          </a:ln>
        </p:spPr>
        <p:txBody>
          <a:bodyPr spcFirstLastPara="1" wrap="square" lIns="0" tIns="0" rIns="0" bIns="0" anchor="t" anchorCtr="0">
            <a:spAutoFit/>
          </a:bodyPr>
          <a:lstStyle/>
          <a:p>
            <a:pPr marL="0" marR="0" lvl="1" indent="0" algn="ctr" rtl="0">
              <a:lnSpc>
                <a:spcPct val="130000"/>
              </a:lnSpc>
              <a:spcBef>
                <a:spcPts val="0"/>
              </a:spcBef>
              <a:spcAft>
                <a:spcPts val="0"/>
              </a:spcAft>
              <a:buNone/>
            </a:pPr>
            <a:r>
              <a:rPr lang="en-US" sz="2200" dirty="0">
                <a:solidFill>
                  <a:srgbClr val="FFFFFF"/>
                </a:solidFill>
                <a:latin typeface="Nunito"/>
                <a:sym typeface="Nunito"/>
              </a:rPr>
              <a:t>Students in small group must be in good academic standing with zero missing assignments. </a:t>
            </a:r>
            <a:endParaRPr dirty="0"/>
          </a:p>
        </p:txBody>
      </p:sp>
      <p:sp>
        <p:nvSpPr>
          <p:cNvPr id="124" name="Google Shape;124;p15"/>
          <p:cNvSpPr txBox="1"/>
          <p:nvPr/>
        </p:nvSpPr>
        <p:spPr>
          <a:xfrm>
            <a:off x="7451559" y="6055029"/>
            <a:ext cx="3384882" cy="600164"/>
          </a:xfrm>
          <a:prstGeom prst="rect">
            <a:avLst/>
          </a:prstGeom>
          <a:noFill/>
          <a:ln>
            <a:noFill/>
          </a:ln>
        </p:spPr>
        <p:txBody>
          <a:bodyPr spcFirstLastPara="1" wrap="square" lIns="0" tIns="0" rIns="0" bIns="0" anchor="t" anchorCtr="0">
            <a:spAutoFit/>
          </a:bodyPr>
          <a:lstStyle/>
          <a:p>
            <a:pPr marL="0" marR="0" lvl="0" indent="0" algn="ctr" rtl="0">
              <a:lnSpc>
                <a:spcPct val="130000"/>
              </a:lnSpc>
              <a:spcBef>
                <a:spcPts val="0"/>
              </a:spcBef>
              <a:spcAft>
                <a:spcPts val="0"/>
              </a:spcAft>
              <a:buNone/>
            </a:pPr>
            <a:r>
              <a:rPr lang="en-US" sz="3000" b="1" dirty="0">
                <a:solidFill>
                  <a:srgbClr val="FFFFFF"/>
                </a:solidFill>
                <a:latin typeface="Nunito"/>
                <a:sym typeface="Nunito"/>
              </a:rPr>
              <a:t>Discipline </a:t>
            </a:r>
            <a:endParaRPr dirty="0"/>
          </a:p>
        </p:txBody>
      </p:sp>
      <p:sp>
        <p:nvSpPr>
          <p:cNvPr id="125" name="Google Shape;125;p15"/>
          <p:cNvSpPr txBox="1"/>
          <p:nvPr/>
        </p:nvSpPr>
        <p:spPr>
          <a:xfrm>
            <a:off x="12664762" y="6055029"/>
            <a:ext cx="3725581" cy="600164"/>
          </a:xfrm>
          <a:prstGeom prst="rect">
            <a:avLst/>
          </a:prstGeom>
          <a:noFill/>
          <a:ln>
            <a:noFill/>
          </a:ln>
        </p:spPr>
        <p:txBody>
          <a:bodyPr spcFirstLastPara="1" wrap="square" lIns="0" tIns="0" rIns="0" bIns="0" anchor="t" anchorCtr="0">
            <a:spAutoFit/>
          </a:bodyPr>
          <a:lstStyle/>
          <a:p>
            <a:pPr marL="0" marR="0" lvl="0" indent="0" algn="ctr" rtl="0">
              <a:lnSpc>
                <a:spcPct val="130000"/>
              </a:lnSpc>
              <a:spcBef>
                <a:spcPts val="0"/>
              </a:spcBef>
              <a:spcAft>
                <a:spcPts val="0"/>
              </a:spcAft>
              <a:buNone/>
            </a:pPr>
            <a:r>
              <a:rPr lang="en-US" sz="3000" b="1" dirty="0">
                <a:solidFill>
                  <a:srgbClr val="FFFFFF"/>
                </a:solidFill>
                <a:latin typeface="Nunito"/>
                <a:sym typeface="Nunito"/>
              </a:rPr>
              <a:t>Academics </a:t>
            </a:r>
            <a:endParaRPr dirty="0"/>
          </a:p>
        </p:txBody>
      </p:sp>
    </p:spTree>
    <p:extLst>
      <p:ext uri="{BB962C8B-B14F-4D97-AF65-F5344CB8AC3E}">
        <p14:creationId xmlns:p14="http://schemas.microsoft.com/office/powerpoint/2010/main" val="296073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3F3F3F"/>
        </a:solidFill>
        <a:effectLst/>
      </p:bgPr>
    </p:bg>
    <p:spTree>
      <p:nvGrpSpPr>
        <p:cNvPr id="1" name="Shape 207"/>
        <p:cNvGrpSpPr/>
        <p:nvPr/>
      </p:nvGrpSpPr>
      <p:grpSpPr>
        <a:xfrm>
          <a:off x="0" y="0"/>
          <a:ext cx="0" cy="0"/>
          <a:chOff x="0" y="0"/>
          <a:chExt cx="0" cy="0"/>
        </a:xfrm>
      </p:grpSpPr>
      <p:pic>
        <p:nvPicPr>
          <p:cNvPr id="208" name="Google Shape;208;p21"/>
          <p:cNvPicPr preferRelativeResize="0"/>
          <p:nvPr/>
        </p:nvPicPr>
        <p:blipFill>
          <a:blip r:embed="rId3">
            <a:alphaModFix/>
          </a:blip>
          <a:stretch>
            <a:fillRect/>
          </a:stretch>
        </p:blipFill>
        <p:spPr>
          <a:xfrm>
            <a:off x="159925" y="-1068779"/>
            <a:ext cx="18272952" cy="13214004"/>
          </a:xfrm>
          <a:prstGeom prst="rect">
            <a:avLst/>
          </a:prstGeom>
          <a:noFill/>
          <a:ln>
            <a:noFill/>
          </a:ln>
        </p:spPr>
      </p:pic>
      <p:pic>
        <p:nvPicPr>
          <p:cNvPr id="209" name="Google Shape;209;p21"/>
          <p:cNvPicPr preferRelativeResize="0"/>
          <p:nvPr/>
        </p:nvPicPr>
        <p:blipFill>
          <a:blip r:embed="rId4">
            <a:alphaModFix/>
          </a:blip>
          <a:stretch>
            <a:fillRect/>
          </a:stretch>
        </p:blipFill>
        <p:spPr>
          <a:xfrm>
            <a:off x="4457700" y="747465"/>
            <a:ext cx="9372600" cy="10287000"/>
          </a:xfrm>
          <a:prstGeom prst="rect">
            <a:avLst/>
          </a:prstGeom>
          <a:noFill/>
          <a:ln>
            <a:noFill/>
          </a:ln>
        </p:spPr>
      </p:pic>
      <p:sp>
        <p:nvSpPr>
          <p:cNvPr id="210" name="Google Shape;210;p21"/>
          <p:cNvSpPr txBox="1"/>
          <p:nvPr/>
        </p:nvSpPr>
        <p:spPr>
          <a:xfrm>
            <a:off x="5711321" y="3997305"/>
            <a:ext cx="6865500" cy="2462213"/>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US" sz="8000" b="0" i="0" u="none" strike="noStrike" cap="none" dirty="0">
                <a:solidFill>
                  <a:srgbClr val="FFFFFF"/>
                </a:solidFill>
                <a:latin typeface="Paytone One"/>
                <a:ea typeface="Paytone One"/>
                <a:cs typeface="Paytone One"/>
                <a:sym typeface="Paytone One"/>
                <a:hlinkClick r:id="rId5"/>
              </a:rPr>
              <a:t>Needs Assessment</a:t>
            </a:r>
            <a:endParaRPr dirty="0"/>
          </a:p>
        </p:txBody>
      </p:sp>
      <p:sp>
        <p:nvSpPr>
          <p:cNvPr id="212" name="Google Shape;212;p21"/>
          <p:cNvSpPr/>
          <p:nvPr/>
        </p:nvSpPr>
        <p:spPr>
          <a:xfrm flipH="1">
            <a:off x="14174785" y="5968677"/>
            <a:ext cx="3816451" cy="4727586"/>
          </a:xfrm>
          <a:custGeom>
            <a:avLst/>
            <a:gdLst/>
            <a:ahLst/>
            <a:cxnLst/>
            <a:rect l="l" t="t" r="r" b="b"/>
            <a:pathLst>
              <a:path w="3816451" h="4727586" extrusionOk="0">
                <a:moveTo>
                  <a:pt x="3816451" y="0"/>
                </a:moveTo>
                <a:lnTo>
                  <a:pt x="0" y="0"/>
                </a:lnTo>
                <a:lnTo>
                  <a:pt x="0" y="4727586"/>
                </a:lnTo>
                <a:lnTo>
                  <a:pt x="3816451" y="4727586"/>
                </a:lnTo>
                <a:lnTo>
                  <a:pt x="3816451" y="0"/>
                </a:lnTo>
                <a:close/>
              </a:path>
            </a:pathLst>
          </a:custGeom>
          <a:blipFill rotWithShape="1">
            <a:blip r:embed="rId6">
              <a:alphaModFix/>
            </a:blip>
            <a:stretch>
              <a:fillRect/>
            </a:stretch>
          </a:blipFill>
          <a:ln>
            <a:noFill/>
          </a:ln>
        </p:spPr>
        <p:txBody>
          <a:bodyPr/>
          <a:lstStyle/>
          <a:p>
            <a:endParaRPr lang="en-US"/>
          </a:p>
        </p:txBody>
      </p:sp>
      <p:sp>
        <p:nvSpPr>
          <p:cNvPr id="213" name="Google Shape;213;p21"/>
          <p:cNvSpPr txBox="1"/>
          <p:nvPr/>
        </p:nvSpPr>
        <p:spPr>
          <a:xfrm>
            <a:off x="7093537" y="1670321"/>
            <a:ext cx="4100926" cy="2230174"/>
          </a:xfrm>
          <a:prstGeom prst="rect">
            <a:avLst/>
          </a:prstGeom>
          <a:noFill/>
          <a:ln>
            <a:noFill/>
          </a:ln>
        </p:spPr>
        <p:txBody>
          <a:bodyPr spcFirstLastPara="1" wrap="square" lIns="0" tIns="0" rIns="0" bIns="0" anchor="t" anchorCtr="0">
            <a:spAutoFit/>
          </a:bodyPr>
          <a:lstStyle/>
          <a:p>
            <a:pPr marL="0" marR="0" lvl="0" indent="0" algn="ctr" rtl="0">
              <a:lnSpc>
                <a:spcPct val="111005"/>
              </a:lnSpc>
              <a:spcBef>
                <a:spcPts val="0"/>
              </a:spcBef>
              <a:spcAft>
                <a:spcPts val="0"/>
              </a:spcAft>
              <a:buNone/>
            </a:pPr>
            <a:r>
              <a:rPr lang="en-US" sz="15528" b="0" i="0" u="none" strike="noStrike" cap="none">
                <a:solidFill>
                  <a:srgbClr val="F1E894"/>
                </a:solidFill>
                <a:latin typeface="Paytone One"/>
                <a:ea typeface="Paytone One"/>
                <a:cs typeface="Paytone One"/>
                <a:sym typeface="Paytone One"/>
              </a:rPr>
              <a:t>02</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BCC8D4"/>
        </a:solidFill>
        <a:effectLst/>
      </p:bgPr>
    </p:bg>
    <p:spTree>
      <p:nvGrpSpPr>
        <p:cNvPr id="1" name="Shape 217"/>
        <p:cNvGrpSpPr/>
        <p:nvPr/>
      </p:nvGrpSpPr>
      <p:grpSpPr>
        <a:xfrm>
          <a:off x="0" y="0"/>
          <a:ext cx="0" cy="0"/>
          <a:chOff x="0" y="0"/>
          <a:chExt cx="0" cy="0"/>
        </a:xfrm>
      </p:grpSpPr>
      <p:pic>
        <p:nvPicPr>
          <p:cNvPr id="218" name="Google Shape;218;p22"/>
          <p:cNvPicPr preferRelativeResize="0"/>
          <p:nvPr/>
        </p:nvPicPr>
        <p:blipFill>
          <a:blip r:embed="rId3">
            <a:alphaModFix/>
          </a:blip>
          <a:stretch>
            <a:fillRect/>
          </a:stretch>
        </p:blipFill>
        <p:spPr>
          <a:xfrm>
            <a:off x="-27655" y="-96003"/>
            <a:ext cx="18288000" cy="13242715"/>
          </a:xfrm>
          <a:prstGeom prst="rect">
            <a:avLst/>
          </a:prstGeom>
          <a:noFill/>
          <a:ln>
            <a:noFill/>
          </a:ln>
        </p:spPr>
      </p:pic>
      <p:pic>
        <p:nvPicPr>
          <p:cNvPr id="219" name="Google Shape;219;p22"/>
          <p:cNvPicPr preferRelativeResize="0"/>
          <p:nvPr/>
        </p:nvPicPr>
        <p:blipFill>
          <a:blip r:embed="rId4">
            <a:alphaModFix/>
          </a:blip>
          <a:stretch>
            <a:fillRect/>
          </a:stretch>
        </p:blipFill>
        <p:spPr>
          <a:xfrm>
            <a:off x="458837" y="347185"/>
            <a:ext cx="17010749" cy="9294425"/>
          </a:xfrm>
          <a:prstGeom prst="rect">
            <a:avLst/>
          </a:prstGeom>
          <a:noFill/>
          <a:ln>
            <a:noFill/>
          </a:ln>
        </p:spPr>
      </p:pic>
      <p:sp>
        <p:nvSpPr>
          <p:cNvPr id="223" name="Google Shape;223;p22"/>
          <p:cNvSpPr txBox="1"/>
          <p:nvPr/>
        </p:nvSpPr>
        <p:spPr>
          <a:xfrm>
            <a:off x="7700398" y="792088"/>
            <a:ext cx="10694422" cy="2391167"/>
          </a:xfrm>
          <a:prstGeom prst="rect">
            <a:avLst/>
          </a:prstGeom>
          <a:noFill/>
          <a:ln>
            <a:noFill/>
          </a:ln>
        </p:spPr>
        <p:txBody>
          <a:bodyPr spcFirstLastPara="1" wrap="square" lIns="0" tIns="0" rIns="0" bIns="0" anchor="t" anchorCtr="0">
            <a:spAutoFit/>
          </a:bodyPr>
          <a:lstStyle/>
          <a:p>
            <a:pPr marL="0" marR="0" lvl="0" indent="0" algn="ctr" rtl="0">
              <a:lnSpc>
                <a:spcPct val="111001"/>
              </a:lnSpc>
              <a:spcBef>
                <a:spcPts val="0"/>
              </a:spcBef>
              <a:spcAft>
                <a:spcPts val="0"/>
              </a:spcAft>
              <a:buNone/>
            </a:pPr>
            <a:r>
              <a:rPr lang="en-US" sz="6999" dirty="0">
                <a:solidFill>
                  <a:srgbClr val="F1E894"/>
                </a:solidFill>
                <a:latin typeface="Paytone One"/>
                <a:sym typeface="Paytone One"/>
              </a:rPr>
              <a:t>Needs Assessment Results</a:t>
            </a:r>
            <a:endParaRPr dirty="0"/>
          </a:p>
        </p:txBody>
      </p:sp>
      <p:pic>
        <p:nvPicPr>
          <p:cNvPr id="3078" name="Picture 6" descr="Forms response chart. Question title: Employability Competencies. Number of responses: 300 responses.">
            <a:extLst>
              <a:ext uri="{FF2B5EF4-FFF2-40B4-BE49-F238E27FC236}">
                <a16:creationId xmlns:a16="http://schemas.microsoft.com/office/drawing/2014/main" id="{3517347B-C88C-4F92-DFB2-8DE2542E3A3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48740" y="913451"/>
            <a:ext cx="6044958" cy="83867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29346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BCC8D4"/>
        </a:solidFill>
        <a:effectLst/>
      </p:bgPr>
    </p:bg>
    <p:spTree>
      <p:nvGrpSpPr>
        <p:cNvPr id="1" name="Shape 217"/>
        <p:cNvGrpSpPr/>
        <p:nvPr/>
      </p:nvGrpSpPr>
      <p:grpSpPr>
        <a:xfrm>
          <a:off x="0" y="0"/>
          <a:ext cx="0" cy="0"/>
          <a:chOff x="0" y="0"/>
          <a:chExt cx="0" cy="0"/>
        </a:xfrm>
      </p:grpSpPr>
      <p:pic>
        <p:nvPicPr>
          <p:cNvPr id="218" name="Google Shape;218;p22"/>
          <p:cNvPicPr preferRelativeResize="0"/>
          <p:nvPr/>
        </p:nvPicPr>
        <p:blipFill>
          <a:blip r:embed="rId3">
            <a:alphaModFix/>
          </a:blip>
          <a:stretch>
            <a:fillRect/>
          </a:stretch>
        </p:blipFill>
        <p:spPr>
          <a:xfrm>
            <a:off x="-27655" y="-96003"/>
            <a:ext cx="18288000" cy="13242715"/>
          </a:xfrm>
          <a:prstGeom prst="rect">
            <a:avLst/>
          </a:prstGeom>
          <a:noFill/>
          <a:ln>
            <a:noFill/>
          </a:ln>
        </p:spPr>
      </p:pic>
      <p:pic>
        <p:nvPicPr>
          <p:cNvPr id="219" name="Google Shape;219;p22"/>
          <p:cNvPicPr preferRelativeResize="0"/>
          <p:nvPr/>
        </p:nvPicPr>
        <p:blipFill>
          <a:blip r:embed="rId4">
            <a:alphaModFix/>
          </a:blip>
          <a:stretch>
            <a:fillRect/>
          </a:stretch>
        </p:blipFill>
        <p:spPr>
          <a:xfrm>
            <a:off x="458837" y="347185"/>
            <a:ext cx="17010749" cy="9294425"/>
          </a:xfrm>
          <a:prstGeom prst="rect">
            <a:avLst/>
          </a:prstGeom>
          <a:noFill/>
          <a:ln>
            <a:noFill/>
          </a:ln>
        </p:spPr>
      </p:pic>
      <p:sp>
        <p:nvSpPr>
          <p:cNvPr id="223" name="Google Shape;223;p22"/>
          <p:cNvSpPr txBox="1"/>
          <p:nvPr/>
        </p:nvSpPr>
        <p:spPr>
          <a:xfrm>
            <a:off x="3617001" y="1706488"/>
            <a:ext cx="10694422" cy="2391167"/>
          </a:xfrm>
          <a:prstGeom prst="rect">
            <a:avLst/>
          </a:prstGeom>
          <a:noFill/>
          <a:ln>
            <a:noFill/>
          </a:ln>
        </p:spPr>
        <p:txBody>
          <a:bodyPr spcFirstLastPara="1" wrap="square" lIns="0" tIns="0" rIns="0" bIns="0" anchor="t" anchorCtr="0">
            <a:spAutoFit/>
          </a:bodyPr>
          <a:lstStyle/>
          <a:p>
            <a:pPr marL="0" marR="0" lvl="0" indent="0" algn="ctr" rtl="0">
              <a:lnSpc>
                <a:spcPct val="111001"/>
              </a:lnSpc>
              <a:spcBef>
                <a:spcPts val="0"/>
              </a:spcBef>
              <a:spcAft>
                <a:spcPts val="0"/>
              </a:spcAft>
              <a:buNone/>
            </a:pPr>
            <a:r>
              <a:rPr lang="en-US" sz="6999" dirty="0">
                <a:solidFill>
                  <a:srgbClr val="F1E894"/>
                </a:solidFill>
                <a:latin typeface="Paytone One"/>
                <a:sym typeface="Paytone One"/>
              </a:rPr>
              <a:t>Needs Assessment Results</a:t>
            </a:r>
            <a:endParaRPr dirty="0"/>
          </a:p>
        </p:txBody>
      </p:sp>
      <p:pic>
        <p:nvPicPr>
          <p:cNvPr id="5" name="Picture 2" descr="Forms response chart. Question title: Mark the title which best describes your role in completing this survey. Number of responses: 300 responses.">
            <a:extLst>
              <a:ext uri="{FF2B5EF4-FFF2-40B4-BE49-F238E27FC236}">
                <a16:creationId xmlns:a16="http://schemas.microsoft.com/office/drawing/2014/main" id="{43C29EF9-FB56-9148-3BC1-B2F114DD051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59578" y="4019065"/>
            <a:ext cx="11913533" cy="50125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09413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BCC8D4"/>
        </a:solidFill>
        <a:effectLst/>
      </p:bgPr>
    </p:bg>
    <p:spTree>
      <p:nvGrpSpPr>
        <p:cNvPr id="1" name="Shape 192"/>
        <p:cNvGrpSpPr/>
        <p:nvPr/>
      </p:nvGrpSpPr>
      <p:grpSpPr>
        <a:xfrm>
          <a:off x="0" y="0"/>
          <a:ext cx="0" cy="0"/>
          <a:chOff x="0" y="0"/>
          <a:chExt cx="0" cy="0"/>
        </a:xfrm>
      </p:grpSpPr>
      <p:pic>
        <p:nvPicPr>
          <p:cNvPr id="193" name="Google Shape;193;p20"/>
          <p:cNvPicPr preferRelativeResize="0"/>
          <p:nvPr/>
        </p:nvPicPr>
        <p:blipFill>
          <a:blip r:embed="rId3">
            <a:alphaModFix/>
          </a:blip>
          <a:stretch>
            <a:fillRect/>
          </a:stretch>
        </p:blipFill>
        <p:spPr>
          <a:xfrm>
            <a:off x="-27655" y="-96003"/>
            <a:ext cx="18288000" cy="13242715"/>
          </a:xfrm>
          <a:prstGeom prst="rect">
            <a:avLst/>
          </a:prstGeom>
          <a:noFill/>
          <a:ln>
            <a:noFill/>
          </a:ln>
        </p:spPr>
      </p:pic>
      <p:pic>
        <p:nvPicPr>
          <p:cNvPr id="194" name="Google Shape;194;p20"/>
          <p:cNvPicPr preferRelativeResize="0"/>
          <p:nvPr/>
        </p:nvPicPr>
        <p:blipFill>
          <a:blip r:embed="rId4">
            <a:alphaModFix/>
          </a:blip>
          <a:stretch>
            <a:fillRect/>
          </a:stretch>
        </p:blipFill>
        <p:spPr>
          <a:xfrm>
            <a:off x="496100" y="418402"/>
            <a:ext cx="17295800" cy="9450196"/>
          </a:xfrm>
          <a:prstGeom prst="rect">
            <a:avLst/>
          </a:prstGeom>
          <a:noFill/>
          <a:ln>
            <a:noFill/>
          </a:ln>
        </p:spPr>
      </p:pic>
      <p:sp>
        <p:nvSpPr>
          <p:cNvPr id="198" name="Google Shape;198;p20"/>
          <p:cNvSpPr txBox="1"/>
          <p:nvPr/>
        </p:nvSpPr>
        <p:spPr>
          <a:xfrm>
            <a:off x="1062492" y="1534326"/>
            <a:ext cx="12965362" cy="1195584"/>
          </a:xfrm>
          <a:prstGeom prst="rect">
            <a:avLst/>
          </a:prstGeom>
          <a:noFill/>
          <a:ln>
            <a:noFill/>
          </a:ln>
        </p:spPr>
        <p:txBody>
          <a:bodyPr spcFirstLastPara="1" wrap="square" lIns="0" tIns="0" rIns="0" bIns="0" anchor="t" anchorCtr="0">
            <a:spAutoFit/>
          </a:bodyPr>
          <a:lstStyle/>
          <a:p>
            <a:pPr marL="0" marR="0" lvl="0" indent="0" algn="ctr" rtl="0">
              <a:lnSpc>
                <a:spcPct val="111001"/>
              </a:lnSpc>
              <a:spcBef>
                <a:spcPts val="0"/>
              </a:spcBef>
              <a:spcAft>
                <a:spcPts val="0"/>
              </a:spcAft>
              <a:buNone/>
            </a:pPr>
            <a:r>
              <a:rPr lang="en-US" sz="6999" dirty="0">
                <a:solidFill>
                  <a:srgbClr val="F1E894"/>
                </a:solidFill>
                <a:latin typeface="Paytone One"/>
                <a:sym typeface="Paytone One"/>
              </a:rPr>
              <a:t>Process and Culmination</a:t>
            </a:r>
            <a:endParaRPr dirty="0"/>
          </a:p>
        </p:txBody>
      </p:sp>
      <p:pic>
        <p:nvPicPr>
          <p:cNvPr id="4" name="Picture 3" descr="A white square with black text and orange and grey background&#10;&#10;Description automatically generated">
            <a:extLst>
              <a:ext uri="{FF2B5EF4-FFF2-40B4-BE49-F238E27FC236}">
                <a16:creationId xmlns:a16="http://schemas.microsoft.com/office/drawing/2014/main" id="{A985FBF7-787B-0E84-8C0E-FE6193185FF2}"/>
              </a:ext>
            </a:extLst>
          </p:cNvPr>
          <p:cNvPicPr>
            <a:picLocks noChangeAspect="1"/>
          </p:cNvPicPr>
          <p:nvPr/>
        </p:nvPicPr>
        <p:blipFill>
          <a:blip r:embed="rId5"/>
          <a:stretch>
            <a:fillRect/>
          </a:stretch>
        </p:blipFill>
        <p:spPr>
          <a:xfrm>
            <a:off x="906426" y="2729910"/>
            <a:ext cx="3075468" cy="3075468"/>
          </a:xfrm>
          <a:prstGeom prst="rect">
            <a:avLst/>
          </a:prstGeom>
        </p:spPr>
      </p:pic>
      <p:pic>
        <p:nvPicPr>
          <p:cNvPr id="8" name="Picture 7" descr="A white paper with black text and orange and white text&#10;&#10;Description automatically generated">
            <a:extLst>
              <a:ext uri="{FF2B5EF4-FFF2-40B4-BE49-F238E27FC236}">
                <a16:creationId xmlns:a16="http://schemas.microsoft.com/office/drawing/2014/main" id="{C0CC160A-6003-D52F-3488-74A8EF3D8F09}"/>
              </a:ext>
            </a:extLst>
          </p:cNvPr>
          <p:cNvPicPr>
            <a:picLocks noChangeAspect="1"/>
          </p:cNvPicPr>
          <p:nvPr/>
        </p:nvPicPr>
        <p:blipFill>
          <a:blip r:embed="rId6"/>
          <a:stretch>
            <a:fillRect/>
          </a:stretch>
        </p:blipFill>
        <p:spPr>
          <a:xfrm>
            <a:off x="4225799" y="2720434"/>
            <a:ext cx="3075468" cy="3075468"/>
          </a:xfrm>
          <a:prstGeom prst="rect">
            <a:avLst/>
          </a:prstGeom>
        </p:spPr>
      </p:pic>
      <p:pic>
        <p:nvPicPr>
          <p:cNvPr id="10" name="Picture 9" descr="A white paper with black text and orange and black text&#10;&#10;Description automatically generated">
            <a:extLst>
              <a:ext uri="{FF2B5EF4-FFF2-40B4-BE49-F238E27FC236}">
                <a16:creationId xmlns:a16="http://schemas.microsoft.com/office/drawing/2014/main" id="{04524D56-69B9-4E8C-C32E-C3ED75C0909C}"/>
              </a:ext>
            </a:extLst>
          </p:cNvPr>
          <p:cNvPicPr>
            <a:picLocks noChangeAspect="1"/>
          </p:cNvPicPr>
          <p:nvPr/>
        </p:nvPicPr>
        <p:blipFill>
          <a:blip r:embed="rId7"/>
          <a:stretch>
            <a:fillRect/>
          </a:stretch>
        </p:blipFill>
        <p:spPr>
          <a:xfrm>
            <a:off x="7545173" y="2720435"/>
            <a:ext cx="3075468" cy="3075468"/>
          </a:xfrm>
          <a:prstGeom prst="rect">
            <a:avLst/>
          </a:prstGeom>
        </p:spPr>
      </p:pic>
      <p:pic>
        <p:nvPicPr>
          <p:cNvPr id="13" name="Picture 12" descr="A white paper with black text and orange and white text&#10;&#10;Description automatically generated">
            <a:extLst>
              <a:ext uri="{FF2B5EF4-FFF2-40B4-BE49-F238E27FC236}">
                <a16:creationId xmlns:a16="http://schemas.microsoft.com/office/drawing/2014/main" id="{E46E17CB-73C1-DFBD-A179-884847B4D52D}"/>
              </a:ext>
            </a:extLst>
          </p:cNvPr>
          <p:cNvPicPr>
            <a:picLocks noChangeAspect="1"/>
          </p:cNvPicPr>
          <p:nvPr/>
        </p:nvPicPr>
        <p:blipFill>
          <a:blip r:embed="rId8"/>
          <a:stretch>
            <a:fillRect/>
          </a:stretch>
        </p:blipFill>
        <p:spPr>
          <a:xfrm>
            <a:off x="10864546" y="2720434"/>
            <a:ext cx="3075468" cy="3075468"/>
          </a:xfrm>
          <a:prstGeom prst="rect">
            <a:avLst/>
          </a:prstGeom>
        </p:spPr>
      </p:pic>
      <p:pic>
        <p:nvPicPr>
          <p:cNvPr id="15" name="Picture 14" descr="A white paper with black text and orange and grey background&#10;&#10;Description automatically generated">
            <a:extLst>
              <a:ext uri="{FF2B5EF4-FFF2-40B4-BE49-F238E27FC236}">
                <a16:creationId xmlns:a16="http://schemas.microsoft.com/office/drawing/2014/main" id="{8B4917A3-A024-AA73-D25E-C87E2420E751}"/>
              </a:ext>
            </a:extLst>
          </p:cNvPr>
          <p:cNvPicPr>
            <a:picLocks noChangeAspect="1"/>
          </p:cNvPicPr>
          <p:nvPr/>
        </p:nvPicPr>
        <p:blipFill>
          <a:blip r:embed="rId9"/>
          <a:stretch>
            <a:fillRect/>
          </a:stretch>
        </p:blipFill>
        <p:spPr>
          <a:xfrm>
            <a:off x="2639487" y="5897224"/>
            <a:ext cx="3075469" cy="3075469"/>
          </a:xfrm>
          <a:prstGeom prst="rect">
            <a:avLst/>
          </a:prstGeom>
        </p:spPr>
      </p:pic>
      <p:pic>
        <p:nvPicPr>
          <p:cNvPr id="17" name="Picture 16" descr="A white square with black text and orange and grey background&#10;&#10;Description automatically generated">
            <a:extLst>
              <a:ext uri="{FF2B5EF4-FFF2-40B4-BE49-F238E27FC236}">
                <a16:creationId xmlns:a16="http://schemas.microsoft.com/office/drawing/2014/main" id="{49FCB7EB-F4F1-C79B-8AF4-F8E0E5C13DEA}"/>
              </a:ext>
            </a:extLst>
          </p:cNvPr>
          <p:cNvPicPr>
            <a:picLocks noChangeAspect="1"/>
          </p:cNvPicPr>
          <p:nvPr/>
        </p:nvPicPr>
        <p:blipFill>
          <a:blip r:embed="rId10"/>
          <a:stretch>
            <a:fillRect/>
          </a:stretch>
        </p:blipFill>
        <p:spPr>
          <a:xfrm>
            <a:off x="6068532" y="5897225"/>
            <a:ext cx="3075468" cy="3075468"/>
          </a:xfrm>
          <a:prstGeom prst="rect">
            <a:avLst/>
          </a:prstGeom>
        </p:spPr>
      </p:pic>
      <p:pic>
        <p:nvPicPr>
          <p:cNvPr id="19" name="Picture 18" descr="A white paper with black text and orange and grey background&#10;&#10;Description automatically generated">
            <a:extLst>
              <a:ext uri="{FF2B5EF4-FFF2-40B4-BE49-F238E27FC236}">
                <a16:creationId xmlns:a16="http://schemas.microsoft.com/office/drawing/2014/main" id="{391AF04B-9C41-8A48-0F8A-619E4526EED8}"/>
              </a:ext>
            </a:extLst>
          </p:cNvPr>
          <p:cNvPicPr>
            <a:picLocks noChangeAspect="1"/>
          </p:cNvPicPr>
          <p:nvPr/>
        </p:nvPicPr>
        <p:blipFill>
          <a:blip r:embed="rId11"/>
          <a:stretch>
            <a:fillRect/>
          </a:stretch>
        </p:blipFill>
        <p:spPr>
          <a:xfrm>
            <a:off x="9338044" y="5889394"/>
            <a:ext cx="3075468" cy="3075468"/>
          </a:xfrm>
          <a:prstGeom prst="rect">
            <a:avLst/>
          </a:prstGeom>
        </p:spPr>
      </p:pic>
    </p:spTree>
    <p:extLst>
      <p:ext uri="{BB962C8B-B14F-4D97-AF65-F5344CB8AC3E}">
        <p14:creationId xmlns:p14="http://schemas.microsoft.com/office/powerpoint/2010/main" val="42354437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BCC8D4"/>
        </a:solidFill>
        <a:effectLst/>
      </p:bgPr>
    </p:bg>
    <p:spTree>
      <p:nvGrpSpPr>
        <p:cNvPr id="1" name="Shape 95"/>
        <p:cNvGrpSpPr/>
        <p:nvPr/>
      </p:nvGrpSpPr>
      <p:grpSpPr>
        <a:xfrm>
          <a:off x="0" y="0"/>
          <a:ext cx="0" cy="0"/>
          <a:chOff x="0" y="0"/>
          <a:chExt cx="0" cy="0"/>
        </a:xfrm>
      </p:grpSpPr>
      <p:pic>
        <p:nvPicPr>
          <p:cNvPr id="96" name="Google Shape;96;p14"/>
          <p:cNvPicPr preferRelativeResize="0"/>
          <p:nvPr/>
        </p:nvPicPr>
        <p:blipFill>
          <a:blip r:embed="rId3">
            <a:alphaModFix/>
          </a:blip>
          <a:stretch>
            <a:fillRect/>
          </a:stretch>
        </p:blipFill>
        <p:spPr>
          <a:xfrm>
            <a:off x="-27655" y="-96003"/>
            <a:ext cx="18288000" cy="13242715"/>
          </a:xfrm>
          <a:prstGeom prst="rect">
            <a:avLst/>
          </a:prstGeom>
          <a:noFill/>
          <a:ln>
            <a:noFill/>
          </a:ln>
        </p:spPr>
      </p:pic>
      <p:pic>
        <p:nvPicPr>
          <p:cNvPr id="97" name="Google Shape;97;p14"/>
          <p:cNvPicPr preferRelativeResize="0"/>
          <p:nvPr/>
        </p:nvPicPr>
        <p:blipFill>
          <a:blip r:embed="rId4">
            <a:alphaModFix/>
          </a:blip>
          <a:stretch>
            <a:fillRect/>
          </a:stretch>
        </p:blipFill>
        <p:spPr>
          <a:xfrm>
            <a:off x="505916" y="423763"/>
            <a:ext cx="17276170" cy="9439476"/>
          </a:xfrm>
          <a:prstGeom prst="rect">
            <a:avLst/>
          </a:prstGeom>
          <a:noFill/>
          <a:ln>
            <a:noFill/>
          </a:ln>
        </p:spPr>
      </p:pic>
      <p:sp>
        <p:nvSpPr>
          <p:cNvPr id="98" name="Google Shape;98;p14"/>
          <p:cNvSpPr txBox="1"/>
          <p:nvPr/>
        </p:nvSpPr>
        <p:spPr>
          <a:xfrm>
            <a:off x="-1619361" y="1351304"/>
            <a:ext cx="21819140" cy="1210203"/>
          </a:xfrm>
          <a:prstGeom prst="rect">
            <a:avLst/>
          </a:prstGeom>
          <a:noFill/>
          <a:ln>
            <a:noFill/>
          </a:ln>
        </p:spPr>
        <p:txBody>
          <a:bodyPr spcFirstLastPara="1" wrap="square" lIns="0" tIns="0" rIns="0" bIns="0" anchor="t" anchorCtr="0">
            <a:spAutoFit/>
          </a:bodyPr>
          <a:lstStyle/>
          <a:p>
            <a:pPr marL="0" marR="0" lvl="0" indent="0" algn="ctr" rtl="0">
              <a:lnSpc>
                <a:spcPct val="110995"/>
              </a:lnSpc>
              <a:spcBef>
                <a:spcPts val="0"/>
              </a:spcBef>
              <a:spcAft>
                <a:spcPts val="0"/>
              </a:spcAft>
              <a:buNone/>
            </a:pPr>
            <a:r>
              <a:rPr lang="en-US" sz="7085" dirty="0">
                <a:solidFill>
                  <a:srgbClr val="F1E894"/>
                </a:solidFill>
                <a:latin typeface="Paytone One"/>
                <a:sym typeface="Paytone One"/>
              </a:rPr>
              <a:t>Lesson Outline</a:t>
            </a:r>
            <a:endParaRPr dirty="0"/>
          </a:p>
        </p:txBody>
      </p:sp>
      <p:sp>
        <p:nvSpPr>
          <p:cNvPr id="99" name="Google Shape;99;p14"/>
          <p:cNvSpPr txBox="1"/>
          <p:nvPr/>
        </p:nvSpPr>
        <p:spPr>
          <a:xfrm>
            <a:off x="1719183" y="3719029"/>
            <a:ext cx="4574400" cy="1218795"/>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2200" dirty="0">
                <a:solidFill>
                  <a:srgbClr val="FFFFFF"/>
                </a:solidFill>
                <a:latin typeface="Nunito"/>
                <a:sym typeface="Nunito"/>
              </a:rPr>
              <a:t>Getting to know your team by using games to foster team building relationships</a:t>
            </a:r>
            <a:endParaRPr lang="en-US" dirty="0"/>
          </a:p>
        </p:txBody>
      </p:sp>
      <p:sp>
        <p:nvSpPr>
          <p:cNvPr id="100" name="Google Shape;100;p14"/>
          <p:cNvSpPr txBox="1"/>
          <p:nvPr/>
        </p:nvSpPr>
        <p:spPr>
          <a:xfrm>
            <a:off x="1435692" y="2892000"/>
            <a:ext cx="5141301" cy="600164"/>
          </a:xfrm>
          <a:prstGeom prst="rect">
            <a:avLst/>
          </a:prstGeom>
          <a:noFill/>
          <a:ln>
            <a:noFill/>
          </a:ln>
        </p:spPr>
        <p:txBody>
          <a:bodyPr spcFirstLastPara="1" wrap="square" lIns="0" tIns="0" rIns="0" bIns="0" anchor="t" anchorCtr="0">
            <a:spAutoFit/>
          </a:bodyPr>
          <a:lstStyle/>
          <a:p>
            <a:pPr marL="0" marR="0" lvl="0" indent="0" algn="ctr" rtl="0">
              <a:lnSpc>
                <a:spcPct val="130000"/>
              </a:lnSpc>
              <a:spcBef>
                <a:spcPts val="0"/>
              </a:spcBef>
              <a:spcAft>
                <a:spcPts val="0"/>
              </a:spcAft>
              <a:buNone/>
            </a:pPr>
            <a:r>
              <a:rPr lang="en-US" sz="3000" b="0" i="0" u="none" strike="noStrike" cap="none" dirty="0">
                <a:solidFill>
                  <a:srgbClr val="FFFFFF"/>
                </a:solidFill>
                <a:latin typeface="Nunito SemiBold"/>
                <a:ea typeface="Nunito SemiBold"/>
                <a:cs typeface="Nunito SemiBold"/>
                <a:sym typeface="Nunito SemiBold"/>
              </a:rPr>
              <a:t>Session 1</a:t>
            </a:r>
            <a:endParaRPr dirty="0"/>
          </a:p>
        </p:txBody>
      </p:sp>
      <p:sp>
        <p:nvSpPr>
          <p:cNvPr id="101" name="Google Shape;101;p14"/>
          <p:cNvSpPr txBox="1"/>
          <p:nvPr/>
        </p:nvSpPr>
        <p:spPr>
          <a:xfrm>
            <a:off x="7376094" y="3719029"/>
            <a:ext cx="4286100" cy="406265"/>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2200" dirty="0">
                <a:solidFill>
                  <a:srgbClr val="FFFFFF"/>
                </a:solidFill>
                <a:latin typeface="Nunito"/>
                <a:sym typeface="Nunito"/>
              </a:rPr>
              <a:t>The importance of Gratitude</a:t>
            </a:r>
            <a:endParaRPr dirty="0"/>
          </a:p>
        </p:txBody>
      </p:sp>
      <p:sp>
        <p:nvSpPr>
          <p:cNvPr id="102" name="Google Shape;102;p14"/>
          <p:cNvSpPr txBox="1"/>
          <p:nvPr/>
        </p:nvSpPr>
        <p:spPr>
          <a:xfrm>
            <a:off x="6709912" y="2879446"/>
            <a:ext cx="5141301" cy="600164"/>
          </a:xfrm>
          <a:prstGeom prst="rect">
            <a:avLst/>
          </a:prstGeom>
          <a:noFill/>
          <a:ln>
            <a:noFill/>
          </a:ln>
        </p:spPr>
        <p:txBody>
          <a:bodyPr spcFirstLastPara="1" wrap="square" lIns="0" tIns="0" rIns="0" bIns="0" anchor="t" anchorCtr="0">
            <a:spAutoFit/>
          </a:bodyPr>
          <a:lstStyle/>
          <a:p>
            <a:pPr marL="0" marR="0" lvl="0" indent="0" algn="ctr" rtl="0">
              <a:lnSpc>
                <a:spcPct val="130000"/>
              </a:lnSpc>
              <a:spcBef>
                <a:spcPts val="0"/>
              </a:spcBef>
              <a:spcAft>
                <a:spcPts val="0"/>
              </a:spcAft>
              <a:buNone/>
            </a:pPr>
            <a:r>
              <a:rPr lang="en-US" sz="3000" dirty="0">
                <a:solidFill>
                  <a:srgbClr val="FFFFFF"/>
                </a:solidFill>
                <a:latin typeface="Nunito SemiBold"/>
                <a:cs typeface="Nunito SemiBold"/>
                <a:sym typeface="Nunito SemiBold"/>
              </a:rPr>
              <a:t>Session 3</a:t>
            </a:r>
            <a:endParaRPr dirty="0"/>
          </a:p>
        </p:txBody>
      </p:sp>
      <p:sp>
        <p:nvSpPr>
          <p:cNvPr id="103" name="Google Shape;103;p14"/>
          <p:cNvSpPr txBox="1"/>
          <p:nvPr/>
        </p:nvSpPr>
        <p:spPr>
          <a:xfrm>
            <a:off x="12379092" y="3719029"/>
            <a:ext cx="4619100" cy="406265"/>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2200" dirty="0">
                <a:solidFill>
                  <a:srgbClr val="FFFFFF"/>
                </a:solidFill>
                <a:latin typeface="Nunito"/>
                <a:sym typeface="Nunito"/>
              </a:rPr>
              <a:t>Project Proposals </a:t>
            </a:r>
            <a:endParaRPr dirty="0"/>
          </a:p>
        </p:txBody>
      </p:sp>
      <p:sp>
        <p:nvSpPr>
          <p:cNvPr id="104" name="Google Shape;104;p14"/>
          <p:cNvSpPr txBox="1"/>
          <p:nvPr/>
        </p:nvSpPr>
        <p:spPr>
          <a:xfrm>
            <a:off x="12117999" y="2892000"/>
            <a:ext cx="5141301" cy="600164"/>
          </a:xfrm>
          <a:prstGeom prst="rect">
            <a:avLst/>
          </a:prstGeom>
          <a:noFill/>
          <a:ln>
            <a:noFill/>
          </a:ln>
        </p:spPr>
        <p:txBody>
          <a:bodyPr spcFirstLastPara="1" wrap="square" lIns="0" tIns="0" rIns="0" bIns="0" anchor="t" anchorCtr="0">
            <a:spAutoFit/>
          </a:bodyPr>
          <a:lstStyle/>
          <a:p>
            <a:pPr marL="0" marR="0" lvl="0" indent="0" algn="ctr" rtl="0">
              <a:lnSpc>
                <a:spcPct val="130000"/>
              </a:lnSpc>
              <a:spcBef>
                <a:spcPts val="0"/>
              </a:spcBef>
              <a:spcAft>
                <a:spcPts val="0"/>
              </a:spcAft>
              <a:buNone/>
            </a:pPr>
            <a:r>
              <a:rPr lang="en-US" sz="3000" b="0" i="0" u="none" strike="noStrike" cap="none" dirty="0">
                <a:solidFill>
                  <a:srgbClr val="FFFFFF"/>
                </a:solidFill>
                <a:latin typeface="Nunito SemiBold"/>
                <a:ea typeface="Nunito SemiBold"/>
                <a:cs typeface="Nunito SemiBold"/>
                <a:sym typeface="Nunito SemiBold"/>
              </a:rPr>
              <a:t>Session 5</a:t>
            </a:r>
            <a:endParaRPr dirty="0"/>
          </a:p>
        </p:txBody>
      </p:sp>
      <p:sp>
        <p:nvSpPr>
          <p:cNvPr id="2" name="Google Shape;100;p14">
            <a:extLst>
              <a:ext uri="{FF2B5EF4-FFF2-40B4-BE49-F238E27FC236}">
                <a16:creationId xmlns:a16="http://schemas.microsoft.com/office/drawing/2014/main" id="{A86A4C69-85C9-23C4-ADA6-6431B7238A87}"/>
              </a:ext>
            </a:extLst>
          </p:cNvPr>
          <p:cNvSpPr txBox="1"/>
          <p:nvPr/>
        </p:nvSpPr>
        <p:spPr>
          <a:xfrm>
            <a:off x="1517895" y="5349177"/>
            <a:ext cx="5141301" cy="600164"/>
          </a:xfrm>
          <a:prstGeom prst="rect">
            <a:avLst/>
          </a:prstGeom>
          <a:noFill/>
          <a:ln>
            <a:noFill/>
          </a:ln>
        </p:spPr>
        <p:txBody>
          <a:bodyPr spcFirstLastPara="1" wrap="square" lIns="0" tIns="0" rIns="0" bIns="0" anchor="t" anchorCtr="0">
            <a:spAutoFit/>
          </a:bodyPr>
          <a:lstStyle/>
          <a:p>
            <a:pPr marL="0" marR="0" lvl="0" indent="0" algn="ctr" rtl="0">
              <a:lnSpc>
                <a:spcPct val="130000"/>
              </a:lnSpc>
              <a:spcBef>
                <a:spcPts val="0"/>
              </a:spcBef>
              <a:spcAft>
                <a:spcPts val="0"/>
              </a:spcAft>
              <a:buNone/>
            </a:pPr>
            <a:r>
              <a:rPr lang="en-US" sz="3000" b="0" i="0" u="none" strike="noStrike" cap="none" dirty="0">
                <a:solidFill>
                  <a:srgbClr val="FFFFFF"/>
                </a:solidFill>
                <a:latin typeface="Nunito SemiBold"/>
                <a:ea typeface="Nunito SemiBold"/>
                <a:cs typeface="Nunito SemiBold"/>
                <a:sym typeface="Nunito SemiBold"/>
              </a:rPr>
              <a:t>Session 2</a:t>
            </a:r>
            <a:endParaRPr dirty="0"/>
          </a:p>
        </p:txBody>
      </p:sp>
      <p:sp>
        <p:nvSpPr>
          <p:cNvPr id="3" name="Google Shape;99;p14">
            <a:extLst>
              <a:ext uri="{FF2B5EF4-FFF2-40B4-BE49-F238E27FC236}">
                <a16:creationId xmlns:a16="http://schemas.microsoft.com/office/drawing/2014/main" id="{437D504B-EEAF-E03C-2F59-6D0A99DD1EB7}"/>
              </a:ext>
            </a:extLst>
          </p:cNvPr>
          <p:cNvSpPr txBox="1"/>
          <p:nvPr/>
        </p:nvSpPr>
        <p:spPr>
          <a:xfrm>
            <a:off x="2002593" y="6279950"/>
            <a:ext cx="4574400" cy="812530"/>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2200" dirty="0">
                <a:solidFill>
                  <a:srgbClr val="FFFFFF"/>
                </a:solidFill>
                <a:latin typeface="Nunito"/>
                <a:sym typeface="Nunito"/>
              </a:rPr>
              <a:t>What is your leadership style and why it is important to know. </a:t>
            </a:r>
            <a:endParaRPr lang="en-US" dirty="0"/>
          </a:p>
        </p:txBody>
      </p:sp>
      <p:sp>
        <p:nvSpPr>
          <p:cNvPr id="4" name="Google Shape;102;p14">
            <a:extLst>
              <a:ext uri="{FF2B5EF4-FFF2-40B4-BE49-F238E27FC236}">
                <a16:creationId xmlns:a16="http://schemas.microsoft.com/office/drawing/2014/main" id="{64AF6041-F605-5842-5BF6-12A44A5CB8EE}"/>
              </a:ext>
            </a:extLst>
          </p:cNvPr>
          <p:cNvSpPr txBox="1"/>
          <p:nvPr/>
        </p:nvSpPr>
        <p:spPr>
          <a:xfrm>
            <a:off x="6719558" y="5282600"/>
            <a:ext cx="5141301" cy="600164"/>
          </a:xfrm>
          <a:prstGeom prst="rect">
            <a:avLst/>
          </a:prstGeom>
          <a:noFill/>
          <a:ln>
            <a:noFill/>
          </a:ln>
        </p:spPr>
        <p:txBody>
          <a:bodyPr spcFirstLastPara="1" wrap="square" lIns="0" tIns="0" rIns="0" bIns="0" anchor="t" anchorCtr="0">
            <a:spAutoFit/>
          </a:bodyPr>
          <a:lstStyle/>
          <a:p>
            <a:pPr marL="0" marR="0" lvl="0" indent="0" algn="ctr" rtl="0">
              <a:lnSpc>
                <a:spcPct val="130000"/>
              </a:lnSpc>
              <a:spcBef>
                <a:spcPts val="0"/>
              </a:spcBef>
              <a:spcAft>
                <a:spcPts val="0"/>
              </a:spcAft>
              <a:buNone/>
            </a:pPr>
            <a:r>
              <a:rPr lang="en-US" sz="3000" dirty="0">
                <a:solidFill>
                  <a:srgbClr val="FFFFFF"/>
                </a:solidFill>
                <a:latin typeface="Nunito SemiBold"/>
                <a:cs typeface="Nunito SemiBold"/>
                <a:sym typeface="Nunito SemiBold"/>
              </a:rPr>
              <a:t>Session 4</a:t>
            </a:r>
            <a:endParaRPr dirty="0"/>
          </a:p>
        </p:txBody>
      </p:sp>
      <p:sp>
        <p:nvSpPr>
          <p:cNvPr id="5" name="Google Shape;101;p14">
            <a:extLst>
              <a:ext uri="{FF2B5EF4-FFF2-40B4-BE49-F238E27FC236}">
                <a16:creationId xmlns:a16="http://schemas.microsoft.com/office/drawing/2014/main" id="{A984841D-6E57-FA9B-415A-1EC95D4A85E4}"/>
              </a:ext>
            </a:extLst>
          </p:cNvPr>
          <p:cNvSpPr txBox="1"/>
          <p:nvPr/>
        </p:nvSpPr>
        <p:spPr>
          <a:xfrm>
            <a:off x="7376094" y="6200703"/>
            <a:ext cx="4286100" cy="812530"/>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2200" dirty="0">
                <a:solidFill>
                  <a:srgbClr val="FFFFFF"/>
                </a:solidFill>
                <a:latin typeface="Nunito"/>
                <a:sym typeface="Nunito"/>
              </a:rPr>
              <a:t>Game based learning for teamwork and leadership</a:t>
            </a:r>
            <a:endParaRPr dirty="0"/>
          </a:p>
        </p:txBody>
      </p:sp>
      <p:sp>
        <p:nvSpPr>
          <p:cNvPr id="6" name="Google Shape;104;p14">
            <a:extLst>
              <a:ext uri="{FF2B5EF4-FFF2-40B4-BE49-F238E27FC236}">
                <a16:creationId xmlns:a16="http://schemas.microsoft.com/office/drawing/2014/main" id="{1DE9D666-5C27-2380-2227-D9D5CCEC2F57}"/>
              </a:ext>
            </a:extLst>
          </p:cNvPr>
          <p:cNvSpPr txBox="1"/>
          <p:nvPr/>
        </p:nvSpPr>
        <p:spPr>
          <a:xfrm>
            <a:off x="12296718" y="5282600"/>
            <a:ext cx="5141301" cy="600164"/>
          </a:xfrm>
          <a:prstGeom prst="rect">
            <a:avLst/>
          </a:prstGeom>
          <a:noFill/>
          <a:ln>
            <a:noFill/>
          </a:ln>
        </p:spPr>
        <p:txBody>
          <a:bodyPr spcFirstLastPara="1" wrap="square" lIns="0" tIns="0" rIns="0" bIns="0" anchor="t" anchorCtr="0">
            <a:spAutoFit/>
          </a:bodyPr>
          <a:lstStyle/>
          <a:p>
            <a:pPr marL="0" marR="0" lvl="0" indent="0" algn="ctr" rtl="0">
              <a:lnSpc>
                <a:spcPct val="130000"/>
              </a:lnSpc>
              <a:spcBef>
                <a:spcPts val="0"/>
              </a:spcBef>
              <a:spcAft>
                <a:spcPts val="0"/>
              </a:spcAft>
              <a:buNone/>
            </a:pPr>
            <a:r>
              <a:rPr lang="en-US" sz="3000" b="0" i="0" u="none" strike="noStrike" cap="none" dirty="0">
                <a:solidFill>
                  <a:srgbClr val="FFFFFF"/>
                </a:solidFill>
                <a:latin typeface="Nunito SemiBold"/>
                <a:ea typeface="Nunito SemiBold"/>
                <a:cs typeface="Nunito SemiBold"/>
                <a:sym typeface="Nunito SemiBold"/>
              </a:rPr>
              <a:t>Session 6</a:t>
            </a:r>
            <a:endParaRPr dirty="0"/>
          </a:p>
        </p:txBody>
      </p:sp>
      <p:sp>
        <p:nvSpPr>
          <p:cNvPr id="7" name="Google Shape;101;p14">
            <a:extLst>
              <a:ext uri="{FF2B5EF4-FFF2-40B4-BE49-F238E27FC236}">
                <a16:creationId xmlns:a16="http://schemas.microsoft.com/office/drawing/2014/main" id="{4F3BEC1A-1BF4-FEEA-A428-CEECFFB69C72}"/>
              </a:ext>
            </a:extLst>
          </p:cNvPr>
          <p:cNvSpPr txBox="1"/>
          <p:nvPr/>
        </p:nvSpPr>
        <p:spPr>
          <a:xfrm>
            <a:off x="12724318" y="6200703"/>
            <a:ext cx="4286100" cy="812530"/>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2200" dirty="0">
                <a:solidFill>
                  <a:srgbClr val="FFFFFF"/>
                </a:solidFill>
                <a:latin typeface="Nunito"/>
                <a:sym typeface="Nunito"/>
              </a:rPr>
              <a:t>Present Proposals to classmates and teachers</a:t>
            </a:r>
            <a:endParaRP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BCC8D4"/>
        </a:solidFill>
        <a:effectLst/>
      </p:bgPr>
    </p:bg>
    <p:spTree>
      <p:nvGrpSpPr>
        <p:cNvPr id="1" name="Shape 192"/>
        <p:cNvGrpSpPr/>
        <p:nvPr/>
      </p:nvGrpSpPr>
      <p:grpSpPr>
        <a:xfrm>
          <a:off x="0" y="0"/>
          <a:ext cx="0" cy="0"/>
          <a:chOff x="0" y="0"/>
          <a:chExt cx="0" cy="0"/>
        </a:xfrm>
      </p:grpSpPr>
      <p:pic>
        <p:nvPicPr>
          <p:cNvPr id="193" name="Google Shape;193;p20"/>
          <p:cNvPicPr preferRelativeResize="0"/>
          <p:nvPr/>
        </p:nvPicPr>
        <p:blipFill>
          <a:blip r:embed="rId3">
            <a:alphaModFix/>
          </a:blip>
          <a:stretch>
            <a:fillRect/>
          </a:stretch>
        </p:blipFill>
        <p:spPr>
          <a:xfrm>
            <a:off x="-27655" y="-96003"/>
            <a:ext cx="18288000" cy="13242715"/>
          </a:xfrm>
          <a:prstGeom prst="rect">
            <a:avLst/>
          </a:prstGeom>
          <a:noFill/>
          <a:ln>
            <a:noFill/>
          </a:ln>
        </p:spPr>
      </p:pic>
      <p:pic>
        <p:nvPicPr>
          <p:cNvPr id="194" name="Google Shape;194;p20"/>
          <p:cNvPicPr preferRelativeResize="0"/>
          <p:nvPr/>
        </p:nvPicPr>
        <p:blipFill>
          <a:blip r:embed="rId4">
            <a:alphaModFix/>
          </a:blip>
          <a:stretch>
            <a:fillRect/>
          </a:stretch>
        </p:blipFill>
        <p:spPr>
          <a:xfrm>
            <a:off x="496100" y="418402"/>
            <a:ext cx="17295800" cy="9450196"/>
          </a:xfrm>
          <a:prstGeom prst="rect">
            <a:avLst/>
          </a:prstGeom>
          <a:noFill/>
          <a:ln>
            <a:noFill/>
          </a:ln>
        </p:spPr>
      </p:pic>
      <p:sp>
        <p:nvSpPr>
          <p:cNvPr id="198" name="Google Shape;198;p20"/>
          <p:cNvSpPr txBox="1"/>
          <p:nvPr/>
        </p:nvSpPr>
        <p:spPr>
          <a:xfrm>
            <a:off x="3026005" y="1740493"/>
            <a:ext cx="12965362" cy="1195584"/>
          </a:xfrm>
          <a:prstGeom prst="rect">
            <a:avLst/>
          </a:prstGeom>
          <a:noFill/>
          <a:ln>
            <a:noFill/>
          </a:ln>
        </p:spPr>
        <p:txBody>
          <a:bodyPr spcFirstLastPara="1" wrap="square" lIns="0" tIns="0" rIns="0" bIns="0" anchor="t" anchorCtr="0">
            <a:spAutoFit/>
          </a:bodyPr>
          <a:lstStyle/>
          <a:p>
            <a:pPr marL="0" marR="0" lvl="0" indent="0" algn="ctr" rtl="0">
              <a:lnSpc>
                <a:spcPct val="111001"/>
              </a:lnSpc>
              <a:spcBef>
                <a:spcPts val="0"/>
              </a:spcBef>
              <a:spcAft>
                <a:spcPts val="0"/>
              </a:spcAft>
              <a:buNone/>
            </a:pPr>
            <a:r>
              <a:rPr lang="en-US" sz="6999" dirty="0">
                <a:solidFill>
                  <a:srgbClr val="F1E894"/>
                </a:solidFill>
                <a:latin typeface="Paytone One"/>
                <a:sym typeface="Paytone One"/>
              </a:rPr>
              <a:t>Process and Culmination</a:t>
            </a:r>
            <a:endParaRPr dirty="0"/>
          </a:p>
        </p:txBody>
      </p:sp>
      <p:pic>
        <p:nvPicPr>
          <p:cNvPr id="3" name="Picture 2" descr="A group of people sitting at tables in a library&#10;&#10;Description automatically generated">
            <a:extLst>
              <a:ext uri="{FF2B5EF4-FFF2-40B4-BE49-F238E27FC236}">
                <a16:creationId xmlns:a16="http://schemas.microsoft.com/office/drawing/2014/main" id="{46ABFFC2-C607-A5E0-F472-F59890801DD9}"/>
              </a:ext>
            </a:extLst>
          </p:cNvPr>
          <p:cNvPicPr>
            <a:picLocks noChangeAspect="1"/>
          </p:cNvPicPr>
          <p:nvPr/>
        </p:nvPicPr>
        <p:blipFill>
          <a:blip r:embed="rId5"/>
          <a:stretch>
            <a:fillRect/>
          </a:stretch>
        </p:blipFill>
        <p:spPr>
          <a:xfrm>
            <a:off x="1096901" y="4912241"/>
            <a:ext cx="3472042" cy="4325585"/>
          </a:xfrm>
          <a:prstGeom prst="rect">
            <a:avLst/>
          </a:prstGeom>
        </p:spPr>
      </p:pic>
      <p:pic>
        <p:nvPicPr>
          <p:cNvPr id="5" name="Picture 4" descr="A group of people standing in a row&#10;&#10;Description automatically generated">
            <a:extLst>
              <a:ext uri="{FF2B5EF4-FFF2-40B4-BE49-F238E27FC236}">
                <a16:creationId xmlns:a16="http://schemas.microsoft.com/office/drawing/2014/main" id="{4548587F-39EF-6582-CC10-F32F11FC1A1C}"/>
              </a:ext>
            </a:extLst>
          </p:cNvPr>
          <p:cNvPicPr>
            <a:picLocks noChangeAspect="1"/>
          </p:cNvPicPr>
          <p:nvPr/>
        </p:nvPicPr>
        <p:blipFill>
          <a:blip r:embed="rId6"/>
          <a:stretch>
            <a:fillRect/>
          </a:stretch>
        </p:blipFill>
        <p:spPr>
          <a:xfrm>
            <a:off x="5486400" y="3102048"/>
            <a:ext cx="3657600" cy="4572000"/>
          </a:xfrm>
          <a:prstGeom prst="rect">
            <a:avLst/>
          </a:prstGeom>
        </p:spPr>
      </p:pic>
      <p:pic>
        <p:nvPicPr>
          <p:cNvPr id="7" name="Picture 6" descr="A group of women standing in front of a projector screen&#10;&#10;Description automatically generated">
            <a:extLst>
              <a:ext uri="{FF2B5EF4-FFF2-40B4-BE49-F238E27FC236}">
                <a16:creationId xmlns:a16="http://schemas.microsoft.com/office/drawing/2014/main" id="{8E1B2456-0118-5FE2-F99C-2BCA467B326B}"/>
              </a:ext>
            </a:extLst>
          </p:cNvPr>
          <p:cNvPicPr>
            <a:picLocks noChangeAspect="1"/>
          </p:cNvPicPr>
          <p:nvPr/>
        </p:nvPicPr>
        <p:blipFill>
          <a:blip r:embed="rId7"/>
          <a:stretch>
            <a:fillRect/>
          </a:stretch>
        </p:blipFill>
        <p:spPr>
          <a:xfrm>
            <a:off x="9667755" y="5388048"/>
            <a:ext cx="3520069" cy="3520069"/>
          </a:xfrm>
          <a:prstGeom prst="rect">
            <a:avLst/>
          </a:prstGeom>
        </p:spPr>
      </p:pic>
      <p:pic>
        <p:nvPicPr>
          <p:cNvPr id="11" name="Picture 10" descr="A poster of a group of vehicles&#10;&#10;Description automatically generated">
            <a:extLst>
              <a:ext uri="{FF2B5EF4-FFF2-40B4-BE49-F238E27FC236}">
                <a16:creationId xmlns:a16="http://schemas.microsoft.com/office/drawing/2014/main" id="{78135F2D-E8D0-182B-5C76-0AC4A5AFAB76}"/>
              </a:ext>
            </a:extLst>
          </p:cNvPr>
          <p:cNvPicPr>
            <a:picLocks noChangeAspect="1"/>
          </p:cNvPicPr>
          <p:nvPr/>
        </p:nvPicPr>
        <p:blipFill>
          <a:blip r:embed="rId8"/>
          <a:stretch>
            <a:fillRect/>
          </a:stretch>
        </p:blipFill>
        <p:spPr>
          <a:xfrm>
            <a:off x="13843060" y="2938900"/>
            <a:ext cx="3048574" cy="3946681"/>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BCC8D4"/>
        </a:solidFill>
        <a:effectLst/>
      </p:bgPr>
    </p:bg>
    <p:spTree>
      <p:nvGrpSpPr>
        <p:cNvPr id="1" name="Shape 154"/>
        <p:cNvGrpSpPr/>
        <p:nvPr/>
      </p:nvGrpSpPr>
      <p:grpSpPr>
        <a:xfrm>
          <a:off x="0" y="0"/>
          <a:ext cx="0" cy="0"/>
          <a:chOff x="0" y="0"/>
          <a:chExt cx="0" cy="0"/>
        </a:xfrm>
      </p:grpSpPr>
      <p:pic>
        <p:nvPicPr>
          <p:cNvPr id="155" name="Google Shape;155;p18"/>
          <p:cNvPicPr preferRelativeResize="0"/>
          <p:nvPr/>
        </p:nvPicPr>
        <p:blipFill>
          <a:blip r:embed="rId3">
            <a:alphaModFix/>
          </a:blip>
          <a:stretch>
            <a:fillRect/>
          </a:stretch>
        </p:blipFill>
        <p:spPr>
          <a:xfrm>
            <a:off x="-27655" y="-96003"/>
            <a:ext cx="18288000" cy="13242715"/>
          </a:xfrm>
          <a:prstGeom prst="rect">
            <a:avLst/>
          </a:prstGeom>
          <a:noFill/>
          <a:ln>
            <a:noFill/>
          </a:ln>
        </p:spPr>
      </p:pic>
      <p:pic>
        <p:nvPicPr>
          <p:cNvPr id="156" name="Google Shape;156;p18"/>
          <p:cNvPicPr preferRelativeResize="0"/>
          <p:nvPr/>
        </p:nvPicPr>
        <p:blipFill>
          <a:blip r:embed="rId4">
            <a:alphaModFix/>
          </a:blip>
          <a:stretch>
            <a:fillRect/>
          </a:stretch>
        </p:blipFill>
        <p:spPr>
          <a:xfrm>
            <a:off x="496100" y="418402"/>
            <a:ext cx="17295800" cy="9450196"/>
          </a:xfrm>
          <a:prstGeom prst="rect">
            <a:avLst/>
          </a:prstGeom>
          <a:noFill/>
          <a:ln>
            <a:noFill/>
          </a:ln>
        </p:spPr>
      </p:pic>
      <p:sp>
        <p:nvSpPr>
          <p:cNvPr id="162" name="Google Shape;162;p18"/>
          <p:cNvSpPr/>
          <p:nvPr/>
        </p:nvSpPr>
        <p:spPr>
          <a:xfrm>
            <a:off x="6599684" y="3190323"/>
            <a:ext cx="5033322" cy="228787"/>
          </a:xfrm>
          <a:custGeom>
            <a:avLst/>
            <a:gdLst/>
            <a:ahLst/>
            <a:cxnLst/>
            <a:rect l="l" t="t" r="r" b="b"/>
            <a:pathLst>
              <a:path w="5033322" h="228787" extrusionOk="0">
                <a:moveTo>
                  <a:pt x="0" y="0"/>
                </a:moveTo>
                <a:lnTo>
                  <a:pt x="5033322" y="0"/>
                </a:lnTo>
                <a:lnTo>
                  <a:pt x="5033322" y="228787"/>
                </a:lnTo>
                <a:lnTo>
                  <a:pt x="0" y="228787"/>
                </a:lnTo>
                <a:lnTo>
                  <a:pt x="0" y="0"/>
                </a:lnTo>
                <a:close/>
              </a:path>
            </a:pathLst>
          </a:custGeom>
          <a:blipFill rotWithShape="1">
            <a:blip r:embed="rId5">
              <a:alphaModFix/>
            </a:blip>
            <a:stretch>
              <a:fillRect/>
            </a:stretch>
          </a:blipFill>
          <a:ln>
            <a:noFill/>
          </a:ln>
        </p:spPr>
        <p:txBody>
          <a:bodyPr/>
          <a:lstStyle/>
          <a:p>
            <a:endParaRPr lang="en-US"/>
          </a:p>
        </p:txBody>
      </p:sp>
      <p:sp>
        <p:nvSpPr>
          <p:cNvPr id="163" name="Google Shape;163;p18"/>
          <p:cNvSpPr txBox="1"/>
          <p:nvPr/>
        </p:nvSpPr>
        <p:spPr>
          <a:xfrm>
            <a:off x="4374337" y="1000793"/>
            <a:ext cx="8813780" cy="2391167"/>
          </a:xfrm>
          <a:prstGeom prst="rect">
            <a:avLst/>
          </a:prstGeom>
          <a:noFill/>
          <a:ln>
            <a:noFill/>
          </a:ln>
        </p:spPr>
        <p:txBody>
          <a:bodyPr spcFirstLastPara="1" wrap="square" lIns="0" tIns="0" rIns="0" bIns="0" anchor="t" anchorCtr="0">
            <a:spAutoFit/>
          </a:bodyPr>
          <a:lstStyle/>
          <a:p>
            <a:pPr marL="0" marR="0" lvl="0" indent="0" algn="ctr" rtl="0">
              <a:lnSpc>
                <a:spcPct val="111001"/>
              </a:lnSpc>
              <a:spcBef>
                <a:spcPts val="0"/>
              </a:spcBef>
              <a:spcAft>
                <a:spcPts val="0"/>
              </a:spcAft>
              <a:buNone/>
            </a:pPr>
            <a:r>
              <a:rPr lang="en-US" sz="6999" dirty="0">
                <a:solidFill>
                  <a:srgbClr val="F1E894"/>
                </a:solidFill>
                <a:latin typeface="Paytone One"/>
                <a:sym typeface="Paytone One"/>
              </a:rPr>
              <a:t>AIA Alignment/ASCA</a:t>
            </a:r>
            <a:endParaRPr dirty="0"/>
          </a:p>
        </p:txBody>
      </p:sp>
      <p:sp>
        <p:nvSpPr>
          <p:cNvPr id="165" name="Google Shape;165;p18"/>
          <p:cNvSpPr txBox="1"/>
          <p:nvPr/>
        </p:nvSpPr>
        <p:spPr>
          <a:xfrm>
            <a:off x="1289084" y="3419110"/>
            <a:ext cx="15327059" cy="5804666"/>
          </a:xfrm>
          <a:prstGeom prst="rect">
            <a:avLst/>
          </a:prstGeom>
          <a:noFill/>
          <a:ln>
            <a:noFill/>
          </a:ln>
        </p:spPr>
        <p:txBody>
          <a:bodyPr spcFirstLastPara="1" wrap="square" lIns="0" tIns="0" rIns="0" bIns="0" anchor="t" anchorCtr="0">
            <a:spAutoFit/>
          </a:bodyPr>
          <a:lstStyle/>
          <a:p>
            <a:pPr marL="0" marR="0" lvl="1" indent="0" algn="ctr" rtl="0">
              <a:lnSpc>
                <a:spcPct val="140000"/>
              </a:lnSpc>
              <a:spcBef>
                <a:spcPts val="0"/>
              </a:spcBef>
              <a:spcAft>
                <a:spcPts val="0"/>
              </a:spcAft>
              <a:buNone/>
            </a:pPr>
            <a:r>
              <a:rPr lang="en-US" sz="3200" i="1" dirty="0">
                <a:solidFill>
                  <a:schemeClr val="tx2">
                    <a:lumMod val="90000"/>
                  </a:schemeClr>
                </a:solidFill>
                <a:effectLst/>
                <a:latin typeface="Times New Roman" panose="02020603050405020304" pitchFamily="18" charset="0"/>
                <a:ea typeface="Calibri" panose="020F0502020204030204" pitchFamily="34" charset="0"/>
              </a:rPr>
              <a:t>Counseling Prevention and Intervention</a:t>
            </a:r>
          </a:p>
          <a:p>
            <a:pPr marL="0" marR="0" lvl="1" indent="0" algn="ctr" rtl="0">
              <a:lnSpc>
                <a:spcPct val="140000"/>
              </a:lnSpc>
              <a:spcBef>
                <a:spcPts val="0"/>
              </a:spcBef>
              <a:spcAft>
                <a:spcPts val="0"/>
              </a:spcAft>
              <a:buNone/>
            </a:pPr>
            <a:r>
              <a:rPr lang="en-US" sz="3200" dirty="0">
                <a:solidFill>
                  <a:schemeClr val="tx2">
                    <a:lumMod val="90000"/>
                  </a:schemeClr>
                </a:solidFill>
                <a:effectLst/>
              </a:rPr>
              <a:t> </a:t>
            </a:r>
            <a:r>
              <a:rPr lang="en-US" sz="3200" i="1" dirty="0">
                <a:solidFill>
                  <a:schemeClr val="tx2">
                    <a:lumMod val="90000"/>
                  </a:schemeClr>
                </a:solidFill>
                <a:effectLst/>
                <a:latin typeface="Times New Roman" panose="02020603050405020304" pitchFamily="18" charset="0"/>
                <a:ea typeface="Calibri" panose="020F0502020204030204" pitchFamily="34" charset="0"/>
              </a:rPr>
              <a:t>Collaboration and Consultation</a:t>
            </a:r>
            <a:r>
              <a:rPr lang="en-US" sz="3200" dirty="0">
                <a:solidFill>
                  <a:schemeClr val="tx2">
                    <a:lumMod val="90000"/>
                  </a:schemeClr>
                </a:solidFill>
                <a:effectLst/>
              </a:rPr>
              <a:t> </a:t>
            </a:r>
          </a:p>
          <a:p>
            <a:pPr marL="1143000" marR="0" lvl="2" indent="-228600">
              <a:spcBef>
                <a:spcPts val="0"/>
              </a:spcBef>
              <a:spcAft>
                <a:spcPts val="0"/>
              </a:spcAft>
              <a:buFont typeface="Times New Roman" panose="02020603050405020304" pitchFamily="18" charset="0"/>
              <a:buChar char="-"/>
            </a:pPr>
            <a:r>
              <a:rPr lang="en-US" sz="3200" dirty="0">
                <a:solidFill>
                  <a:schemeClr val="tx2">
                    <a:lumMod val="90000"/>
                  </a:schemeClr>
                </a:solidFill>
                <a:effectLst/>
                <a:latin typeface="Times New Roman" panose="02020603050405020304" pitchFamily="18" charset="0"/>
                <a:ea typeface="Calibri" panose="020F0502020204030204" pitchFamily="34" charset="0"/>
                <a:cs typeface="Times New Roman" panose="02020603050405020304" pitchFamily="18" charset="0"/>
              </a:rPr>
              <a:t>B-LS 1. Critical thinking skills to make informed decisions</a:t>
            </a:r>
            <a:endParaRPr lang="en-US" sz="3200" dirty="0">
              <a:solidFill>
                <a:schemeClr val="tx2">
                  <a:lumMod val="9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spcBef>
                <a:spcPts val="0"/>
              </a:spcBef>
              <a:spcAft>
                <a:spcPts val="0"/>
              </a:spcAft>
              <a:buFont typeface="Times New Roman" panose="02020603050405020304" pitchFamily="18" charset="0"/>
              <a:buChar char="-"/>
            </a:pPr>
            <a:r>
              <a:rPr lang="en-US" sz="3200" dirty="0">
                <a:solidFill>
                  <a:schemeClr val="tx2">
                    <a:lumMod val="90000"/>
                  </a:schemeClr>
                </a:solidFill>
                <a:effectLst/>
                <a:latin typeface="Times New Roman" panose="02020603050405020304" pitchFamily="18" charset="0"/>
                <a:ea typeface="Calibri" panose="020F0502020204030204" pitchFamily="34" charset="0"/>
                <a:cs typeface="Times New Roman" panose="02020603050405020304" pitchFamily="18" charset="0"/>
              </a:rPr>
              <a:t>B-LS 4. Self-motivation and self- direction for learning</a:t>
            </a:r>
            <a:endParaRPr lang="en-US" sz="3200" dirty="0">
              <a:solidFill>
                <a:schemeClr val="tx2">
                  <a:lumMod val="9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spcBef>
                <a:spcPts val="0"/>
              </a:spcBef>
              <a:spcAft>
                <a:spcPts val="0"/>
              </a:spcAft>
              <a:buFont typeface="Times New Roman" panose="02020603050405020304" pitchFamily="18" charset="0"/>
              <a:buChar char="-"/>
            </a:pPr>
            <a:r>
              <a:rPr lang="en-US" sz="3200" dirty="0">
                <a:solidFill>
                  <a:schemeClr val="tx2">
                    <a:lumMod val="90000"/>
                  </a:schemeClr>
                </a:solidFill>
                <a:effectLst/>
                <a:latin typeface="Times New Roman" panose="02020603050405020304" pitchFamily="18" charset="0"/>
                <a:ea typeface="Calibri" panose="020F0502020204030204" pitchFamily="34" charset="0"/>
                <a:cs typeface="Times New Roman" panose="02020603050405020304" pitchFamily="18" charset="0"/>
              </a:rPr>
              <a:t>B-SS 1. Effective oral and written communication skills and listening skills</a:t>
            </a:r>
            <a:endParaRPr lang="en-US" sz="3200" dirty="0">
              <a:solidFill>
                <a:schemeClr val="tx2">
                  <a:lumMod val="9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spcBef>
                <a:spcPts val="0"/>
              </a:spcBef>
              <a:spcAft>
                <a:spcPts val="0"/>
              </a:spcAft>
              <a:buFont typeface="Times New Roman" panose="02020603050405020304" pitchFamily="18" charset="0"/>
              <a:buChar char="-"/>
            </a:pPr>
            <a:r>
              <a:rPr lang="en-US" sz="3200" dirty="0">
                <a:solidFill>
                  <a:schemeClr val="tx2">
                    <a:lumMod val="90000"/>
                  </a:schemeClr>
                </a:solidFill>
                <a:effectLst/>
                <a:latin typeface="Times New Roman" panose="02020603050405020304" pitchFamily="18" charset="0"/>
                <a:ea typeface="Calibri" panose="020F0502020204030204" pitchFamily="34" charset="0"/>
                <a:cs typeface="Times New Roman" panose="02020603050405020304" pitchFamily="18" charset="0"/>
              </a:rPr>
              <a:t>B-SS 2. Positive, respectful and supportive relationships with students who are similar to and different from them</a:t>
            </a:r>
            <a:endParaRPr lang="en-US" sz="3200" dirty="0">
              <a:solidFill>
                <a:schemeClr val="tx2">
                  <a:lumMod val="9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spcBef>
                <a:spcPts val="0"/>
              </a:spcBef>
              <a:spcAft>
                <a:spcPts val="0"/>
              </a:spcAft>
              <a:buFont typeface="Times New Roman" panose="02020603050405020304" pitchFamily="18" charset="0"/>
              <a:buChar char="-"/>
            </a:pPr>
            <a:r>
              <a:rPr lang="en-US" sz="3200" dirty="0">
                <a:solidFill>
                  <a:schemeClr val="tx2">
                    <a:lumMod val="90000"/>
                  </a:schemeClr>
                </a:solidFill>
                <a:effectLst/>
                <a:latin typeface="Times New Roman" panose="02020603050405020304" pitchFamily="18" charset="0"/>
                <a:ea typeface="Calibri" panose="020F0502020204030204" pitchFamily="34" charset="0"/>
                <a:cs typeface="Times New Roman" panose="02020603050405020304" pitchFamily="18" charset="0"/>
              </a:rPr>
              <a:t>B-SS 3. Positive relationships with adults to support success</a:t>
            </a:r>
            <a:endParaRPr lang="en-US" sz="3200" dirty="0">
              <a:solidFill>
                <a:schemeClr val="tx2">
                  <a:lumMod val="9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spcBef>
                <a:spcPts val="0"/>
              </a:spcBef>
              <a:spcAft>
                <a:spcPts val="0"/>
              </a:spcAft>
              <a:buFont typeface="Times New Roman" panose="02020603050405020304" pitchFamily="18" charset="0"/>
              <a:buChar char="-"/>
            </a:pPr>
            <a:r>
              <a:rPr lang="en-US" sz="3200" dirty="0">
                <a:solidFill>
                  <a:schemeClr val="tx2">
                    <a:lumMod val="90000"/>
                  </a:schemeClr>
                </a:solidFill>
                <a:effectLst/>
                <a:latin typeface="Times New Roman" panose="02020603050405020304" pitchFamily="18" charset="0"/>
                <a:ea typeface="Calibri" panose="020F0502020204030204" pitchFamily="34" charset="0"/>
                <a:cs typeface="Times New Roman" panose="02020603050405020304" pitchFamily="18" charset="0"/>
              </a:rPr>
              <a:t>B-SS 6. Effective collaboration and cooperation skills</a:t>
            </a:r>
            <a:endParaRPr lang="en-US" sz="3200" dirty="0">
              <a:solidFill>
                <a:schemeClr val="tx2">
                  <a:lumMod val="9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spcBef>
                <a:spcPts val="0"/>
              </a:spcBef>
              <a:spcAft>
                <a:spcPts val="0"/>
              </a:spcAft>
              <a:buFont typeface="Times New Roman" panose="02020603050405020304" pitchFamily="18" charset="0"/>
              <a:buChar char="-"/>
            </a:pPr>
            <a:r>
              <a:rPr lang="en-US" sz="3200" dirty="0">
                <a:solidFill>
                  <a:schemeClr val="tx2">
                    <a:lumMod val="90000"/>
                  </a:schemeClr>
                </a:solidFill>
                <a:effectLst/>
                <a:latin typeface="Times New Roman" panose="02020603050405020304" pitchFamily="18" charset="0"/>
                <a:ea typeface="Calibri" panose="020F0502020204030204" pitchFamily="34" charset="0"/>
                <a:cs typeface="Times New Roman" panose="02020603050405020304" pitchFamily="18" charset="0"/>
              </a:rPr>
              <a:t>B-SS 10. Cultural awareness, sensitivity and responsiveness</a:t>
            </a:r>
            <a:endParaRPr lang="en-US" sz="3200" dirty="0">
              <a:solidFill>
                <a:schemeClr val="tx2">
                  <a:lumMod val="9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1" indent="0" algn="ctr" rtl="0">
              <a:lnSpc>
                <a:spcPct val="140000"/>
              </a:lnSpc>
              <a:spcBef>
                <a:spcPts val="0"/>
              </a:spcBef>
              <a:spcAft>
                <a:spcPts val="0"/>
              </a:spcAft>
              <a:buNone/>
            </a:pPr>
            <a:endParaRP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BCC8D4"/>
        </a:solidFill>
        <a:effectLst/>
      </p:bgPr>
    </p:bg>
    <p:spTree>
      <p:nvGrpSpPr>
        <p:cNvPr id="1" name="Shape 170"/>
        <p:cNvGrpSpPr/>
        <p:nvPr/>
      </p:nvGrpSpPr>
      <p:grpSpPr>
        <a:xfrm>
          <a:off x="0" y="0"/>
          <a:ext cx="0" cy="0"/>
          <a:chOff x="0" y="0"/>
          <a:chExt cx="0" cy="0"/>
        </a:xfrm>
      </p:grpSpPr>
      <p:pic>
        <p:nvPicPr>
          <p:cNvPr id="171" name="Google Shape;171;p19"/>
          <p:cNvPicPr preferRelativeResize="0"/>
          <p:nvPr/>
        </p:nvPicPr>
        <p:blipFill>
          <a:blip r:embed="rId3">
            <a:alphaModFix/>
          </a:blip>
          <a:stretch>
            <a:fillRect/>
          </a:stretch>
        </p:blipFill>
        <p:spPr>
          <a:xfrm>
            <a:off x="-27655" y="-96003"/>
            <a:ext cx="18288000" cy="13242715"/>
          </a:xfrm>
          <a:prstGeom prst="rect">
            <a:avLst/>
          </a:prstGeom>
          <a:noFill/>
          <a:ln>
            <a:noFill/>
          </a:ln>
        </p:spPr>
      </p:pic>
      <p:pic>
        <p:nvPicPr>
          <p:cNvPr id="172" name="Google Shape;172;p19"/>
          <p:cNvPicPr preferRelativeResize="0"/>
          <p:nvPr/>
        </p:nvPicPr>
        <p:blipFill>
          <a:blip r:embed="rId4">
            <a:alphaModFix/>
          </a:blip>
          <a:stretch>
            <a:fillRect/>
          </a:stretch>
        </p:blipFill>
        <p:spPr>
          <a:xfrm>
            <a:off x="496100" y="437063"/>
            <a:ext cx="17295800" cy="9450196"/>
          </a:xfrm>
          <a:prstGeom prst="rect">
            <a:avLst/>
          </a:prstGeom>
          <a:noFill/>
          <a:ln>
            <a:noFill/>
          </a:ln>
        </p:spPr>
      </p:pic>
      <p:sp>
        <p:nvSpPr>
          <p:cNvPr id="175" name="Google Shape;175;p19"/>
          <p:cNvSpPr txBox="1"/>
          <p:nvPr/>
        </p:nvSpPr>
        <p:spPr>
          <a:xfrm>
            <a:off x="2171684" y="1164908"/>
            <a:ext cx="13944632" cy="1195584"/>
          </a:xfrm>
          <a:prstGeom prst="rect">
            <a:avLst/>
          </a:prstGeom>
          <a:noFill/>
          <a:ln>
            <a:noFill/>
          </a:ln>
        </p:spPr>
        <p:txBody>
          <a:bodyPr spcFirstLastPara="1" wrap="square" lIns="0" tIns="0" rIns="0" bIns="0" anchor="t" anchorCtr="0">
            <a:spAutoFit/>
          </a:bodyPr>
          <a:lstStyle/>
          <a:p>
            <a:pPr marL="0" marR="0" lvl="0" indent="0" algn="ctr" rtl="0">
              <a:lnSpc>
                <a:spcPct val="111001"/>
              </a:lnSpc>
              <a:spcBef>
                <a:spcPts val="0"/>
              </a:spcBef>
              <a:spcAft>
                <a:spcPts val="0"/>
              </a:spcAft>
              <a:buNone/>
            </a:pPr>
            <a:r>
              <a:rPr lang="en-US" sz="6999" dirty="0">
                <a:solidFill>
                  <a:srgbClr val="F1E894"/>
                </a:solidFill>
                <a:latin typeface="Paytone One"/>
                <a:ea typeface="Paytone One"/>
                <a:cs typeface="Paytone One"/>
                <a:sym typeface="Paytone One"/>
              </a:rPr>
              <a:t>Cultural Sensitivity</a:t>
            </a:r>
            <a:r>
              <a:rPr lang="en-US" sz="6999" b="0" i="0" u="none" strike="noStrike" cap="none" dirty="0">
                <a:solidFill>
                  <a:srgbClr val="F1E894"/>
                </a:solidFill>
                <a:latin typeface="Paytone One"/>
                <a:ea typeface="Paytone One"/>
                <a:cs typeface="Paytone One"/>
                <a:sym typeface="Paytone One"/>
              </a:rPr>
              <a:t> </a:t>
            </a:r>
            <a:endParaRPr dirty="0"/>
          </a:p>
        </p:txBody>
      </p:sp>
      <p:sp>
        <p:nvSpPr>
          <p:cNvPr id="176" name="Google Shape;176;p19"/>
          <p:cNvSpPr txBox="1"/>
          <p:nvPr/>
        </p:nvSpPr>
        <p:spPr>
          <a:xfrm>
            <a:off x="3231757" y="3083994"/>
            <a:ext cx="12322393" cy="4308872"/>
          </a:xfrm>
          <a:prstGeom prst="rect">
            <a:avLst/>
          </a:prstGeom>
          <a:noFill/>
          <a:ln>
            <a:noFill/>
          </a:ln>
        </p:spPr>
        <p:txBody>
          <a:bodyPr spcFirstLastPara="1" wrap="square" lIns="0" tIns="0" rIns="0" bIns="0" anchor="t" anchorCtr="0">
            <a:spAutoFit/>
          </a:bodyPr>
          <a:lstStyle/>
          <a:p>
            <a:pPr marL="457200" marR="0">
              <a:spcBef>
                <a:spcPts val="0"/>
              </a:spcBef>
              <a:spcAft>
                <a:spcPts val="0"/>
              </a:spcAft>
            </a:pPr>
            <a:r>
              <a:rPr lang="en-US" sz="4000" dirty="0">
                <a:solidFill>
                  <a:schemeClr val="tx2">
                    <a:lumMod val="90000"/>
                  </a:schemeClr>
                </a:solidFill>
                <a:latin typeface="Times New Roman" panose="02020603050405020304" pitchFamily="18" charset="0"/>
                <a:ea typeface="Calibri" panose="020F0502020204030204" pitchFamily="34" charset="0"/>
                <a:cs typeface="Times New Roman" panose="02020603050405020304" pitchFamily="18" charset="0"/>
              </a:rPr>
              <a:t>A</a:t>
            </a:r>
            <a:r>
              <a:rPr lang="en-US" sz="4000" dirty="0">
                <a:solidFill>
                  <a:schemeClr val="tx2">
                    <a:lumMod val="90000"/>
                  </a:schemeClr>
                </a:solidFill>
                <a:effectLst/>
                <a:latin typeface="Times New Roman" panose="02020603050405020304" pitchFamily="18" charset="0"/>
                <a:ea typeface="Calibri" panose="020F0502020204030204" pitchFamily="34" charset="0"/>
                <a:cs typeface="Times New Roman" panose="02020603050405020304" pitchFamily="18" charset="0"/>
              </a:rPr>
              <a:t>t the start of the group, we will talk about group norms and write those group norms together, using student impute.  As the counselor I will set up a safe space for collaboration and teamwork using the group norms, decided by the students, to create our Culturally Sensitive space.  At the start of every group meeting, we will go over those norms and recognize the safe space. </a:t>
            </a:r>
            <a:endParaRPr lang="en-US" sz="4000" dirty="0">
              <a:solidFill>
                <a:schemeClr val="tx2">
                  <a:lumMod val="9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85" name="Google Shape;185;p19"/>
          <p:cNvPicPr preferRelativeResize="0"/>
          <p:nvPr/>
        </p:nvPicPr>
        <p:blipFill>
          <a:blip r:embed="rId5">
            <a:alphaModFix/>
          </a:blip>
          <a:stretch>
            <a:fillRect/>
          </a:stretch>
        </p:blipFill>
        <p:spPr>
          <a:xfrm>
            <a:off x="2375325" y="1361125"/>
            <a:ext cx="1822350" cy="1496925"/>
          </a:xfrm>
          <a:prstGeom prst="rect">
            <a:avLst/>
          </a:prstGeom>
          <a:noFill/>
          <a:ln>
            <a:noFill/>
          </a:ln>
        </p:spPr>
      </p:pic>
      <p:pic>
        <p:nvPicPr>
          <p:cNvPr id="186" name="Google Shape;186;p19"/>
          <p:cNvPicPr preferRelativeResize="0"/>
          <p:nvPr/>
        </p:nvPicPr>
        <p:blipFill>
          <a:blip r:embed="rId6">
            <a:alphaModFix/>
          </a:blip>
          <a:stretch>
            <a:fillRect/>
          </a:stretch>
        </p:blipFill>
        <p:spPr>
          <a:xfrm>
            <a:off x="13731800" y="1226024"/>
            <a:ext cx="1822350" cy="1767127"/>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BCC8D4"/>
        </a:solidFill>
        <a:effectLst/>
      </p:bgPr>
    </p:bg>
    <p:spTree>
      <p:nvGrpSpPr>
        <p:cNvPr id="1" name="Shape 192"/>
        <p:cNvGrpSpPr/>
        <p:nvPr/>
      </p:nvGrpSpPr>
      <p:grpSpPr>
        <a:xfrm>
          <a:off x="0" y="0"/>
          <a:ext cx="0" cy="0"/>
          <a:chOff x="0" y="0"/>
          <a:chExt cx="0" cy="0"/>
        </a:xfrm>
      </p:grpSpPr>
      <p:pic>
        <p:nvPicPr>
          <p:cNvPr id="193" name="Google Shape;193;p20"/>
          <p:cNvPicPr preferRelativeResize="0"/>
          <p:nvPr/>
        </p:nvPicPr>
        <p:blipFill>
          <a:blip r:embed="rId3">
            <a:alphaModFix/>
          </a:blip>
          <a:stretch>
            <a:fillRect/>
          </a:stretch>
        </p:blipFill>
        <p:spPr>
          <a:xfrm>
            <a:off x="-27655" y="-96003"/>
            <a:ext cx="18288000" cy="13242715"/>
          </a:xfrm>
          <a:prstGeom prst="rect">
            <a:avLst/>
          </a:prstGeom>
          <a:noFill/>
          <a:ln>
            <a:noFill/>
          </a:ln>
        </p:spPr>
      </p:pic>
      <p:pic>
        <p:nvPicPr>
          <p:cNvPr id="194" name="Google Shape;194;p20"/>
          <p:cNvPicPr preferRelativeResize="0"/>
          <p:nvPr/>
        </p:nvPicPr>
        <p:blipFill>
          <a:blip r:embed="rId4">
            <a:alphaModFix/>
          </a:blip>
          <a:stretch>
            <a:fillRect/>
          </a:stretch>
        </p:blipFill>
        <p:spPr>
          <a:xfrm>
            <a:off x="496100" y="418402"/>
            <a:ext cx="17295800" cy="9450196"/>
          </a:xfrm>
          <a:prstGeom prst="rect">
            <a:avLst/>
          </a:prstGeom>
          <a:noFill/>
          <a:ln>
            <a:noFill/>
          </a:ln>
        </p:spPr>
      </p:pic>
      <p:sp>
        <p:nvSpPr>
          <p:cNvPr id="198" name="Google Shape;198;p20"/>
          <p:cNvSpPr txBox="1"/>
          <p:nvPr/>
        </p:nvSpPr>
        <p:spPr>
          <a:xfrm>
            <a:off x="3026005" y="1740493"/>
            <a:ext cx="5562600" cy="1195584"/>
          </a:xfrm>
          <a:prstGeom prst="rect">
            <a:avLst/>
          </a:prstGeom>
          <a:noFill/>
          <a:ln>
            <a:noFill/>
          </a:ln>
        </p:spPr>
        <p:txBody>
          <a:bodyPr spcFirstLastPara="1" wrap="square" lIns="0" tIns="0" rIns="0" bIns="0" anchor="t" anchorCtr="0">
            <a:spAutoFit/>
          </a:bodyPr>
          <a:lstStyle/>
          <a:p>
            <a:pPr marL="0" marR="0" lvl="0" indent="0" algn="ctr" rtl="0">
              <a:lnSpc>
                <a:spcPct val="111001"/>
              </a:lnSpc>
              <a:spcBef>
                <a:spcPts val="0"/>
              </a:spcBef>
              <a:spcAft>
                <a:spcPts val="0"/>
              </a:spcAft>
              <a:buNone/>
            </a:pPr>
            <a:r>
              <a:rPr lang="en-US" sz="6999" dirty="0">
                <a:solidFill>
                  <a:srgbClr val="F1E894"/>
                </a:solidFill>
                <a:latin typeface="Paytone One"/>
                <a:sym typeface="Paytone One"/>
              </a:rPr>
              <a:t>Evaluation</a:t>
            </a:r>
            <a:endParaRPr dirty="0"/>
          </a:p>
        </p:txBody>
      </p:sp>
      <p:pic>
        <p:nvPicPr>
          <p:cNvPr id="203" name="Google Shape;203;p20"/>
          <p:cNvPicPr preferRelativeResize="0"/>
          <p:nvPr/>
        </p:nvPicPr>
        <p:blipFill>
          <a:blip r:embed="rId5">
            <a:alphaModFix/>
          </a:blip>
          <a:stretch>
            <a:fillRect/>
          </a:stretch>
        </p:blipFill>
        <p:spPr>
          <a:xfrm>
            <a:off x="11736250" y="7191044"/>
            <a:ext cx="6551750" cy="8100833"/>
          </a:xfrm>
          <a:prstGeom prst="rect">
            <a:avLst/>
          </a:prstGeom>
          <a:noFill/>
          <a:ln>
            <a:noFill/>
          </a:ln>
        </p:spPr>
      </p:pic>
      <p:sp>
        <p:nvSpPr>
          <p:cNvPr id="2" name="TextBox 1">
            <a:extLst>
              <a:ext uri="{FF2B5EF4-FFF2-40B4-BE49-F238E27FC236}">
                <a16:creationId xmlns:a16="http://schemas.microsoft.com/office/drawing/2014/main" id="{CDDE022E-8F63-A92C-FC05-93309A81CFC0}"/>
              </a:ext>
            </a:extLst>
          </p:cNvPr>
          <p:cNvSpPr txBox="1"/>
          <p:nvPr/>
        </p:nvSpPr>
        <p:spPr>
          <a:xfrm>
            <a:off x="1765005" y="3338623"/>
            <a:ext cx="12971721" cy="2616101"/>
          </a:xfrm>
          <a:prstGeom prst="rect">
            <a:avLst/>
          </a:prstGeom>
          <a:noFill/>
        </p:spPr>
        <p:txBody>
          <a:bodyPr wrap="square" rtlCol="0">
            <a:spAutoFit/>
          </a:bodyPr>
          <a:lstStyle/>
          <a:p>
            <a:pPr marL="571500" indent="-571500">
              <a:buFontTx/>
              <a:buChar char="-"/>
            </a:pPr>
            <a:r>
              <a:rPr lang="en-US" sz="4800" dirty="0">
                <a:solidFill>
                  <a:schemeClr val="tx2">
                    <a:lumMod val="90000"/>
                  </a:schemeClr>
                </a:solidFill>
              </a:rPr>
              <a:t>Strengths</a:t>
            </a:r>
          </a:p>
          <a:p>
            <a:pPr marL="571500" indent="-571500">
              <a:buFontTx/>
              <a:buChar char="-"/>
            </a:pPr>
            <a:r>
              <a:rPr lang="en-US" sz="4800" dirty="0">
                <a:solidFill>
                  <a:schemeClr val="tx2">
                    <a:lumMod val="90000"/>
                  </a:schemeClr>
                </a:solidFill>
              </a:rPr>
              <a:t>Challenges</a:t>
            </a:r>
          </a:p>
          <a:p>
            <a:pPr marL="571500" indent="-571500">
              <a:buFontTx/>
              <a:buChar char="-"/>
            </a:pPr>
            <a:r>
              <a:rPr lang="en-US" sz="4800" dirty="0">
                <a:solidFill>
                  <a:schemeClr val="tx2">
                    <a:lumMod val="90000"/>
                  </a:schemeClr>
                </a:solidFill>
              </a:rPr>
              <a:t>Reflections</a:t>
            </a:r>
          </a:p>
          <a:p>
            <a:endParaRPr lang="en-US" sz="2000" dirty="0">
              <a:solidFill>
                <a:schemeClr val="tx2">
                  <a:lumMod val="90000"/>
                </a:schemeClr>
              </a:solidFill>
            </a:endParaRPr>
          </a:p>
        </p:txBody>
      </p:sp>
    </p:spTree>
    <p:extLst>
      <p:ext uri="{BB962C8B-B14F-4D97-AF65-F5344CB8AC3E}">
        <p14:creationId xmlns:p14="http://schemas.microsoft.com/office/powerpoint/2010/main" val="2005206607"/>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954</TotalTime>
  <Words>990</Words>
  <Application>Microsoft Macintosh PowerPoint</Application>
  <PresentationFormat>Custom</PresentationFormat>
  <Paragraphs>62</Paragraphs>
  <Slides>12</Slides>
  <Notes>12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Paytone One</vt:lpstr>
      <vt:lpstr>Nunito</vt:lpstr>
      <vt:lpstr>Nunito SemiBold</vt:lpstr>
      <vt:lpstr>Arial</vt:lpstr>
      <vt:lpstr>Times New Roman</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Brandy Zehner</cp:lastModifiedBy>
  <cp:revision>4</cp:revision>
  <dcterms:modified xsi:type="dcterms:W3CDTF">2024-04-17T18:01:09Z</dcterms:modified>
</cp:coreProperties>
</file>