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CF5425-1272-46C0-8AC2-6E1B793BDF7E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RESOURCES" id="{A42E0DF7-E9D3-4F33-B7B1-2270DCC4DCED}">
          <p14:sldIdLst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9A1C012-8297-4361-ACE8-A2509FB18911}"/>
              </a:ext>
            </a:extLst>
          </p:cNvPr>
          <p:cNvSpPr/>
          <p:nvPr/>
        </p:nvSpPr>
        <p:spPr>
          <a:xfrm>
            <a:off x="0" y="4206240"/>
            <a:ext cx="12192000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EC2572-8518-46FF-8F60-FE2963DF4A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120" y="640080"/>
            <a:ext cx="10268712" cy="3227832"/>
          </a:xfrm>
        </p:spPr>
        <p:txBody>
          <a:bodyPr anchor="b">
            <a:normAutofit/>
          </a:bodyPr>
          <a:lstStyle>
            <a:lvl1pPr algn="ctr"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0C76A-7715-48A4-8CF5-14BBF61962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120" y="4526280"/>
            <a:ext cx="10268712" cy="1508760"/>
          </a:xfrm>
        </p:spPr>
        <p:txBody>
          <a:bodyPr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2D4EF84-F7DF-49C5-9285-301284ADB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266E04-79AF-49EF-86BC-DB29D304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90DF5B53-9A9A-46CE-A910-25ADA58753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2932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80910-921F-4143-AB01-0F0AFC2908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182FC-5A0B-4C24-A6ED-990ED5BA90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6172F4-3DB0-4AE3-8926-081B7803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5F1358-C731-465B-BCB1-2CCBFD6EC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59536-57D3-4C8A-A207-568465A32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20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81E0804-8E9E-4C6E-B18D-44FE715B239E}"/>
              </a:ext>
            </a:extLst>
          </p:cNvPr>
          <p:cNvSpPr/>
          <p:nvPr/>
        </p:nvSpPr>
        <p:spPr>
          <a:xfrm>
            <a:off x="0" y="0"/>
            <a:ext cx="12192000" cy="42249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78AA1-17A5-44BF-8791-EACDA31F5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768096"/>
            <a:ext cx="10268712" cy="3136392"/>
          </a:xfrm>
        </p:spPr>
        <p:txBody>
          <a:bodyPr anchor="b">
            <a:normAutofit/>
          </a:bodyPr>
          <a:lstStyle>
            <a:lvl1pPr>
              <a:defRPr sz="7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203A5-DA79-4778-AB85-1503657484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4544568"/>
            <a:ext cx="10268712" cy="1545336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CE3B1B5E-0912-44AE-BAED-70B980E53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346C82F1-A7B2-4F03-A26B-59D79BF5B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1DC1ABC-47A9-477B-A29D-F6690EE6B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996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5F398-F05F-4793-9FA5-5B817EB95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7F1CD-2CD4-4BBB-AB36-73A20B1A8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60120" y="2587752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7BBE02-B884-4CCC-9CBD-13B792BBA2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2992" y="2583371"/>
            <a:ext cx="4815840" cy="359359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B7FBE509-AA68-4D63-A589-AD5DE7FFF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C1A4D52-57E4-4F45-BC2C-9FD73E9CE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76AD5E1-358D-4236-85AE-74713259EF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20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7D32C-166A-4FBE-B24D-C25769095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1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9EC567-F249-462A-B71A-9C40D50E2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60120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B7D2C6-69D1-4DE4-BF68-5FB0623DB9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9944" y="2587752"/>
            <a:ext cx="4818888" cy="892048"/>
          </a:xfrm>
        </p:spPr>
        <p:txBody>
          <a:bodyPr anchor="ctr"/>
          <a:lstStyle>
            <a:lvl1pPr marL="0" indent="0">
              <a:buNone/>
              <a:defRPr sz="2600" b="0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367CC7-ED09-4F8D-A39A-C5969D33B9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9944" y="3594538"/>
            <a:ext cx="4818888" cy="258680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5F92A44F-DE98-4FB5-B474-5DCCDD267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ACC79DA-A9E4-4E93-93F1-81907A901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04DFE57-AA80-4ED8-AD77-35CC56F3F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3" name="Title 12">
            <a:extLst>
              <a:ext uri="{FF2B5EF4-FFF2-40B4-BE49-F238E27FC236}">
                <a16:creationId xmlns:a16="http://schemas.microsoft.com/office/drawing/2014/main" id="{FB62259C-ADDF-4293-AD3B-AB2E04A74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1522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C7BA0-DC57-452F-85B7-C979AA690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1C53797-8D72-4774-AC93-EB9FDD650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E945AB7-1A32-4516-ABF9-B40958AE2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2923C3-1D67-4089-A6B1-9A10315E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071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0A8DC1-14F6-453B-A724-D6493F063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E63FF0-1A91-4698-B12A-112D05373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066D53-44B3-4F04-93FD-9756A6013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290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3A0FE-F7E3-433E-9A29-D778690D2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591850"/>
            <a:ext cx="6045644" cy="359359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4B15D-55F5-4208-AF40-41CAFEB56F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60120" y="2591850"/>
            <a:ext cx="3811905" cy="3277137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8A46CE7-2F0F-4C85-B633-B9FCB8347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0900919-3A73-4918-9D97-8DBE7ABB7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8BC1001-E44E-4A9A-9E60-2E319A844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A125AC31-022C-40AA-B65C-C9AC48395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686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7A575-703F-410E-9A84-F9B578FEAE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2267712"/>
            <a:ext cx="6571469" cy="4590288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8B509-934D-400A-A922-45B61AC6ED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35971" y="2587752"/>
            <a:ext cx="3992856" cy="3593592"/>
          </a:xfrm>
        </p:spPr>
        <p:txBody>
          <a:bodyPr anchor="ctr"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99813C51-6954-4F3A-A043-D1BCC8B5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AC32FB-49A3-40E4-9D24-177597043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endParaRPr lang="en-US" dirty="0">
              <a:effectLst>
                <a:outerShdw blurRad="50800" dist="38100" dir="2700000" algn="tl" rotWithShape="0">
                  <a:prstClr val="black">
                    <a:alpha val="43000"/>
                  </a:prstClr>
                </a:outerShdw>
              </a:effectLst>
            </a:endParaRP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C93F5E6-DAE6-447B-8038-5F4C9A799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FF97FB-514D-4FE8-A9A4-E9A111A56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0144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327B9-64C6-4AFE-8E67-F60CD17A8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92656D-F600-4D76-8A0F-BDBE78759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A13412-4939-4879-B91F-BB5B029B6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237DB9-DE7D-4687-82D7-612600F0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819356-0444-4C23-82D3-E2FDE28D3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19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EB51B7C-D548-4AB7-90A4-C196105E6D56}"/>
              </a:ext>
            </a:extLst>
          </p:cNvPr>
          <p:cNvSpPr/>
          <p:nvPr/>
        </p:nvSpPr>
        <p:spPr>
          <a:xfrm>
            <a:off x="7108274" y="0"/>
            <a:ext cx="5083725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DC521B-8B54-4843-9FF4-B2C30FA004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751740" y="643467"/>
            <a:ext cx="3477092" cy="5533495"/>
          </a:xfrm>
        </p:spPr>
        <p:txBody>
          <a:bodyPr vert="eaVert" tIns="9144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E3F10-9E27-41E6-A965-4243E37BE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60120" y="643467"/>
            <a:ext cx="5504687" cy="5533496"/>
          </a:xfrm>
        </p:spPr>
        <p:txBody>
          <a:bodyPr vert="eaVert" t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41D62D-51A0-4AD7-8027-BF548FB6AA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7898" y="6356350"/>
            <a:ext cx="25227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857492-A701-44A1-B1D5-7B2C8CD06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ED2E8AE-F1AA-4D19-A434-102501D3B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39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D153959-30FA-4987-A094-7243641F474B}"/>
              </a:ext>
            </a:extLst>
          </p:cNvPr>
          <p:cNvSpPr/>
          <p:nvPr/>
        </p:nvSpPr>
        <p:spPr>
          <a:xfrm>
            <a:off x="0" y="0"/>
            <a:ext cx="12192000" cy="22649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0216229-A6DB-436A-B327-667E80F0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120" y="317814"/>
            <a:ext cx="10268712" cy="17007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2B351D-270D-480D-8AF5-6A213ED2B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0120" y="2587752"/>
            <a:ext cx="10268712" cy="35935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B0E73-3310-4A8F-BB4A-7A6A99121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03720" y="6356350"/>
            <a:ext cx="32369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just">
              <a:defRPr sz="1200" spc="50" baseline="0">
                <a:solidFill>
                  <a:schemeClr val="tx1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4/16/2024</a:t>
            </a:fld>
            <a:endParaRPr lang="en-US" spc="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1C4C0-515B-4404-A780-C31E7DFE54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60120" y="6356350"/>
            <a:ext cx="5504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50" baseline="0">
                <a:solidFill>
                  <a:schemeClr val="tx1"/>
                </a:solidFill>
              </a:defRPr>
            </a:lvl1pPr>
          </a:lstStyle>
          <a:p>
            <a:endParaRPr lang="en-US" spc="5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4C30C7-F013-428C-A6F7-A8CCCD14CE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96144" y="6356350"/>
            <a:ext cx="9326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82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600" kern="1200" cap="all" spc="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1000"/>
        </a:lnSpc>
        <a:spcBef>
          <a:spcPts val="700"/>
        </a:spcBef>
        <a:spcAft>
          <a:spcPts val="700"/>
        </a:spcAft>
        <a:buFont typeface="Arial" panose="020B0604020202020204" pitchFamily="34" charset="0"/>
        <a:buNone/>
        <a:defRPr sz="2600" kern="1200" spc="50" baseline="0">
          <a:solidFill>
            <a:schemeClr val="tx1"/>
          </a:solidFill>
          <a:latin typeface="+mn-lt"/>
          <a:ea typeface="+mn-ea"/>
          <a:cs typeface="+mn-cs"/>
        </a:defRPr>
      </a:lvl1pPr>
      <a:lvl2pPr marL="27432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2300" kern="1200" spc="50" baseline="0">
          <a:solidFill>
            <a:schemeClr val="tx1"/>
          </a:solidFill>
          <a:latin typeface="+mn-lt"/>
          <a:ea typeface="+mn-ea"/>
          <a:cs typeface="+mn-cs"/>
        </a:defRPr>
      </a:lvl2pPr>
      <a:lvl3pPr marL="27432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27432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ClrTx/>
        <a:buFont typeface="Wingdings" panose="05000000000000000000" pitchFamily="2" charset="2"/>
        <a:buChar char="§"/>
        <a:defRPr sz="1800" kern="1200" spc="50" baseline="0">
          <a:solidFill>
            <a:schemeClr val="tx1"/>
          </a:solidFill>
          <a:latin typeface="+mn-lt"/>
          <a:ea typeface="+mn-ea"/>
          <a:cs typeface="+mn-cs"/>
        </a:defRPr>
      </a:lvl4pPr>
      <a:lvl5pPr marL="594360" indent="0" algn="l" defTabSz="914400" rtl="0" eaLnBrk="1" latinLnBrk="0" hangingPunct="1">
        <a:lnSpc>
          <a:spcPct val="101000"/>
        </a:lnSpc>
        <a:spcBef>
          <a:spcPts val="400"/>
        </a:spcBef>
        <a:spcAft>
          <a:spcPts val="400"/>
        </a:spcAft>
        <a:buFont typeface="Arial" panose="020B0604020202020204" pitchFamily="34" charset="0"/>
        <a:buNone/>
        <a:defRPr sz="1800" b="1" kern="1200" spc="5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AA13AD3-0A4F-475A-BEBB-DEEFF5C096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7EAA76-964B-C3AB-5ED5-CB04F99DF3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0438" y="639763"/>
            <a:ext cx="6021207" cy="3227387"/>
          </a:xfrm>
        </p:spPr>
        <p:txBody>
          <a:bodyPr anchor="b">
            <a:normAutofit fontScale="90000"/>
          </a:bodyPr>
          <a:lstStyle/>
          <a:p>
            <a:br>
              <a:rPr lang="en-US" sz="20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r>
              <a:rPr lang="en-US" sz="3600" dirty="0">
                <a:latin typeface="Arial Rounded MT Bold" panose="020F0704030504030204" pitchFamily="34" charset="0"/>
              </a:rPr>
              <a:t>CULMINATING PROJECT</a:t>
            </a: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28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r>
              <a:rPr lang="en-US" sz="2400" dirty="0">
                <a:latin typeface="Arial Rounded MT Bold" panose="020F0704030504030204" pitchFamily="34" charset="0"/>
              </a:rPr>
              <a:t>counseling internship ii</a:t>
            </a:r>
            <a:br>
              <a:rPr lang="en-US" sz="2400" dirty="0">
                <a:latin typeface="Arial Rounded MT Bold" panose="020F0704030504030204" pitchFamily="34" charset="0"/>
              </a:rPr>
            </a:br>
            <a:br>
              <a:rPr lang="en-US" sz="2400" dirty="0">
                <a:latin typeface="Arial Rounded MT Bold" panose="020F0704030504030204" pitchFamily="34" charset="0"/>
              </a:rPr>
            </a:br>
            <a:br>
              <a:rPr lang="en-US" sz="24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br>
              <a:rPr lang="en-US" sz="1600" dirty="0">
                <a:latin typeface="Arial Rounded MT Bold" panose="020F0704030504030204" pitchFamily="34" charset="0"/>
              </a:rPr>
            </a:br>
            <a:r>
              <a:rPr lang="en-US" sz="1600" dirty="0">
                <a:latin typeface="Arial Rounded MT Bold" panose="020F0704030504030204" pitchFamily="34" charset="0"/>
              </a:rPr>
              <a:t>                                            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C60DF7C-88F0-40A5-96EC-BABE7A4A3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206240"/>
            <a:ext cx="7534655" cy="2651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F98CB-B619-B592-2822-5DAB5BE945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0438" y="4525963"/>
            <a:ext cx="6021207" cy="1509712"/>
          </a:xfrm>
        </p:spPr>
        <p:txBody>
          <a:bodyPr anchor="t">
            <a:normAutofit/>
          </a:bodyPr>
          <a:lstStyle/>
          <a:p>
            <a:pPr algn="l"/>
            <a:r>
              <a:rPr lang="en-US" dirty="0"/>
              <a:t>Marie Postiglione-Dupell</a:t>
            </a:r>
          </a:p>
          <a:p>
            <a:pPr algn="l"/>
            <a:endParaRPr lang="en-US" sz="2000" dirty="0"/>
          </a:p>
        </p:txBody>
      </p:sp>
      <p:pic>
        <p:nvPicPr>
          <p:cNvPr id="4" name="Picture 3" descr="Eyes on a candy">
            <a:extLst>
              <a:ext uri="{FF2B5EF4-FFF2-40B4-BE49-F238E27FC236}">
                <a16:creationId xmlns:a16="http://schemas.microsoft.com/office/drawing/2014/main" id="{E51CCB03-5EA8-0452-4A52-0E8D8DF30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00" r="23769" b="-1"/>
          <a:stretch/>
        </p:blipFill>
        <p:spPr>
          <a:xfrm>
            <a:off x="7534655" y="10"/>
            <a:ext cx="465734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713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F7A72-D3D8-69AA-9BB0-B6219B4FF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Small Group Counseling</a:t>
            </a: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7874ED-11B8-F351-CC19-EE046BC15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SMALL GROUP COUNSELING TOPIC: Self-Regulation</a:t>
            </a:r>
          </a:p>
          <a:p>
            <a:endParaRPr lang="en-US" dirty="0"/>
          </a:p>
          <a:p>
            <a:r>
              <a:rPr lang="en-US" dirty="0"/>
              <a:t>GRADE LEVEL OF STUDENT PARTICIPANTS: 6</a:t>
            </a:r>
            <a:r>
              <a:rPr lang="en-US" baseline="30000" dirty="0"/>
              <a:t>th</a:t>
            </a:r>
            <a:r>
              <a:rPr lang="en-US" dirty="0"/>
              <a:t> Grade Students</a:t>
            </a:r>
          </a:p>
          <a:p>
            <a:endParaRPr lang="en-US" dirty="0"/>
          </a:p>
          <a:p>
            <a:r>
              <a:rPr lang="en-US" dirty="0"/>
              <a:t>SMALL GROUP COUNSELING DESCRIPTION: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Skills to assist in self-regulation With Peers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705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E740A-51F3-44FE-958D-43A3DDBD2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2F708-D07B-C269-5782-73CA208B6F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Stafford Middle School Student Counseling Services:</a:t>
            </a:r>
          </a:p>
          <a:p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school counselor</a:t>
            </a:r>
          </a:p>
          <a:p>
            <a:pPr marL="514350" indent="-514350">
              <a:buAutoNum type="arabicPeriod"/>
            </a:pPr>
            <a:r>
              <a:rPr lang="en-US" dirty="0"/>
              <a:t>Student participants IEP and 504 plans current 2023/2024</a:t>
            </a:r>
          </a:p>
        </p:txBody>
      </p:sp>
    </p:spTree>
    <p:extLst>
      <p:ext uri="{BB962C8B-B14F-4D97-AF65-F5344CB8AC3E}">
        <p14:creationId xmlns:p14="http://schemas.microsoft.com/office/powerpoint/2010/main" val="6352219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BB0AE-0930-FC42-7DDA-FBA201ECF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70BC8-5353-0B8B-1F40-747CE15D1F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STAFFORD MIDDLE SCHOOL PROFESSIONS SURVEYED: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counselor referral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School Psychologist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6</a:t>
            </a:r>
            <a:r>
              <a:rPr lang="en-US" baseline="30000" dirty="0"/>
              <a:t>th</a:t>
            </a:r>
            <a:r>
              <a:rPr lang="en-US" dirty="0"/>
              <a:t> grade Teaching Staff</a:t>
            </a:r>
          </a:p>
        </p:txBody>
      </p:sp>
    </p:spTree>
    <p:extLst>
      <p:ext uri="{BB962C8B-B14F-4D97-AF65-F5344CB8AC3E}">
        <p14:creationId xmlns:p14="http://schemas.microsoft.com/office/powerpoint/2010/main" val="34113803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4518B-F43E-1D71-1256-5702FC9DF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AIA STANDARDS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70744B-B2FC-C815-44C0-B3457F402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AIA Standards of counseling prevention and intervention: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Provides students with social skills to assist in navigating peer to peer social stressors</a:t>
            </a:r>
          </a:p>
        </p:txBody>
      </p:sp>
    </p:spTree>
    <p:extLst>
      <p:ext uri="{BB962C8B-B14F-4D97-AF65-F5344CB8AC3E}">
        <p14:creationId xmlns:p14="http://schemas.microsoft.com/office/powerpoint/2010/main" val="1376695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775951-EBF9-5AAD-4E31-550FEB30A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CULTURAL SENSITIVITY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80E4E-F871-1953-8078-E3481E7EC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WELCOMING &amp; SAFE COUNSELING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ENSURE ESTABLISHMENT OF GROUP EXPECTATIONS &amp; BOUNDARIES WHILE IN GROUP COUNSELING SESSION SPACE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PROVIDE DIVERSE GROUP OF STUDENT PARTICIPANTS IN GROUP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ENCOURGE RESPECTFUL PEER TO PEER DISCUSSION REGARDING OTHER WORLDVIEWS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458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04BD1-68D2-0E31-F559-A9B3EA84C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Description of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E50EA-CEAE-8448-28E2-2F78258602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LESSON #1. icebreaker activity &amp; Pre-Assessment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Lesson #2. identify stress-related triggers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Lesson #3. identify stress-related triggers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Lesson #4. identify feelings/emotions regarding stressors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Lesson #5. trigger &amp; tool/strategy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Lesson #6. calming skills &amp; Post-Assessment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077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49806-7CA1-EE27-3420-C7EB4CFCC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Description of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19A5E-F205-BC92-5F45-1BDFA741DD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Pre &amp; Post Assessment Survey: 6 Statement Sentences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know how to make friends 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think about what peers feel regarding things I say or do.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can identify my words &amp; actions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can calmly resolve issues with other peers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understand the appropriate usage of my words when I speak and act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 can effectively regulate my emotions that would hurt my friendships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166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CC604-F8F2-8E92-07F5-2F583A7F6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PRE / POST SURVEY &amp; student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A9439-ED24-59D1-8CEA-20E130378B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 scale identifies the answer scale ranked highest to lowest response.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 Response Choice: Always, Sometimes, Hardley, and Never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 Outcomes: 60% of student post-responses ranked above pre-responses in all sentences.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16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B2914-AE27-88E3-7FEF-C23AD296C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7C6AE-E982-F6AA-7F6B-3F4E689413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 American School Counseling Association (2019)</a:t>
            </a:r>
          </a:p>
          <a:p>
            <a:r>
              <a:rPr lang="en-US" dirty="0"/>
              <a:t>Counselor Professional Standards &amp; Competencies.</a:t>
            </a:r>
          </a:p>
          <a:p>
            <a:r>
              <a:rPr lang="en-US" dirty="0"/>
              <a:t>Alexandria, VA; Author. </a:t>
            </a:r>
          </a:p>
        </p:txBody>
      </p:sp>
    </p:spTree>
    <p:extLst>
      <p:ext uri="{BB962C8B-B14F-4D97-AF65-F5344CB8AC3E}">
        <p14:creationId xmlns:p14="http://schemas.microsoft.com/office/powerpoint/2010/main" val="1385793815"/>
      </p:ext>
    </p:extLst>
  </p:cSld>
  <p:clrMapOvr>
    <a:masterClrMapping/>
  </p:clrMapOvr>
</p:sld>
</file>

<file path=ppt/theme/theme1.xml><?xml version="1.0" encoding="utf-8"?>
<a:theme xmlns:a="http://schemas.openxmlformats.org/drawingml/2006/main" name="JuxtaposeVTI">
  <a:themeElements>
    <a:clrScheme name="AnalogousFromRegularSeed_2SEEDS">
      <a:dk1>
        <a:srgbClr val="000000"/>
      </a:dk1>
      <a:lt1>
        <a:srgbClr val="FFFFFF"/>
      </a:lt1>
      <a:dk2>
        <a:srgbClr val="351E22"/>
      </a:dk2>
      <a:lt2>
        <a:srgbClr val="E8E2E3"/>
      </a:lt2>
      <a:accent1>
        <a:srgbClr val="3BB195"/>
      </a:accent1>
      <a:accent2>
        <a:srgbClr val="47B56D"/>
      </a:accent2>
      <a:accent3>
        <a:srgbClr val="4BACC0"/>
      </a:accent3>
      <a:accent4>
        <a:srgbClr val="B13B81"/>
      </a:accent4>
      <a:accent5>
        <a:srgbClr val="C34D61"/>
      </a:accent5>
      <a:accent6>
        <a:srgbClr val="B1583B"/>
      </a:accent6>
      <a:hlink>
        <a:srgbClr val="BF3F5E"/>
      </a:hlink>
      <a:folHlink>
        <a:srgbClr val="7F7F7F"/>
      </a:folHlink>
    </a:clrScheme>
    <a:fontScheme name="Custom 167">
      <a:majorFont>
        <a:latin typeface="Franklin Gothic Demi Cond"/>
        <a:ea typeface=""/>
        <a:cs typeface=""/>
      </a:majorFont>
      <a:minorFont>
        <a:latin typeface="Franklin Gothic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xtaposeVTI" id="{FBDCC3B4-6EA8-442A-B697-43C068E31FE3}" vid="{090F2E09-E4E2-4F71-A70E-279F5A0D9E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358</TotalTime>
  <Words>348</Words>
  <Application>Microsoft Office PowerPoint</Application>
  <PresentationFormat>Widescreen</PresentationFormat>
  <Paragraphs>58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Arial Rounded MT Bold</vt:lpstr>
      <vt:lpstr>Franklin Gothic Demi Cond</vt:lpstr>
      <vt:lpstr>Franklin Gothic Medium</vt:lpstr>
      <vt:lpstr>Wingdings</vt:lpstr>
      <vt:lpstr>JuxtaposeVTI</vt:lpstr>
      <vt:lpstr>  CULMINATING PROJECT    counseling internship ii                                                       </vt:lpstr>
      <vt:lpstr>Small Group Counseling   </vt:lpstr>
      <vt:lpstr>DATA SOURCES</vt:lpstr>
      <vt:lpstr>NEEDS ASSESSMENT</vt:lpstr>
      <vt:lpstr>AIA STANDARDS</vt:lpstr>
      <vt:lpstr>CULTURAL SENSITIVITY </vt:lpstr>
      <vt:lpstr>Description of project</vt:lpstr>
      <vt:lpstr>Description of survey</vt:lpstr>
      <vt:lpstr>PRE / POST SURVEY &amp; student outcomes</vt:lpstr>
      <vt:lpstr>RESOURCES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CULMINATING PROJECT</dc:title>
  <dc:creator>Marie Postiglione-Dupell</dc:creator>
  <cp:lastModifiedBy>Marie Postiglione-Dupell</cp:lastModifiedBy>
  <cp:revision>6</cp:revision>
  <dcterms:created xsi:type="dcterms:W3CDTF">2024-04-04T23:15:21Z</dcterms:created>
  <dcterms:modified xsi:type="dcterms:W3CDTF">2024-04-16T18:01:18Z</dcterms:modified>
</cp:coreProperties>
</file>