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8288000" cy="10287000"/>
  <p:notesSz cx="6858000" cy="9144000"/>
  <p:embeddedFontLst>
    <p:embeddedFont>
      <p:font typeface="Just Another Hand" panose="020B0604020202020204" charset="0"/>
      <p:regular r:id="rId30"/>
    </p:embeddedFont>
    <p:embeddedFont>
      <p:font typeface="Lucidity Condensed" panose="020B0604020202020204" charset="0"/>
      <p:regular r:id="rId31"/>
    </p:embeddedFont>
    <p:embeddedFont>
      <p:font typeface="More Sugar" panose="020B0604020202020204" charset="0"/>
      <p:regular r:id="rId32"/>
    </p:embeddedFont>
    <p:embeddedFont>
      <p:font typeface="Sensa Wild DotOutline Shade" panose="020B0604020202020204" charset="0"/>
      <p:regular r:id="rId33"/>
    </p:embeddedFont>
    <p:embeddedFont>
      <p:font typeface="Sensa Wild Fill" panose="020B0604020202020204" charset="0"/>
      <p:regular r:id="rId34"/>
    </p:embeddedFont>
    <p:embeddedFont>
      <p:font typeface="Sunday" panose="020B0604020202020204" charset="0"/>
      <p:regular r:id="rId35"/>
    </p:embeddedFont>
    <p:embeddedFont>
      <p:font typeface="Walter Turncoat" panose="020B0604020202020204" charset="0"/>
      <p:regular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9" d="100"/>
          <a:sy n="39" d="100"/>
        </p:scale>
        <p:origin x="94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16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B86B1E-1F11-43FF-A278-430D084CF957}" type="datetimeFigureOut">
              <a:rPr lang="en-US" smtClean="0"/>
              <a:t>4/3/2024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F8BE29-89D8-4477-8AAC-3C8FAD425F46}" type="slidenum">
              <a:rPr lang="en-US" smtClean="0"/>
              <a:t>‹#›</a:t>
            </a:fld>
            <a:endParaRPr lang="en-US"/>
          </a:p>
        </p:txBody>
      </p:sp>
    </p:spTree>
    <p:extLst>
      <p:ext uri="{BB962C8B-B14F-4D97-AF65-F5344CB8AC3E}">
        <p14:creationId xmlns:p14="http://schemas.microsoft.com/office/powerpoint/2010/main" val="926624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name is Davina Schoulten, and this is my Internship II Culminating Project PowerPoint. I chose to do a classroom guidance unit on self-awareness for elementary students, specifically tailored to fourth graders.</a:t>
            </a:r>
          </a:p>
        </p:txBody>
      </p:sp>
      <p:sp>
        <p:nvSpPr>
          <p:cNvPr id="4" name="Slide Number Placeholder 3"/>
          <p:cNvSpPr>
            <a:spLocks noGrp="1"/>
          </p:cNvSpPr>
          <p:nvPr>
            <p:ph type="sldNum" sz="quarter" idx="5"/>
          </p:nvPr>
        </p:nvSpPr>
        <p:spPr/>
        <p:txBody>
          <a:bodyPr/>
          <a:lstStyle/>
          <a:p>
            <a:fld id="{0EF8BE29-89D8-4477-8AAC-3C8FAD425F46}" type="slidenum">
              <a:rPr lang="en-US" smtClean="0"/>
              <a:t>1</a:t>
            </a:fld>
            <a:endParaRPr lang="en-US"/>
          </a:p>
        </p:txBody>
      </p:sp>
    </p:spTree>
    <p:extLst>
      <p:ext uri="{BB962C8B-B14F-4D97-AF65-F5344CB8AC3E}">
        <p14:creationId xmlns:p14="http://schemas.microsoft.com/office/powerpoint/2010/main" val="40021544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following slide is my table of contents addressing data sources, needs assessment, project description, AIA alignment, ASCA mindsets and behaviors, Utah academic standards, cultural sensitivity, and evaluation of the guidance unit.</a:t>
            </a:r>
          </a:p>
        </p:txBody>
      </p:sp>
      <p:sp>
        <p:nvSpPr>
          <p:cNvPr id="4" name="Slide Number Placeholder 3"/>
          <p:cNvSpPr>
            <a:spLocks noGrp="1"/>
          </p:cNvSpPr>
          <p:nvPr>
            <p:ph type="sldNum" sz="quarter" idx="5"/>
          </p:nvPr>
        </p:nvSpPr>
        <p:spPr/>
        <p:txBody>
          <a:bodyPr/>
          <a:lstStyle/>
          <a:p>
            <a:fld id="{0EF8BE29-89D8-4477-8AAC-3C8FAD425F46}" type="slidenum">
              <a:rPr lang="en-US" smtClean="0"/>
              <a:t>2</a:t>
            </a:fld>
            <a:endParaRPr lang="en-US"/>
          </a:p>
        </p:txBody>
      </p:sp>
    </p:spTree>
    <p:extLst>
      <p:ext uri="{BB962C8B-B14F-4D97-AF65-F5344CB8AC3E}">
        <p14:creationId xmlns:p14="http://schemas.microsoft.com/office/powerpoint/2010/main" val="4289315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Existing data sources that help identify the need for this guidance unit on self-awareness include my district’s Power BI Climate Survey, student self-referrals, and teacher referrals.</a:t>
            </a:r>
          </a:p>
        </p:txBody>
      </p:sp>
      <p:sp>
        <p:nvSpPr>
          <p:cNvPr id="4" name="Slide Number Placeholder 3"/>
          <p:cNvSpPr>
            <a:spLocks noGrp="1"/>
          </p:cNvSpPr>
          <p:nvPr>
            <p:ph type="sldNum" sz="quarter" idx="5"/>
          </p:nvPr>
        </p:nvSpPr>
        <p:spPr/>
        <p:txBody>
          <a:bodyPr/>
          <a:lstStyle/>
          <a:p>
            <a:fld id="{0EF8BE29-89D8-4477-8AAC-3C8FAD425F46}" type="slidenum">
              <a:rPr lang="en-US" smtClean="0"/>
              <a:t>3</a:t>
            </a:fld>
            <a:endParaRPr lang="en-US"/>
          </a:p>
        </p:txBody>
      </p:sp>
    </p:spTree>
    <p:extLst>
      <p:ext uri="{BB962C8B-B14F-4D97-AF65-F5344CB8AC3E}">
        <p14:creationId xmlns:p14="http://schemas.microsoft.com/office/powerpoint/2010/main" val="34831007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data source was taken from the district’s Power BI Climate Survey. At the end of the previous school year, students were given a survey with various questions. After reviewing the data, I noticed that only 1% of the students surveyed felt they could share their emotions. This makes me wonder if they have difficulty identifying their emotions, therefore they cannot share them, or if they don’t feel comfortable sharing their emotions. This indicated that they could use self-awareness skills to help share their emotions as well as have the confidence to speak up (only 2% felt they could) through a growth mindset (asking questions and making mistakes helps us grow).</a:t>
            </a:r>
          </a:p>
        </p:txBody>
      </p:sp>
      <p:sp>
        <p:nvSpPr>
          <p:cNvPr id="4" name="Slide Number Placeholder 3"/>
          <p:cNvSpPr>
            <a:spLocks noGrp="1"/>
          </p:cNvSpPr>
          <p:nvPr>
            <p:ph type="sldNum" sz="quarter" idx="5"/>
          </p:nvPr>
        </p:nvSpPr>
        <p:spPr/>
        <p:txBody>
          <a:bodyPr/>
          <a:lstStyle/>
          <a:p>
            <a:fld id="{0EF8BE29-89D8-4477-8AAC-3C8FAD425F46}" type="slidenum">
              <a:rPr lang="en-US" smtClean="0"/>
              <a:t>4</a:t>
            </a:fld>
            <a:endParaRPr lang="en-US"/>
          </a:p>
        </p:txBody>
      </p:sp>
    </p:spTree>
    <p:extLst>
      <p:ext uri="{BB962C8B-B14F-4D97-AF65-F5344CB8AC3E}">
        <p14:creationId xmlns:p14="http://schemas.microsoft.com/office/powerpoint/2010/main" val="18274195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indicator for a guidance unit on self-awareness is that only 8% of students felt they could take risks and make mistakes. This also shows a need for a lesson on optimism and growth mindset.</a:t>
            </a:r>
          </a:p>
        </p:txBody>
      </p:sp>
      <p:sp>
        <p:nvSpPr>
          <p:cNvPr id="4" name="Slide Number Placeholder 3"/>
          <p:cNvSpPr>
            <a:spLocks noGrp="1"/>
          </p:cNvSpPr>
          <p:nvPr>
            <p:ph type="sldNum" sz="quarter" idx="5"/>
          </p:nvPr>
        </p:nvSpPr>
        <p:spPr/>
        <p:txBody>
          <a:bodyPr/>
          <a:lstStyle/>
          <a:p>
            <a:fld id="{0EF8BE29-89D8-4477-8AAC-3C8FAD425F46}" type="slidenum">
              <a:rPr lang="en-US" smtClean="0"/>
              <a:t>5</a:t>
            </a:fld>
            <a:endParaRPr lang="en-US"/>
          </a:p>
        </p:txBody>
      </p:sp>
    </p:spTree>
    <p:extLst>
      <p:ext uri="{BB962C8B-B14F-4D97-AF65-F5344CB8AC3E}">
        <p14:creationId xmlns:p14="http://schemas.microsoft.com/office/powerpoint/2010/main" val="3022789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have a system in place where students can reach out to me through a self-referral (see note above). Many students use this resource to discuss feelings and emotions. Many of the self-referrals I receive are related to negative outlooks on various situations as well as dishonest behaviors that infiltrate their friendships.</a:t>
            </a:r>
          </a:p>
        </p:txBody>
      </p:sp>
      <p:sp>
        <p:nvSpPr>
          <p:cNvPr id="4" name="Slide Number Placeholder 3"/>
          <p:cNvSpPr>
            <a:spLocks noGrp="1"/>
          </p:cNvSpPr>
          <p:nvPr>
            <p:ph type="sldNum" sz="quarter" idx="5"/>
          </p:nvPr>
        </p:nvSpPr>
        <p:spPr/>
        <p:txBody>
          <a:bodyPr/>
          <a:lstStyle/>
          <a:p>
            <a:fld id="{0EF8BE29-89D8-4477-8AAC-3C8FAD425F46}" type="slidenum">
              <a:rPr lang="en-US" smtClean="0"/>
              <a:t>6</a:t>
            </a:fld>
            <a:endParaRPr lang="en-US"/>
          </a:p>
        </p:txBody>
      </p:sp>
    </p:spTree>
    <p:extLst>
      <p:ext uri="{BB962C8B-B14F-4D97-AF65-F5344CB8AC3E}">
        <p14:creationId xmlns:p14="http://schemas.microsoft.com/office/powerpoint/2010/main" val="561451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Teacher emails and referrals also indicate a need for optimism and a growth mindset. This is one example of a teacher that is unsure how to navigate a students high emotions as it pertains to the student’s feeling that she cannot make friends (growth mindset and optimism). This particular student focuses on the negative in most situations rather than the positive.</a:t>
            </a:r>
          </a:p>
        </p:txBody>
      </p:sp>
      <p:sp>
        <p:nvSpPr>
          <p:cNvPr id="4" name="Slide Number Placeholder 3"/>
          <p:cNvSpPr>
            <a:spLocks noGrp="1"/>
          </p:cNvSpPr>
          <p:nvPr>
            <p:ph type="sldNum" sz="quarter" idx="5"/>
          </p:nvPr>
        </p:nvSpPr>
        <p:spPr/>
        <p:txBody>
          <a:bodyPr/>
          <a:lstStyle/>
          <a:p>
            <a:fld id="{0EF8BE29-89D8-4477-8AAC-3C8FAD425F46}" type="slidenum">
              <a:rPr lang="en-US" smtClean="0"/>
              <a:t>7</a:t>
            </a:fld>
            <a:endParaRPr lang="en-US"/>
          </a:p>
        </p:txBody>
      </p:sp>
    </p:spTree>
    <p:extLst>
      <p:ext uri="{BB962C8B-B14F-4D97-AF65-F5344CB8AC3E}">
        <p14:creationId xmlns:p14="http://schemas.microsoft.com/office/powerpoint/2010/main" val="33973272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US" dirty="0"/>
              <a:t>The Collaborative for Academic, Social, and Emotional Learning Wheel was utilized to develop this guidance unit. Under the “Self-Awareness” umbrella includes, among other things:</a:t>
            </a:r>
          </a:p>
          <a:p>
            <a:pPr algn="l">
              <a:buFont typeface="Arial" panose="020B0604020202020204" pitchFamily="34" charset="0"/>
              <a:buChar char="•"/>
            </a:pPr>
            <a:r>
              <a:rPr lang="en-US" b="0" i="0" dirty="0">
                <a:solidFill>
                  <a:srgbClr val="333333"/>
                </a:solidFill>
                <a:effectLst/>
                <a:latin typeface="acumin-pro"/>
              </a:rPr>
              <a:t>Identifying one’s emotions</a:t>
            </a:r>
          </a:p>
          <a:p>
            <a:pPr algn="l">
              <a:buFont typeface="Arial" panose="020B0604020202020204" pitchFamily="34" charset="0"/>
              <a:buChar char="•"/>
            </a:pPr>
            <a:r>
              <a:rPr lang="en-US" b="0" i="0" dirty="0">
                <a:solidFill>
                  <a:srgbClr val="333333"/>
                </a:solidFill>
                <a:effectLst/>
                <a:latin typeface="acumin-pro"/>
              </a:rPr>
              <a:t>Demonstrating honesty and integrity</a:t>
            </a:r>
          </a:p>
          <a:p>
            <a:pPr algn="l">
              <a:buFont typeface="Arial" panose="020B0604020202020204" pitchFamily="34" charset="0"/>
              <a:buChar char="•"/>
            </a:pPr>
            <a:r>
              <a:rPr lang="en-US" b="0" i="0" dirty="0">
                <a:solidFill>
                  <a:srgbClr val="333333"/>
                </a:solidFill>
                <a:effectLst/>
                <a:latin typeface="acumin-pro"/>
              </a:rPr>
              <a:t>Linking feelings, values, and thoughts</a:t>
            </a:r>
          </a:p>
          <a:p>
            <a:pPr algn="l">
              <a:buFont typeface="Arial" panose="020B0604020202020204" pitchFamily="34" charset="0"/>
              <a:buChar char="•"/>
            </a:pPr>
            <a:r>
              <a:rPr lang="en-US" b="0" i="0" dirty="0">
                <a:solidFill>
                  <a:srgbClr val="333333"/>
                </a:solidFill>
                <a:effectLst/>
                <a:latin typeface="acumin-pro"/>
              </a:rPr>
              <a:t>Examining prejudices and biases</a:t>
            </a:r>
          </a:p>
          <a:p>
            <a:pPr algn="l">
              <a:buFont typeface="Arial" panose="020B0604020202020204" pitchFamily="34" charset="0"/>
              <a:buChar char="•"/>
            </a:pPr>
            <a:r>
              <a:rPr lang="en-US" b="0" i="0" dirty="0">
                <a:solidFill>
                  <a:srgbClr val="333333"/>
                </a:solidFill>
                <a:effectLst/>
                <a:latin typeface="acumin-pro"/>
              </a:rPr>
              <a:t>Experiencing self-efficacy</a:t>
            </a:r>
          </a:p>
          <a:p>
            <a:pPr algn="l">
              <a:buFont typeface="Arial" panose="020B0604020202020204" pitchFamily="34" charset="0"/>
              <a:buChar char="•"/>
            </a:pPr>
            <a:r>
              <a:rPr lang="en-US" b="0" i="0" dirty="0">
                <a:solidFill>
                  <a:srgbClr val="333333"/>
                </a:solidFill>
                <a:effectLst/>
                <a:latin typeface="acumin-pro"/>
              </a:rPr>
              <a:t>Having a growth mindset</a:t>
            </a:r>
          </a:p>
          <a:p>
            <a:endParaRPr lang="en-US" dirty="0"/>
          </a:p>
        </p:txBody>
      </p:sp>
      <p:sp>
        <p:nvSpPr>
          <p:cNvPr id="4" name="Slide Number Placeholder 3"/>
          <p:cNvSpPr>
            <a:spLocks noGrp="1"/>
          </p:cNvSpPr>
          <p:nvPr>
            <p:ph type="sldNum" sz="quarter" idx="5"/>
          </p:nvPr>
        </p:nvSpPr>
        <p:spPr/>
        <p:txBody>
          <a:bodyPr/>
          <a:lstStyle/>
          <a:p>
            <a:fld id="{0EF8BE29-89D8-4477-8AAC-3C8FAD425F46}" type="slidenum">
              <a:rPr lang="en-US" smtClean="0"/>
              <a:t>8</a:t>
            </a:fld>
            <a:endParaRPr lang="en-US"/>
          </a:p>
        </p:txBody>
      </p:sp>
    </p:spTree>
    <p:extLst>
      <p:ext uri="{BB962C8B-B14F-4D97-AF65-F5344CB8AC3E}">
        <p14:creationId xmlns:p14="http://schemas.microsoft.com/office/powerpoint/2010/main" val="951646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developed a Microsoft Form for teacher to take. This form included the components of the CASEL Wheel and descriptions of what each topic entails. Teacher results indicated the highest need for self-awareness skills.</a:t>
            </a:r>
          </a:p>
        </p:txBody>
      </p:sp>
      <p:sp>
        <p:nvSpPr>
          <p:cNvPr id="4" name="Slide Number Placeholder 3"/>
          <p:cNvSpPr>
            <a:spLocks noGrp="1"/>
          </p:cNvSpPr>
          <p:nvPr>
            <p:ph type="sldNum" sz="quarter" idx="5"/>
          </p:nvPr>
        </p:nvSpPr>
        <p:spPr/>
        <p:txBody>
          <a:bodyPr/>
          <a:lstStyle/>
          <a:p>
            <a:fld id="{0EF8BE29-89D8-4477-8AAC-3C8FAD425F46}" type="slidenum">
              <a:rPr lang="en-US" smtClean="0"/>
              <a:t>9</a:t>
            </a:fld>
            <a:endParaRPr lang="en-US"/>
          </a:p>
        </p:txBody>
      </p:sp>
    </p:spTree>
    <p:extLst>
      <p:ext uri="{BB962C8B-B14F-4D97-AF65-F5344CB8AC3E}">
        <p14:creationId xmlns:p14="http://schemas.microsoft.com/office/powerpoint/2010/main" val="18722893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Given the data, I developed a guidance unit on self-awareness. Lesson one focuses on optimism and managing thoughts, lesson two is on growth mindset, lesson three is on honesty, and lesson four focuses on integrity.</a:t>
            </a:r>
          </a:p>
        </p:txBody>
      </p:sp>
      <p:sp>
        <p:nvSpPr>
          <p:cNvPr id="4" name="Slide Number Placeholder 3"/>
          <p:cNvSpPr>
            <a:spLocks noGrp="1"/>
          </p:cNvSpPr>
          <p:nvPr>
            <p:ph type="sldNum" sz="quarter" idx="5"/>
          </p:nvPr>
        </p:nvSpPr>
        <p:spPr/>
        <p:txBody>
          <a:bodyPr/>
          <a:lstStyle/>
          <a:p>
            <a:fld id="{0EF8BE29-89D8-4477-8AAC-3C8FAD425F46}" type="slidenum">
              <a:rPr lang="en-US" smtClean="0"/>
              <a:t>10</a:t>
            </a:fld>
            <a:endParaRPr lang="en-US"/>
          </a:p>
        </p:txBody>
      </p:sp>
    </p:spTree>
    <p:extLst>
      <p:ext uri="{BB962C8B-B14F-4D97-AF65-F5344CB8AC3E}">
        <p14:creationId xmlns:p14="http://schemas.microsoft.com/office/powerpoint/2010/main" val="40278150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one focuses on Optimism. I am a big fan of bibliotherapy. Most of my lesson incorporate a book on the topic at hand as well as an activity to show their understanding of the objective. In this lesson, I read “A Little Spot of Optimism: A Story About Managing Thoughts and Growth Mindset” by Diane </a:t>
            </a:r>
            <a:r>
              <a:rPr lang="en-US" dirty="0" err="1"/>
              <a:t>Alber</a:t>
            </a:r>
            <a:r>
              <a:rPr lang="en-US" dirty="0"/>
              <a:t>. We then turned our negative thoughts into positive outlooks.</a:t>
            </a:r>
          </a:p>
        </p:txBody>
      </p:sp>
      <p:sp>
        <p:nvSpPr>
          <p:cNvPr id="4" name="Slide Number Placeholder 3"/>
          <p:cNvSpPr>
            <a:spLocks noGrp="1"/>
          </p:cNvSpPr>
          <p:nvPr>
            <p:ph type="sldNum" sz="quarter" idx="5"/>
          </p:nvPr>
        </p:nvSpPr>
        <p:spPr/>
        <p:txBody>
          <a:bodyPr/>
          <a:lstStyle/>
          <a:p>
            <a:fld id="{0EF8BE29-89D8-4477-8AAC-3C8FAD425F46}" type="slidenum">
              <a:rPr lang="en-US" smtClean="0"/>
              <a:t>11</a:t>
            </a:fld>
            <a:endParaRPr lang="en-US"/>
          </a:p>
        </p:txBody>
      </p:sp>
    </p:spTree>
    <p:extLst>
      <p:ext uri="{BB962C8B-B14F-4D97-AF65-F5344CB8AC3E}">
        <p14:creationId xmlns:p14="http://schemas.microsoft.com/office/powerpoint/2010/main" val="30272774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second lesson of this guidance unit, I focused on a growth mindset. We read “Your Fantastic Elastic Brain: Stretch It, Shape It” by JoAnn </a:t>
            </a:r>
            <a:r>
              <a:rPr lang="en-US" dirty="0" err="1"/>
              <a:t>Deak</a:t>
            </a:r>
            <a:r>
              <a:rPr lang="en-US" dirty="0"/>
              <a:t>. Following the story, we discussed famous mistakes. Some inventors “accidentally” created their products by mistake: Popsicles, piggy banks, Post-Its, the chocolate chip cookie, etc. Afterwards, I gave them a worksheet that allowed them to turn a “mistake” into something creative.</a:t>
            </a:r>
          </a:p>
        </p:txBody>
      </p:sp>
      <p:sp>
        <p:nvSpPr>
          <p:cNvPr id="4" name="Slide Number Placeholder 3"/>
          <p:cNvSpPr>
            <a:spLocks noGrp="1"/>
          </p:cNvSpPr>
          <p:nvPr>
            <p:ph type="sldNum" sz="quarter" idx="5"/>
          </p:nvPr>
        </p:nvSpPr>
        <p:spPr/>
        <p:txBody>
          <a:bodyPr/>
          <a:lstStyle/>
          <a:p>
            <a:fld id="{0EF8BE29-89D8-4477-8AAC-3C8FAD425F46}" type="slidenum">
              <a:rPr lang="en-US" smtClean="0"/>
              <a:t>12</a:t>
            </a:fld>
            <a:endParaRPr lang="en-US"/>
          </a:p>
        </p:txBody>
      </p:sp>
    </p:spTree>
    <p:extLst>
      <p:ext uri="{BB962C8B-B14F-4D97-AF65-F5344CB8AC3E}">
        <p14:creationId xmlns:p14="http://schemas.microsoft.com/office/powerpoint/2010/main" val="10208004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three was on honesty. I read “A Little Spot of Honesty: A Story About Trust and Integrity” by Diane </a:t>
            </a:r>
            <a:r>
              <a:rPr lang="en-US" dirty="0" err="1"/>
              <a:t>Alber</a:t>
            </a:r>
            <a:r>
              <a:rPr lang="en-US" dirty="0"/>
              <a:t>. Not only was this a great book about honesty, but it was a nice segue to our next lesson on integrity. After the book, I told a quick story about a boy named Louie. Whenever Louie lied, he felt worse and worse. I took a jar of water and added a drop of food coloring (various colors) every time Louie told a lie. This symbolized how “yucky” we feel when we’re dishonest. Louie attempted to make amends with those he lied to (add some bleach/truth juice to the Louie jar every time he apologizes). This shows how difficult it is to “undo” our impression on others when we lie. It gets better over time, but we can never quite undo our lies. Students then practiced the “Own It: Apologize” steps through modeling different situations.</a:t>
            </a:r>
          </a:p>
        </p:txBody>
      </p:sp>
      <p:sp>
        <p:nvSpPr>
          <p:cNvPr id="4" name="Slide Number Placeholder 3"/>
          <p:cNvSpPr>
            <a:spLocks noGrp="1"/>
          </p:cNvSpPr>
          <p:nvPr>
            <p:ph type="sldNum" sz="quarter" idx="5"/>
          </p:nvPr>
        </p:nvSpPr>
        <p:spPr/>
        <p:txBody>
          <a:bodyPr/>
          <a:lstStyle/>
          <a:p>
            <a:fld id="{0EF8BE29-89D8-4477-8AAC-3C8FAD425F46}" type="slidenum">
              <a:rPr lang="en-US" smtClean="0"/>
              <a:t>13</a:t>
            </a:fld>
            <a:endParaRPr lang="en-US"/>
          </a:p>
        </p:txBody>
      </p:sp>
    </p:spTree>
    <p:extLst>
      <p:ext uri="{BB962C8B-B14F-4D97-AF65-F5344CB8AC3E}">
        <p14:creationId xmlns:p14="http://schemas.microsoft.com/office/powerpoint/2010/main" val="8643942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final lesson was on integrity. First, we discussed how closely related honesty and integrity is. We then discussed the difference between honesty and integrity. We read “Honesty is My Superpower” by Alicia Ortega. Students were then directed to access their Nearpod accounts to drag/drop words into either an “honest” category or a “dishonest” category. Then they were directed to drag/drop situations in an “honest” or “dishonest” category. Students were then able to create their own superhero shield based on integrity characteristics.</a:t>
            </a:r>
          </a:p>
        </p:txBody>
      </p:sp>
      <p:sp>
        <p:nvSpPr>
          <p:cNvPr id="4" name="Slide Number Placeholder 3"/>
          <p:cNvSpPr>
            <a:spLocks noGrp="1"/>
          </p:cNvSpPr>
          <p:nvPr>
            <p:ph type="sldNum" sz="quarter" idx="5"/>
          </p:nvPr>
        </p:nvSpPr>
        <p:spPr/>
        <p:txBody>
          <a:bodyPr/>
          <a:lstStyle/>
          <a:p>
            <a:fld id="{0EF8BE29-89D8-4477-8AAC-3C8FAD425F46}" type="slidenum">
              <a:rPr lang="en-US" smtClean="0"/>
              <a:t>14</a:t>
            </a:fld>
            <a:endParaRPr lang="en-US"/>
          </a:p>
        </p:txBody>
      </p:sp>
    </p:spTree>
    <p:extLst>
      <p:ext uri="{BB962C8B-B14F-4D97-AF65-F5344CB8AC3E}">
        <p14:creationId xmlns:p14="http://schemas.microsoft.com/office/powerpoint/2010/main" val="10337489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following standards indicate how this guidance unit aligns with the AIA standards.</a:t>
            </a:r>
          </a:p>
        </p:txBody>
      </p:sp>
      <p:sp>
        <p:nvSpPr>
          <p:cNvPr id="4" name="Slide Number Placeholder 3"/>
          <p:cNvSpPr>
            <a:spLocks noGrp="1"/>
          </p:cNvSpPr>
          <p:nvPr>
            <p:ph type="sldNum" sz="quarter" idx="5"/>
          </p:nvPr>
        </p:nvSpPr>
        <p:spPr/>
        <p:txBody>
          <a:bodyPr/>
          <a:lstStyle/>
          <a:p>
            <a:fld id="{0EF8BE29-89D8-4477-8AAC-3C8FAD425F46}" type="slidenum">
              <a:rPr lang="en-US" smtClean="0"/>
              <a:t>15</a:t>
            </a:fld>
            <a:endParaRPr lang="en-US"/>
          </a:p>
        </p:txBody>
      </p:sp>
    </p:spTree>
    <p:extLst>
      <p:ext uri="{BB962C8B-B14F-4D97-AF65-F5344CB8AC3E}">
        <p14:creationId xmlns:p14="http://schemas.microsoft.com/office/powerpoint/2010/main" val="18442056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following standards indicate how this guidance unit aligns with the AIA standards.</a:t>
            </a:r>
          </a:p>
          <a:p>
            <a:endParaRPr lang="en-US" dirty="0"/>
          </a:p>
        </p:txBody>
      </p:sp>
      <p:sp>
        <p:nvSpPr>
          <p:cNvPr id="4" name="Slide Number Placeholder 3"/>
          <p:cNvSpPr>
            <a:spLocks noGrp="1"/>
          </p:cNvSpPr>
          <p:nvPr>
            <p:ph type="sldNum" sz="quarter" idx="5"/>
          </p:nvPr>
        </p:nvSpPr>
        <p:spPr/>
        <p:txBody>
          <a:bodyPr/>
          <a:lstStyle/>
          <a:p>
            <a:fld id="{0EF8BE29-89D8-4477-8AAC-3C8FAD425F46}" type="slidenum">
              <a:rPr lang="en-US" smtClean="0"/>
              <a:t>16</a:t>
            </a:fld>
            <a:endParaRPr lang="en-US"/>
          </a:p>
        </p:txBody>
      </p:sp>
    </p:spTree>
    <p:extLst>
      <p:ext uri="{BB962C8B-B14F-4D97-AF65-F5344CB8AC3E}">
        <p14:creationId xmlns:p14="http://schemas.microsoft.com/office/powerpoint/2010/main" val="41577374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following standards indicate how this guidance unit aligns with the AIA standards.</a:t>
            </a:r>
          </a:p>
          <a:p>
            <a:endParaRPr lang="en-US" dirty="0"/>
          </a:p>
        </p:txBody>
      </p:sp>
      <p:sp>
        <p:nvSpPr>
          <p:cNvPr id="4" name="Slide Number Placeholder 3"/>
          <p:cNvSpPr>
            <a:spLocks noGrp="1"/>
          </p:cNvSpPr>
          <p:nvPr>
            <p:ph type="sldNum" sz="quarter" idx="5"/>
          </p:nvPr>
        </p:nvSpPr>
        <p:spPr/>
        <p:txBody>
          <a:bodyPr/>
          <a:lstStyle/>
          <a:p>
            <a:fld id="{0EF8BE29-89D8-4477-8AAC-3C8FAD425F46}" type="slidenum">
              <a:rPr lang="en-US" smtClean="0"/>
              <a:t>17</a:t>
            </a:fld>
            <a:endParaRPr lang="en-US"/>
          </a:p>
        </p:txBody>
      </p:sp>
    </p:spTree>
    <p:extLst>
      <p:ext uri="{BB962C8B-B14F-4D97-AF65-F5344CB8AC3E}">
        <p14:creationId xmlns:p14="http://schemas.microsoft.com/office/powerpoint/2010/main" val="28768767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following standard indicates how this guidance unit aligns with the AIA standards.</a:t>
            </a:r>
          </a:p>
          <a:p>
            <a:endParaRPr lang="en-US" dirty="0"/>
          </a:p>
        </p:txBody>
      </p:sp>
      <p:sp>
        <p:nvSpPr>
          <p:cNvPr id="4" name="Slide Number Placeholder 3"/>
          <p:cNvSpPr>
            <a:spLocks noGrp="1"/>
          </p:cNvSpPr>
          <p:nvPr>
            <p:ph type="sldNum" sz="quarter" idx="5"/>
          </p:nvPr>
        </p:nvSpPr>
        <p:spPr/>
        <p:txBody>
          <a:bodyPr/>
          <a:lstStyle/>
          <a:p>
            <a:fld id="{0EF8BE29-89D8-4477-8AAC-3C8FAD425F46}" type="slidenum">
              <a:rPr lang="en-US" smtClean="0"/>
              <a:t>18</a:t>
            </a:fld>
            <a:endParaRPr lang="en-US"/>
          </a:p>
        </p:txBody>
      </p:sp>
    </p:spTree>
    <p:extLst>
      <p:ext uri="{BB962C8B-B14F-4D97-AF65-F5344CB8AC3E}">
        <p14:creationId xmlns:p14="http://schemas.microsoft.com/office/powerpoint/2010/main" val="26020092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following standards indicate how this guidance unit aligns with the ASCA Mindset standards.</a:t>
            </a:r>
          </a:p>
          <a:p>
            <a:endParaRPr lang="en-US" dirty="0"/>
          </a:p>
        </p:txBody>
      </p:sp>
      <p:sp>
        <p:nvSpPr>
          <p:cNvPr id="4" name="Slide Number Placeholder 3"/>
          <p:cNvSpPr>
            <a:spLocks noGrp="1"/>
          </p:cNvSpPr>
          <p:nvPr>
            <p:ph type="sldNum" sz="quarter" idx="5"/>
          </p:nvPr>
        </p:nvSpPr>
        <p:spPr/>
        <p:txBody>
          <a:bodyPr/>
          <a:lstStyle/>
          <a:p>
            <a:fld id="{0EF8BE29-89D8-4477-8AAC-3C8FAD425F46}" type="slidenum">
              <a:rPr lang="en-US" smtClean="0"/>
              <a:t>19</a:t>
            </a:fld>
            <a:endParaRPr lang="en-US"/>
          </a:p>
        </p:txBody>
      </p:sp>
    </p:spTree>
    <p:extLst>
      <p:ext uri="{BB962C8B-B14F-4D97-AF65-F5344CB8AC3E}">
        <p14:creationId xmlns:p14="http://schemas.microsoft.com/office/powerpoint/2010/main" val="639526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following standards indicate how this guidance unit aligns with the ASCA Behavior standards.</a:t>
            </a:r>
          </a:p>
          <a:p>
            <a:endParaRPr lang="en-US" dirty="0"/>
          </a:p>
        </p:txBody>
      </p:sp>
      <p:sp>
        <p:nvSpPr>
          <p:cNvPr id="4" name="Slide Number Placeholder 3"/>
          <p:cNvSpPr>
            <a:spLocks noGrp="1"/>
          </p:cNvSpPr>
          <p:nvPr>
            <p:ph type="sldNum" sz="quarter" idx="5"/>
          </p:nvPr>
        </p:nvSpPr>
        <p:spPr/>
        <p:txBody>
          <a:bodyPr/>
          <a:lstStyle/>
          <a:p>
            <a:fld id="{0EF8BE29-89D8-4477-8AAC-3C8FAD425F46}" type="slidenum">
              <a:rPr lang="en-US" smtClean="0"/>
              <a:t>20</a:t>
            </a:fld>
            <a:endParaRPr lang="en-US"/>
          </a:p>
        </p:txBody>
      </p:sp>
    </p:spTree>
    <p:extLst>
      <p:ext uri="{BB962C8B-B14F-4D97-AF65-F5344CB8AC3E}">
        <p14:creationId xmlns:p14="http://schemas.microsoft.com/office/powerpoint/2010/main" val="32368840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following standards indicate how this guidance unit aligns with the ASCA Behavior standards.</a:t>
            </a:r>
          </a:p>
          <a:p>
            <a:endParaRPr lang="en-US" dirty="0"/>
          </a:p>
        </p:txBody>
      </p:sp>
      <p:sp>
        <p:nvSpPr>
          <p:cNvPr id="4" name="Slide Number Placeholder 3"/>
          <p:cNvSpPr>
            <a:spLocks noGrp="1"/>
          </p:cNvSpPr>
          <p:nvPr>
            <p:ph type="sldNum" sz="quarter" idx="5"/>
          </p:nvPr>
        </p:nvSpPr>
        <p:spPr/>
        <p:txBody>
          <a:bodyPr/>
          <a:lstStyle/>
          <a:p>
            <a:fld id="{0EF8BE29-89D8-4477-8AAC-3C8FAD425F46}" type="slidenum">
              <a:rPr lang="en-US" smtClean="0"/>
              <a:t>21</a:t>
            </a:fld>
            <a:endParaRPr lang="en-US"/>
          </a:p>
        </p:txBody>
      </p:sp>
    </p:spTree>
    <p:extLst>
      <p:ext uri="{BB962C8B-B14F-4D97-AF65-F5344CB8AC3E}">
        <p14:creationId xmlns:p14="http://schemas.microsoft.com/office/powerpoint/2010/main" val="9687415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following standards indicate how this guidance unit aligns with the Utah Academic standards.</a:t>
            </a:r>
          </a:p>
          <a:p>
            <a:endParaRPr lang="en-US" dirty="0"/>
          </a:p>
        </p:txBody>
      </p:sp>
      <p:sp>
        <p:nvSpPr>
          <p:cNvPr id="4" name="Slide Number Placeholder 3"/>
          <p:cNvSpPr>
            <a:spLocks noGrp="1"/>
          </p:cNvSpPr>
          <p:nvPr>
            <p:ph type="sldNum" sz="quarter" idx="5"/>
          </p:nvPr>
        </p:nvSpPr>
        <p:spPr/>
        <p:txBody>
          <a:bodyPr/>
          <a:lstStyle/>
          <a:p>
            <a:fld id="{0EF8BE29-89D8-4477-8AAC-3C8FAD425F46}" type="slidenum">
              <a:rPr lang="en-US" smtClean="0"/>
              <a:t>22</a:t>
            </a:fld>
            <a:endParaRPr lang="en-US"/>
          </a:p>
        </p:txBody>
      </p:sp>
    </p:spTree>
    <p:extLst>
      <p:ext uri="{BB962C8B-B14F-4D97-AF65-F5344CB8AC3E}">
        <p14:creationId xmlns:p14="http://schemas.microsoft.com/office/powerpoint/2010/main" val="38636111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This classroom guidance unit fosters students’ self-awareness skills while equitably reaching and teaching students of all cultures. It is culturally sensitive while considering various students’ backgrounds, ethnicity, and belief systems. Names and visual representations in the books/examples/artifacts include various ethnicities. Students will understand that we all, no matter our background, have coping skills for various situations, including positive thinking. Positive thinking, growth mindset, and expectations of honesty and integrity of all individuals are specifically addressed in this unit. Prior to beginning each lesson, the counselor reiterates classroom norms to promote a positive, caring, and safe learning group environment.</a:t>
            </a:r>
            <a:endParaRPr lang="en-US" dirty="0"/>
          </a:p>
        </p:txBody>
      </p:sp>
      <p:sp>
        <p:nvSpPr>
          <p:cNvPr id="4" name="Slide Number Placeholder 3"/>
          <p:cNvSpPr>
            <a:spLocks noGrp="1"/>
          </p:cNvSpPr>
          <p:nvPr>
            <p:ph type="sldNum" sz="quarter" idx="5"/>
          </p:nvPr>
        </p:nvSpPr>
        <p:spPr/>
        <p:txBody>
          <a:bodyPr/>
          <a:lstStyle/>
          <a:p>
            <a:fld id="{0EF8BE29-89D8-4477-8AAC-3C8FAD425F46}" type="slidenum">
              <a:rPr lang="en-US" smtClean="0"/>
              <a:t>23</a:t>
            </a:fld>
            <a:endParaRPr lang="en-US"/>
          </a:p>
        </p:txBody>
      </p:sp>
    </p:spTree>
    <p:extLst>
      <p:ext uri="{BB962C8B-B14F-4D97-AF65-F5344CB8AC3E}">
        <p14:creationId xmlns:p14="http://schemas.microsoft.com/office/powerpoint/2010/main" val="20197704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final bullet points on cultural sensitivity and an example from one of the stories I read to the students.</a:t>
            </a:r>
          </a:p>
        </p:txBody>
      </p:sp>
      <p:sp>
        <p:nvSpPr>
          <p:cNvPr id="4" name="Slide Number Placeholder 3"/>
          <p:cNvSpPr>
            <a:spLocks noGrp="1"/>
          </p:cNvSpPr>
          <p:nvPr>
            <p:ph type="sldNum" sz="quarter" idx="5"/>
          </p:nvPr>
        </p:nvSpPr>
        <p:spPr/>
        <p:txBody>
          <a:bodyPr/>
          <a:lstStyle/>
          <a:p>
            <a:fld id="{0EF8BE29-89D8-4477-8AAC-3C8FAD425F46}" type="slidenum">
              <a:rPr lang="en-US" smtClean="0"/>
              <a:t>24</a:t>
            </a:fld>
            <a:endParaRPr lang="en-US"/>
          </a:p>
        </p:txBody>
      </p:sp>
    </p:spTree>
    <p:extLst>
      <p:ext uri="{BB962C8B-B14F-4D97-AF65-F5344CB8AC3E}">
        <p14:creationId xmlns:p14="http://schemas.microsoft.com/office/powerpoint/2010/main" val="20827308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use various informal assessments to evaluate the effectiveness of the lessons. For example, students can give me a visual thumbs up or thumbs down to indicate whether a situation is honest or dishonest. Worksheets are another method to evaluate whether or not the objective was learned. This particular worksheet is from lesson one on optimism. Students were asked to flip a negative thought into a positive thought.</a:t>
            </a:r>
          </a:p>
        </p:txBody>
      </p:sp>
      <p:sp>
        <p:nvSpPr>
          <p:cNvPr id="4" name="Slide Number Placeholder 3"/>
          <p:cNvSpPr>
            <a:spLocks noGrp="1"/>
          </p:cNvSpPr>
          <p:nvPr>
            <p:ph type="sldNum" sz="quarter" idx="5"/>
          </p:nvPr>
        </p:nvSpPr>
        <p:spPr/>
        <p:txBody>
          <a:bodyPr/>
          <a:lstStyle/>
          <a:p>
            <a:fld id="{0EF8BE29-89D8-4477-8AAC-3C8FAD425F46}" type="slidenum">
              <a:rPr lang="en-US" smtClean="0"/>
              <a:t>25</a:t>
            </a:fld>
            <a:endParaRPr lang="en-US"/>
          </a:p>
        </p:txBody>
      </p:sp>
    </p:spTree>
    <p:extLst>
      <p:ext uri="{BB962C8B-B14F-4D97-AF65-F5344CB8AC3E}">
        <p14:creationId xmlns:p14="http://schemas.microsoft.com/office/powerpoint/2010/main" val="23404007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Additional informal assessments to help me evaluate whether or not the objective was learned is through the Nearpod drag and drop assignment. I can see how many students are participating as well as their accuracy.</a:t>
            </a:r>
          </a:p>
        </p:txBody>
      </p:sp>
      <p:sp>
        <p:nvSpPr>
          <p:cNvPr id="4" name="Slide Number Placeholder 3"/>
          <p:cNvSpPr>
            <a:spLocks noGrp="1"/>
          </p:cNvSpPr>
          <p:nvPr>
            <p:ph type="sldNum" sz="quarter" idx="5"/>
          </p:nvPr>
        </p:nvSpPr>
        <p:spPr/>
        <p:txBody>
          <a:bodyPr/>
          <a:lstStyle/>
          <a:p>
            <a:fld id="{0EF8BE29-89D8-4477-8AAC-3C8FAD425F46}" type="slidenum">
              <a:rPr lang="en-US" smtClean="0"/>
              <a:t>26</a:t>
            </a:fld>
            <a:endParaRPr lang="en-US"/>
          </a:p>
        </p:txBody>
      </p:sp>
    </p:spTree>
    <p:extLst>
      <p:ext uri="{BB962C8B-B14F-4D97-AF65-F5344CB8AC3E}">
        <p14:creationId xmlns:p14="http://schemas.microsoft.com/office/powerpoint/2010/main" val="24184665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overall evaluation to show the effectiveness of the guidance unit include future results on this year’s Power BI Climate Survey. Will more students indicate that feel capable of asking questions, making mistakes, and sharing their emotions? Will administration report fewer referrals for dishonest behaviors? If these percentages do not change in a positive manner, I will need to reevaluate the guidance lesson to improve outcomes.</a:t>
            </a:r>
          </a:p>
        </p:txBody>
      </p:sp>
      <p:sp>
        <p:nvSpPr>
          <p:cNvPr id="4" name="Slide Number Placeholder 3"/>
          <p:cNvSpPr>
            <a:spLocks noGrp="1"/>
          </p:cNvSpPr>
          <p:nvPr>
            <p:ph type="sldNum" sz="quarter" idx="5"/>
          </p:nvPr>
        </p:nvSpPr>
        <p:spPr/>
        <p:txBody>
          <a:bodyPr/>
          <a:lstStyle/>
          <a:p>
            <a:fld id="{0EF8BE29-89D8-4477-8AAC-3C8FAD425F46}" type="slidenum">
              <a:rPr lang="en-US" smtClean="0"/>
              <a:t>27</a:t>
            </a:fld>
            <a:endParaRPr lang="en-US"/>
          </a:p>
        </p:txBody>
      </p:sp>
    </p:spTree>
    <p:extLst>
      <p:ext uri="{BB962C8B-B14F-4D97-AF65-F5344CB8AC3E}">
        <p14:creationId xmlns:p14="http://schemas.microsoft.com/office/powerpoint/2010/main" val="5035970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5.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16.svg"/></Relationships>
</file>

<file path=ppt/slides/_rels/slide4.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 Id="rId9" Type="http://schemas.openxmlformats.org/officeDocument/2006/relationships/image" Target="../media/image23.png"/></Relationships>
</file>

<file path=ppt/slides/_rels/slide5.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 Id="rId9" Type="http://schemas.openxmlformats.org/officeDocument/2006/relationships/image" Target="../media/image23.png"/></Relationships>
</file>

<file path=ppt/slides/_rels/slide6.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 Id="rId9" Type="http://schemas.openxmlformats.org/officeDocument/2006/relationships/image" Target="../media/image24.png"/></Relationships>
</file>

<file path=ppt/slides/_rels/slide7.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10" Type="http://schemas.openxmlformats.org/officeDocument/2006/relationships/image" Target="../media/image26.png"/><Relationship Id="rId4" Type="http://schemas.openxmlformats.org/officeDocument/2006/relationships/image" Target="../media/image18.svg"/><Relationship Id="rId9"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28.svg"/></Relationships>
</file>

<file path=ppt/slides/_rels/slide9.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0.svg"/><Relationship Id="rId11" Type="http://schemas.openxmlformats.org/officeDocument/2006/relationships/image" Target="../media/image30.pn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5.png"/><Relationship Id="rId7"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16.svg"/><Relationship Id="rId9" Type="http://schemas.openxmlformats.org/officeDocument/2006/relationships/image" Target="../media/image31.png"/></Relationships>
</file>

<file path=ppt/slides/_rels/slide1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5.png"/><Relationship Id="rId7"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8.svg"/><Relationship Id="rId5" Type="http://schemas.openxmlformats.org/officeDocument/2006/relationships/image" Target="../media/image27.png"/><Relationship Id="rId10" Type="http://schemas.openxmlformats.org/officeDocument/2006/relationships/image" Target="../media/image33.png"/><Relationship Id="rId4" Type="http://schemas.openxmlformats.org/officeDocument/2006/relationships/image" Target="../media/image16.svg"/><Relationship Id="rId9" Type="http://schemas.openxmlformats.org/officeDocument/2006/relationships/image" Target="../media/image32.png"/></Relationships>
</file>

<file path=ppt/slides/_rels/slide12.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5.png"/><Relationship Id="rId7"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8.svg"/><Relationship Id="rId5" Type="http://schemas.openxmlformats.org/officeDocument/2006/relationships/image" Target="../media/image27.png"/><Relationship Id="rId10" Type="http://schemas.openxmlformats.org/officeDocument/2006/relationships/image" Target="../media/image35.png"/><Relationship Id="rId4" Type="http://schemas.openxmlformats.org/officeDocument/2006/relationships/image" Target="../media/image16.svg"/><Relationship Id="rId9" Type="http://schemas.openxmlformats.org/officeDocument/2006/relationships/image" Target="../media/image34.png"/></Relationships>
</file>

<file path=ppt/slides/_rels/slide13.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5.png"/><Relationship Id="rId7"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8.svg"/><Relationship Id="rId11" Type="http://schemas.openxmlformats.org/officeDocument/2006/relationships/image" Target="../media/image38.png"/><Relationship Id="rId5" Type="http://schemas.openxmlformats.org/officeDocument/2006/relationships/image" Target="../media/image27.png"/><Relationship Id="rId10" Type="http://schemas.openxmlformats.org/officeDocument/2006/relationships/image" Target="../media/image37.png"/><Relationship Id="rId4" Type="http://schemas.openxmlformats.org/officeDocument/2006/relationships/image" Target="../media/image16.svg"/><Relationship Id="rId9" Type="http://schemas.openxmlformats.org/officeDocument/2006/relationships/image" Target="../media/image36.png"/></Relationships>
</file>

<file path=ppt/slides/_rels/slide14.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5.png"/><Relationship Id="rId7" Type="http://schemas.openxmlformats.org/officeDocument/2006/relationships/image" Target="../media/image5.png"/><Relationship Id="rId12"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8.svg"/><Relationship Id="rId11" Type="http://schemas.openxmlformats.org/officeDocument/2006/relationships/image" Target="../media/image41.png"/><Relationship Id="rId5" Type="http://schemas.openxmlformats.org/officeDocument/2006/relationships/image" Target="../media/image27.png"/><Relationship Id="rId10" Type="http://schemas.openxmlformats.org/officeDocument/2006/relationships/image" Target="../media/image40.png"/><Relationship Id="rId4" Type="http://schemas.openxmlformats.org/officeDocument/2006/relationships/image" Target="../media/image16.svg"/><Relationship Id="rId9" Type="http://schemas.openxmlformats.org/officeDocument/2006/relationships/image" Target="../media/image39.png"/></Relationships>
</file>

<file path=ppt/slides/_rels/slide15.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3.png"/><Relationship Id="rId7"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svg"/></Relationships>
</file>

<file path=ppt/slides/_rels/slide16.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3.png"/><Relationship Id="rId7"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svg"/></Relationships>
</file>

<file path=ppt/slides/_rels/slide17.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3.png"/><Relationship Id="rId7"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svg"/></Relationships>
</file>

<file path=ppt/slides/_rels/slide18.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3.png"/><Relationship Id="rId7"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sv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8.sv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8.sv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8.svg"/></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28.sv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2.svg"/></Relationships>
</file>

<file path=ppt/slides/_rels/slide25.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8.png"/><Relationship Id="rId7" Type="http://schemas.openxmlformats.org/officeDocument/2006/relationships/image" Target="../media/image50.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49.svg"/></Relationships>
</file>

<file path=ppt/slides/_rels/slide26.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49.svg"/></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4.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49.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2" name="Freeform 2"/>
          <p:cNvSpPr/>
          <p:nvPr/>
        </p:nvSpPr>
        <p:spPr>
          <a:xfrm rot="456533">
            <a:off x="10639482" y="-881775"/>
            <a:ext cx="10083843" cy="4978897"/>
          </a:xfrm>
          <a:custGeom>
            <a:avLst/>
            <a:gdLst/>
            <a:ahLst/>
            <a:cxnLst/>
            <a:rect l="l" t="t" r="r" b="b"/>
            <a:pathLst>
              <a:path w="10083843" h="4978897">
                <a:moveTo>
                  <a:pt x="0" y="0"/>
                </a:moveTo>
                <a:lnTo>
                  <a:pt x="10083842" y="0"/>
                </a:lnTo>
                <a:lnTo>
                  <a:pt x="10083842" y="4978897"/>
                </a:lnTo>
                <a:lnTo>
                  <a:pt x="0" y="497889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8276696">
            <a:off x="-969163" y="7421271"/>
            <a:ext cx="6873159" cy="4553468"/>
          </a:xfrm>
          <a:custGeom>
            <a:avLst/>
            <a:gdLst/>
            <a:ahLst/>
            <a:cxnLst/>
            <a:rect l="l" t="t" r="r" b="b"/>
            <a:pathLst>
              <a:path w="6873159" h="4553468">
                <a:moveTo>
                  <a:pt x="0" y="0"/>
                </a:moveTo>
                <a:lnTo>
                  <a:pt x="6873159" y="0"/>
                </a:lnTo>
                <a:lnTo>
                  <a:pt x="6873159" y="4553467"/>
                </a:lnTo>
                <a:lnTo>
                  <a:pt x="0" y="455346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rot="98132">
            <a:off x="5320740" y="4660340"/>
            <a:ext cx="7646520" cy="2360863"/>
          </a:xfrm>
          <a:custGeom>
            <a:avLst/>
            <a:gdLst/>
            <a:ahLst/>
            <a:cxnLst/>
            <a:rect l="l" t="t" r="r" b="b"/>
            <a:pathLst>
              <a:path w="7646520" h="2360863">
                <a:moveTo>
                  <a:pt x="0" y="0"/>
                </a:moveTo>
                <a:lnTo>
                  <a:pt x="7646520" y="0"/>
                </a:lnTo>
                <a:lnTo>
                  <a:pt x="7646520" y="2360863"/>
                </a:lnTo>
                <a:lnTo>
                  <a:pt x="0" y="2360863"/>
                </a:lnTo>
                <a:lnTo>
                  <a:pt x="0" y="0"/>
                </a:lnTo>
                <a:close/>
              </a:path>
            </a:pathLst>
          </a:custGeom>
          <a:blipFill>
            <a:blip r:embed="rId7">
              <a:alphaModFix amt="61000"/>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TextBox 5"/>
          <p:cNvSpPr txBox="1"/>
          <p:nvPr/>
        </p:nvSpPr>
        <p:spPr>
          <a:xfrm>
            <a:off x="3799957" y="6809328"/>
            <a:ext cx="10688086" cy="2162809"/>
          </a:xfrm>
          <a:prstGeom prst="rect">
            <a:avLst/>
          </a:prstGeom>
        </p:spPr>
        <p:txBody>
          <a:bodyPr lIns="0" tIns="0" rIns="0" bIns="0" rtlCol="0" anchor="t">
            <a:spAutoFit/>
          </a:bodyPr>
          <a:lstStyle/>
          <a:p>
            <a:pPr algn="ctr">
              <a:lnSpc>
                <a:spcPts val="5740"/>
              </a:lnSpc>
            </a:pPr>
            <a:r>
              <a:rPr lang="en-US" sz="4100" spc="459">
                <a:solidFill>
                  <a:srgbClr val="895230"/>
                </a:solidFill>
                <a:latin typeface="Sensa Wild Fill"/>
              </a:rPr>
              <a:t>A Classroom Guidance Unit</a:t>
            </a:r>
          </a:p>
          <a:p>
            <a:pPr algn="ctr">
              <a:lnSpc>
                <a:spcPts val="5740"/>
              </a:lnSpc>
            </a:pPr>
            <a:r>
              <a:rPr lang="en-US" sz="4100" spc="459">
                <a:solidFill>
                  <a:srgbClr val="895230"/>
                </a:solidFill>
                <a:latin typeface="Sensa Wild Fill"/>
              </a:rPr>
              <a:t>Davina Schoulten</a:t>
            </a:r>
          </a:p>
          <a:p>
            <a:pPr algn="ctr">
              <a:lnSpc>
                <a:spcPts val="5740"/>
              </a:lnSpc>
            </a:pPr>
            <a:r>
              <a:rPr lang="en-US" sz="4100" spc="459">
                <a:solidFill>
                  <a:srgbClr val="895230"/>
                </a:solidFill>
                <a:latin typeface="Sensa Wild Fill"/>
              </a:rPr>
              <a:t>COSC 694: Internship II</a:t>
            </a:r>
          </a:p>
        </p:txBody>
      </p:sp>
      <p:sp>
        <p:nvSpPr>
          <p:cNvPr id="6" name="TextBox 6"/>
          <p:cNvSpPr txBox="1"/>
          <p:nvPr/>
        </p:nvSpPr>
        <p:spPr>
          <a:xfrm>
            <a:off x="3502193" y="3239782"/>
            <a:ext cx="11283615" cy="1377959"/>
          </a:xfrm>
          <a:prstGeom prst="rect">
            <a:avLst/>
          </a:prstGeom>
        </p:spPr>
        <p:txBody>
          <a:bodyPr lIns="0" tIns="0" rIns="0" bIns="0" rtlCol="0" anchor="t">
            <a:spAutoFit/>
          </a:bodyPr>
          <a:lstStyle/>
          <a:p>
            <a:pPr algn="ctr">
              <a:lnSpc>
                <a:spcPts val="11199"/>
              </a:lnSpc>
              <a:spcBef>
                <a:spcPct val="0"/>
              </a:spcBef>
            </a:pPr>
            <a:r>
              <a:rPr lang="en-US" sz="7999" spc="599">
                <a:solidFill>
                  <a:srgbClr val="7B7B6D"/>
                </a:solidFill>
                <a:latin typeface="Sunday"/>
              </a:rPr>
              <a:t>Self-Awareness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BF7343"/>
        </a:solidFill>
        <a:effectLst/>
      </p:bgPr>
    </p:bg>
    <p:spTree>
      <p:nvGrpSpPr>
        <p:cNvPr id="1" name=""/>
        <p:cNvGrpSpPr/>
        <p:nvPr/>
      </p:nvGrpSpPr>
      <p:grpSpPr>
        <a:xfrm>
          <a:off x="0" y="0"/>
          <a:ext cx="0" cy="0"/>
          <a:chOff x="0" y="0"/>
          <a:chExt cx="0" cy="0"/>
        </a:xfrm>
      </p:grpSpPr>
      <p:sp>
        <p:nvSpPr>
          <p:cNvPr id="2" name="Freeform 2"/>
          <p:cNvSpPr/>
          <p:nvPr/>
        </p:nvSpPr>
        <p:spPr>
          <a:xfrm>
            <a:off x="630514" y="7532279"/>
            <a:ext cx="5192177" cy="4114800"/>
          </a:xfrm>
          <a:custGeom>
            <a:avLst/>
            <a:gdLst/>
            <a:ahLst/>
            <a:cxnLst/>
            <a:rect l="l" t="t" r="r" b="b"/>
            <a:pathLst>
              <a:path w="5192177" h="4114800">
                <a:moveTo>
                  <a:pt x="0" y="0"/>
                </a:moveTo>
                <a:lnTo>
                  <a:pt x="5192176" y="0"/>
                </a:lnTo>
                <a:lnTo>
                  <a:pt x="5192176"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291163">
            <a:off x="3954913" y="-1315432"/>
            <a:ext cx="10378174" cy="5124223"/>
          </a:xfrm>
          <a:custGeom>
            <a:avLst/>
            <a:gdLst/>
            <a:ahLst/>
            <a:cxnLst/>
            <a:rect l="l" t="t" r="r" b="b"/>
            <a:pathLst>
              <a:path w="10378174" h="5124223">
                <a:moveTo>
                  <a:pt x="0" y="0"/>
                </a:moveTo>
                <a:lnTo>
                  <a:pt x="10378174" y="0"/>
                </a:lnTo>
                <a:lnTo>
                  <a:pt x="10378174" y="5124223"/>
                </a:lnTo>
                <a:lnTo>
                  <a:pt x="0" y="512422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13368764" y="7693145"/>
            <a:ext cx="6211019" cy="4114800"/>
          </a:xfrm>
          <a:custGeom>
            <a:avLst/>
            <a:gdLst/>
            <a:ahLst/>
            <a:cxnLst/>
            <a:rect l="l" t="t" r="r" b="b"/>
            <a:pathLst>
              <a:path w="6211019" h="4114800">
                <a:moveTo>
                  <a:pt x="0" y="0"/>
                </a:moveTo>
                <a:lnTo>
                  <a:pt x="6211019" y="0"/>
                </a:lnTo>
                <a:lnTo>
                  <a:pt x="6211019"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Freeform 5"/>
          <p:cNvSpPr/>
          <p:nvPr/>
        </p:nvSpPr>
        <p:spPr>
          <a:xfrm>
            <a:off x="-1542629" y="6704507"/>
            <a:ext cx="4346285" cy="4611443"/>
          </a:xfrm>
          <a:custGeom>
            <a:avLst/>
            <a:gdLst/>
            <a:ahLst/>
            <a:cxnLst/>
            <a:rect l="l" t="t" r="r" b="b"/>
            <a:pathLst>
              <a:path w="4346285" h="4611443">
                <a:moveTo>
                  <a:pt x="0" y="0"/>
                </a:moveTo>
                <a:lnTo>
                  <a:pt x="4346285" y="0"/>
                </a:lnTo>
                <a:lnTo>
                  <a:pt x="4346285" y="4611443"/>
                </a:lnTo>
                <a:lnTo>
                  <a:pt x="0" y="461144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grpSp>
        <p:nvGrpSpPr>
          <p:cNvPr id="6" name="Group 6"/>
          <p:cNvGrpSpPr/>
          <p:nvPr/>
        </p:nvGrpSpPr>
        <p:grpSpPr>
          <a:xfrm>
            <a:off x="315358" y="2399031"/>
            <a:ext cx="17544652" cy="7351514"/>
            <a:chOff x="0" y="0"/>
            <a:chExt cx="4620814" cy="1936201"/>
          </a:xfrm>
        </p:grpSpPr>
        <p:sp>
          <p:nvSpPr>
            <p:cNvPr id="7" name="Freeform 7"/>
            <p:cNvSpPr/>
            <p:nvPr/>
          </p:nvSpPr>
          <p:spPr>
            <a:xfrm>
              <a:off x="0" y="0"/>
              <a:ext cx="4620814" cy="1936201"/>
            </a:xfrm>
            <a:custGeom>
              <a:avLst/>
              <a:gdLst/>
              <a:ahLst/>
              <a:cxnLst/>
              <a:rect l="l" t="t" r="r" b="b"/>
              <a:pathLst>
                <a:path w="4620814" h="1936201">
                  <a:moveTo>
                    <a:pt x="22505" y="0"/>
                  </a:moveTo>
                  <a:lnTo>
                    <a:pt x="4598309" y="0"/>
                  </a:lnTo>
                  <a:cubicBezTo>
                    <a:pt x="4610738" y="0"/>
                    <a:pt x="4620814" y="10076"/>
                    <a:pt x="4620814" y="22505"/>
                  </a:cubicBezTo>
                  <a:lnTo>
                    <a:pt x="4620814" y="1913696"/>
                  </a:lnTo>
                  <a:cubicBezTo>
                    <a:pt x="4620814" y="1926125"/>
                    <a:pt x="4610738" y="1936201"/>
                    <a:pt x="4598309" y="1936201"/>
                  </a:cubicBezTo>
                  <a:lnTo>
                    <a:pt x="22505" y="1936201"/>
                  </a:lnTo>
                  <a:cubicBezTo>
                    <a:pt x="10076" y="1936201"/>
                    <a:pt x="0" y="1926125"/>
                    <a:pt x="0" y="1913696"/>
                  </a:cubicBezTo>
                  <a:lnTo>
                    <a:pt x="0" y="22505"/>
                  </a:lnTo>
                  <a:cubicBezTo>
                    <a:pt x="0" y="10076"/>
                    <a:pt x="10076" y="0"/>
                    <a:pt x="22505" y="0"/>
                  </a:cubicBezTo>
                  <a:close/>
                </a:path>
              </a:pathLst>
            </a:custGeom>
            <a:solidFill>
              <a:srgbClr val="F6D48B"/>
            </a:solidFill>
          </p:spPr>
          <p:txBody>
            <a:bodyPr/>
            <a:lstStyle/>
            <a:p>
              <a:endParaRPr lang="en-US"/>
            </a:p>
          </p:txBody>
        </p:sp>
        <p:sp>
          <p:nvSpPr>
            <p:cNvPr id="8" name="TextBox 8"/>
            <p:cNvSpPr txBox="1"/>
            <p:nvPr/>
          </p:nvSpPr>
          <p:spPr>
            <a:xfrm>
              <a:off x="0" y="-38100"/>
              <a:ext cx="4620814" cy="1974301"/>
            </a:xfrm>
            <a:prstGeom prst="rect">
              <a:avLst/>
            </a:prstGeom>
          </p:spPr>
          <p:txBody>
            <a:bodyPr lIns="50800" tIns="50800" rIns="50800" bIns="50800" rtlCol="0" anchor="ctr"/>
            <a:lstStyle/>
            <a:p>
              <a:pPr algn="ctr">
                <a:lnSpc>
                  <a:spcPts val="2659"/>
                </a:lnSpc>
                <a:spcBef>
                  <a:spcPct val="0"/>
                </a:spcBef>
              </a:pPr>
              <a:endParaRPr/>
            </a:p>
          </p:txBody>
        </p:sp>
      </p:grpSp>
      <p:sp>
        <p:nvSpPr>
          <p:cNvPr id="9" name="TextBox 9"/>
          <p:cNvSpPr txBox="1"/>
          <p:nvPr/>
        </p:nvSpPr>
        <p:spPr>
          <a:xfrm>
            <a:off x="3319086" y="519476"/>
            <a:ext cx="11649827" cy="1368681"/>
          </a:xfrm>
          <a:prstGeom prst="rect">
            <a:avLst/>
          </a:prstGeom>
        </p:spPr>
        <p:txBody>
          <a:bodyPr lIns="0" tIns="0" rIns="0" bIns="0" rtlCol="0" anchor="t">
            <a:spAutoFit/>
          </a:bodyPr>
          <a:lstStyle/>
          <a:p>
            <a:pPr marL="0" lvl="0" indent="0" algn="ctr">
              <a:lnSpc>
                <a:spcPts val="11023"/>
              </a:lnSpc>
            </a:pPr>
            <a:r>
              <a:rPr lang="en-US" sz="8479">
                <a:solidFill>
                  <a:srgbClr val="895230"/>
                </a:solidFill>
                <a:latin typeface="Sunday"/>
              </a:rPr>
              <a:t>Contents</a:t>
            </a:r>
          </a:p>
        </p:txBody>
      </p:sp>
      <p:sp>
        <p:nvSpPr>
          <p:cNvPr id="10" name="TextBox 10"/>
          <p:cNvSpPr txBox="1"/>
          <p:nvPr/>
        </p:nvSpPr>
        <p:spPr>
          <a:xfrm>
            <a:off x="773290" y="3039475"/>
            <a:ext cx="16628786" cy="6032526"/>
          </a:xfrm>
          <a:prstGeom prst="rect">
            <a:avLst/>
          </a:prstGeom>
        </p:spPr>
        <p:txBody>
          <a:bodyPr lIns="0" tIns="0" rIns="0" bIns="0" rtlCol="0" anchor="t">
            <a:spAutoFit/>
          </a:bodyPr>
          <a:lstStyle/>
          <a:p>
            <a:pPr>
              <a:lnSpc>
                <a:spcPts val="7996"/>
              </a:lnSpc>
            </a:pPr>
            <a:r>
              <a:rPr lang="en-US" sz="6247">
                <a:solidFill>
                  <a:srgbClr val="895230"/>
                </a:solidFill>
                <a:latin typeface="More Sugar"/>
              </a:rPr>
              <a:t>Data Sources.........................................................3-7</a:t>
            </a:r>
          </a:p>
          <a:p>
            <a:pPr>
              <a:lnSpc>
                <a:spcPts val="7996"/>
              </a:lnSpc>
            </a:pPr>
            <a:r>
              <a:rPr lang="en-US" sz="6247">
                <a:solidFill>
                  <a:srgbClr val="895230"/>
                </a:solidFill>
                <a:latin typeface="More Sugar"/>
              </a:rPr>
              <a:t>Needs Assessment.............................................8-9</a:t>
            </a:r>
          </a:p>
          <a:p>
            <a:pPr>
              <a:lnSpc>
                <a:spcPts val="7996"/>
              </a:lnSpc>
            </a:pPr>
            <a:r>
              <a:rPr lang="en-US" sz="6247">
                <a:solidFill>
                  <a:srgbClr val="895230"/>
                </a:solidFill>
                <a:latin typeface="More Sugar"/>
              </a:rPr>
              <a:t>Project Description............................................10-14</a:t>
            </a:r>
          </a:p>
          <a:p>
            <a:pPr>
              <a:lnSpc>
                <a:spcPts val="7996"/>
              </a:lnSpc>
            </a:pPr>
            <a:r>
              <a:rPr lang="en-US" sz="6247">
                <a:solidFill>
                  <a:srgbClr val="895230"/>
                </a:solidFill>
                <a:latin typeface="More Sugar"/>
              </a:rPr>
              <a:t>AIA/ASCA/Utah Standards........................15-22</a:t>
            </a:r>
          </a:p>
          <a:p>
            <a:pPr>
              <a:lnSpc>
                <a:spcPts val="7996"/>
              </a:lnSpc>
            </a:pPr>
            <a:r>
              <a:rPr lang="en-US" sz="6247">
                <a:solidFill>
                  <a:srgbClr val="895230"/>
                </a:solidFill>
                <a:latin typeface="More Sugar"/>
              </a:rPr>
              <a:t>Cultural Sensitivity...........................................23-24</a:t>
            </a:r>
          </a:p>
          <a:p>
            <a:pPr>
              <a:lnSpc>
                <a:spcPts val="7996"/>
              </a:lnSpc>
            </a:pPr>
            <a:r>
              <a:rPr lang="en-US" sz="6247">
                <a:solidFill>
                  <a:srgbClr val="895230"/>
                </a:solidFill>
                <a:latin typeface="More Sugar"/>
              </a:rPr>
              <a:t>Evaluation..............................................................25-27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2" name="Freeform 2"/>
          <p:cNvSpPr/>
          <p:nvPr/>
        </p:nvSpPr>
        <p:spPr>
          <a:xfrm>
            <a:off x="-1715018" y="7496743"/>
            <a:ext cx="5487435" cy="4348792"/>
          </a:xfrm>
          <a:custGeom>
            <a:avLst/>
            <a:gdLst/>
            <a:ahLst/>
            <a:cxnLst/>
            <a:rect l="l" t="t" r="r" b="b"/>
            <a:pathLst>
              <a:path w="5487435" h="4348792">
                <a:moveTo>
                  <a:pt x="0" y="0"/>
                </a:moveTo>
                <a:lnTo>
                  <a:pt x="5487436" y="0"/>
                </a:lnTo>
                <a:lnTo>
                  <a:pt x="5487436" y="4348792"/>
                </a:lnTo>
                <a:lnTo>
                  <a:pt x="0" y="43487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14816992" y="-505716"/>
            <a:ext cx="7315200" cy="3611880"/>
          </a:xfrm>
          <a:custGeom>
            <a:avLst/>
            <a:gdLst/>
            <a:ahLst/>
            <a:cxnLst/>
            <a:rect l="l" t="t" r="r" b="b"/>
            <a:pathLst>
              <a:path w="7315200" h="3611880">
                <a:moveTo>
                  <a:pt x="0" y="0"/>
                </a:moveTo>
                <a:lnTo>
                  <a:pt x="7315200" y="0"/>
                </a:lnTo>
                <a:lnTo>
                  <a:pt x="7315200" y="3611880"/>
                </a:lnTo>
                <a:lnTo>
                  <a:pt x="0" y="361188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4" name="Group 4"/>
          <p:cNvGrpSpPr/>
          <p:nvPr/>
        </p:nvGrpSpPr>
        <p:grpSpPr>
          <a:xfrm rot="-10800000">
            <a:off x="836652" y="3299234"/>
            <a:ext cx="4720910" cy="5896683"/>
            <a:chOff x="0" y="0"/>
            <a:chExt cx="11151951" cy="13929417"/>
          </a:xfrm>
        </p:grpSpPr>
        <p:sp>
          <p:nvSpPr>
            <p:cNvPr id="5" name="Freeform 5"/>
            <p:cNvSpPr/>
            <p:nvPr/>
          </p:nvSpPr>
          <p:spPr>
            <a:xfrm>
              <a:off x="0" y="0"/>
              <a:ext cx="11151950" cy="13929416"/>
            </a:xfrm>
            <a:custGeom>
              <a:avLst/>
              <a:gdLst/>
              <a:ahLst/>
              <a:cxnLst/>
              <a:rect l="l" t="t" r="r" b="b"/>
              <a:pathLst>
                <a:path w="11151950" h="13929416">
                  <a:moveTo>
                    <a:pt x="10847150" y="0"/>
                  </a:moveTo>
                  <a:lnTo>
                    <a:pt x="304800" y="0"/>
                  </a:lnTo>
                  <a:cubicBezTo>
                    <a:pt x="135890" y="0"/>
                    <a:pt x="0" y="135890"/>
                    <a:pt x="0" y="304800"/>
                  </a:cubicBezTo>
                  <a:lnTo>
                    <a:pt x="0" y="13624616"/>
                  </a:lnTo>
                  <a:cubicBezTo>
                    <a:pt x="0" y="13793527"/>
                    <a:pt x="135890" y="13929416"/>
                    <a:pt x="304800" y="13929416"/>
                  </a:cubicBezTo>
                  <a:lnTo>
                    <a:pt x="10847150" y="13929416"/>
                  </a:lnTo>
                  <a:cubicBezTo>
                    <a:pt x="11016060" y="13929416"/>
                    <a:pt x="11151950" y="13793527"/>
                    <a:pt x="11151950" y="13624616"/>
                  </a:cubicBezTo>
                  <a:lnTo>
                    <a:pt x="11151950" y="304800"/>
                  </a:lnTo>
                  <a:cubicBezTo>
                    <a:pt x="11151950" y="135890"/>
                    <a:pt x="11016060" y="0"/>
                    <a:pt x="10847150" y="0"/>
                  </a:cubicBezTo>
                  <a:close/>
                </a:path>
              </a:pathLst>
            </a:custGeom>
            <a:solidFill>
              <a:srgbClr val="DDBEA9"/>
            </a:solidFill>
          </p:spPr>
          <p:txBody>
            <a:bodyPr/>
            <a:lstStyle/>
            <a:p>
              <a:endParaRPr lang="en-US"/>
            </a:p>
          </p:txBody>
        </p:sp>
      </p:grpSp>
      <p:sp>
        <p:nvSpPr>
          <p:cNvPr id="6" name="Freeform 6"/>
          <p:cNvSpPr/>
          <p:nvPr/>
        </p:nvSpPr>
        <p:spPr>
          <a:xfrm rot="606137">
            <a:off x="5320740" y="1925732"/>
            <a:ext cx="7646520" cy="2360863"/>
          </a:xfrm>
          <a:custGeom>
            <a:avLst/>
            <a:gdLst/>
            <a:ahLst/>
            <a:cxnLst/>
            <a:rect l="l" t="t" r="r" b="b"/>
            <a:pathLst>
              <a:path w="7646520" h="2360863">
                <a:moveTo>
                  <a:pt x="0" y="0"/>
                </a:moveTo>
                <a:lnTo>
                  <a:pt x="7646520" y="0"/>
                </a:lnTo>
                <a:lnTo>
                  <a:pt x="7646520" y="2360863"/>
                </a:lnTo>
                <a:lnTo>
                  <a:pt x="0" y="2360863"/>
                </a:lnTo>
                <a:lnTo>
                  <a:pt x="0" y="0"/>
                </a:lnTo>
                <a:close/>
              </a:path>
            </a:pathLst>
          </a:custGeom>
          <a:blipFill>
            <a:blip r:embed="rId7">
              <a:alphaModFix amt="61000"/>
              <a:extLst>
                <a:ext uri="{96DAC541-7B7A-43D3-8B79-37D633B846F1}">
                  <asvg:svgBlip xmlns:asvg="http://schemas.microsoft.com/office/drawing/2016/SVG/main" r:embed="rId8"/>
                </a:ext>
              </a:extLst>
            </a:blip>
            <a:stretch>
              <a:fillRect/>
            </a:stretch>
          </a:blipFill>
        </p:spPr>
        <p:txBody>
          <a:bodyPr/>
          <a:lstStyle/>
          <a:p>
            <a:endParaRPr lang="en-US"/>
          </a:p>
        </p:txBody>
      </p:sp>
      <p:grpSp>
        <p:nvGrpSpPr>
          <p:cNvPr id="7" name="Group 7"/>
          <p:cNvGrpSpPr/>
          <p:nvPr/>
        </p:nvGrpSpPr>
        <p:grpSpPr>
          <a:xfrm rot="-10800000">
            <a:off x="6783545" y="3361617"/>
            <a:ext cx="4720910" cy="5896683"/>
            <a:chOff x="0" y="0"/>
            <a:chExt cx="11151951" cy="13929417"/>
          </a:xfrm>
        </p:grpSpPr>
        <p:sp>
          <p:nvSpPr>
            <p:cNvPr id="8" name="Freeform 8"/>
            <p:cNvSpPr/>
            <p:nvPr/>
          </p:nvSpPr>
          <p:spPr>
            <a:xfrm>
              <a:off x="0" y="0"/>
              <a:ext cx="11151950" cy="13929416"/>
            </a:xfrm>
            <a:custGeom>
              <a:avLst/>
              <a:gdLst/>
              <a:ahLst/>
              <a:cxnLst/>
              <a:rect l="l" t="t" r="r" b="b"/>
              <a:pathLst>
                <a:path w="11151950" h="13929416">
                  <a:moveTo>
                    <a:pt x="10847150" y="0"/>
                  </a:moveTo>
                  <a:lnTo>
                    <a:pt x="304800" y="0"/>
                  </a:lnTo>
                  <a:cubicBezTo>
                    <a:pt x="135890" y="0"/>
                    <a:pt x="0" y="135890"/>
                    <a:pt x="0" y="304800"/>
                  </a:cubicBezTo>
                  <a:lnTo>
                    <a:pt x="0" y="13624616"/>
                  </a:lnTo>
                  <a:cubicBezTo>
                    <a:pt x="0" y="13793527"/>
                    <a:pt x="135890" y="13929416"/>
                    <a:pt x="304800" y="13929416"/>
                  </a:cubicBezTo>
                  <a:lnTo>
                    <a:pt x="10847150" y="13929416"/>
                  </a:lnTo>
                  <a:cubicBezTo>
                    <a:pt x="11016060" y="13929416"/>
                    <a:pt x="11151950" y="13793527"/>
                    <a:pt x="11151950" y="13624616"/>
                  </a:cubicBezTo>
                  <a:lnTo>
                    <a:pt x="11151950" y="304800"/>
                  </a:lnTo>
                  <a:cubicBezTo>
                    <a:pt x="11151950" y="135890"/>
                    <a:pt x="11016060" y="0"/>
                    <a:pt x="10847150" y="0"/>
                  </a:cubicBezTo>
                  <a:close/>
                </a:path>
              </a:pathLst>
            </a:custGeom>
            <a:solidFill>
              <a:srgbClr val="DDBEA9"/>
            </a:solidFill>
          </p:spPr>
          <p:txBody>
            <a:bodyPr/>
            <a:lstStyle/>
            <a:p>
              <a:endParaRPr lang="en-US"/>
            </a:p>
          </p:txBody>
        </p:sp>
      </p:grpSp>
      <p:grpSp>
        <p:nvGrpSpPr>
          <p:cNvPr id="9" name="Group 9"/>
          <p:cNvGrpSpPr/>
          <p:nvPr/>
        </p:nvGrpSpPr>
        <p:grpSpPr>
          <a:xfrm rot="-10800000">
            <a:off x="12538390" y="3299234"/>
            <a:ext cx="4720910" cy="5896683"/>
            <a:chOff x="0" y="0"/>
            <a:chExt cx="11151951" cy="13929417"/>
          </a:xfrm>
        </p:grpSpPr>
        <p:sp>
          <p:nvSpPr>
            <p:cNvPr id="10" name="Freeform 10"/>
            <p:cNvSpPr/>
            <p:nvPr/>
          </p:nvSpPr>
          <p:spPr>
            <a:xfrm>
              <a:off x="0" y="0"/>
              <a:ext cx="11151950" cy="13929416"/>
            </a:xfrm>
            <a:custGeom>
              <a:avLst/>
              <a:gdLst/>
              <a:ahLst/>
              <a:cxnLst/>
              <a:rect l="l" t="t" r="r" b="b"/>
              <a:pathLst>
                <a:path w="11151950" h="13929416">
                  <a:moveTo>
                    <a:pt x="10847150" y="0"/>
                  </a:moveTo>
                  <a:lnTo>
                    <a:pt x="304800" y="0"/>
                  </a:lnTo>
                  <a:cubicBezTo>
                    <a:pt x="135890" y="0"/>
                    <a:pt x="0" y="135890"/>
                    <a:pt x="0" y="304800"/>
                  </a:cubicBezTo>
                  <a:lnTo>
                    <a:pt x="0" y="13624616"/>
                  </a:lnTo>
                  <a:cubicBezTo>
                    <a:pt x="0" y="13793527"/>
                    <a:pt x="135890" y="13929416"/>
                    <a:pt x="304800" y="13929416"/>
                  </a:cubicBezTo>
                  <a:lnTo>
                    <a:pt x="10847150" y="13929416"/>
                  </a:lnTo>
                  <a:cubicBezTo>
                    <a:pt x="11016060" y="13929416"/>
                    <a:pt x="11151950" y="13793527"/>
                    <a:pt x="11151950" y="13624616"/>
                  </a:cubicBezTo>
                  <a:lnTo>
                    <a:pt x="11151950" y="304800"/>
                  </a:lnTo>
                  <a:cubicBezTo>
                    <a:pt x="11151950" y="135890"/>
                    <a:pt x="11016060" y="0"/>
                    <a:pt x="10847150" y="0"/>
                  </a:cubicBezTo>
                  <a:close/>
                </a:path>
              </a:pathLst>
            </a:custGeom>
            <a:solidFill>
              <a:srgbClr val="DDBEA9"/>
            </a:solidFill>
          </p:spPr>
          <p:txBody>
            <a:bodyPr/>
            <a:lstStyle/>
            <a:p>
              <a:endParaRPr lang="en-US"/>
            </a:p>
          </p:txBody>
        </p:sp>
      </p:grpSp>
      <p:sp>
        <p:nvSpPr>
          <p:cNvPr id="11" name="TextBox 11"/>
          <p:cNvSpPr txBox="1"/>
          <p:nvPr/>
        </p:nvSpPr>
        <p:spPr>
          <a:xfrm>
            <a:off x="2745129" y="573021"/>
            <a:ext cx="12797742" cy="1368681"/>
          </a:xfrm>
          <a:prstGeom prst="rect">
            <a:avLst/>
          </a:prstGeom>
        </p:spPr>
        <p:txBody>
          <a:bodyPr lIns="0" tIns="0" rIns="0" bIns="0" rtlCol="0" anchor="t">
            <a:spAutoFit/>
          </a:bodyPr>
          <a:lstStyle/>
          <a:p>
            <a:pPr marL="0" lvl="0" indent="0" algn="ctr">
              <a:lnSpc>
                <a:spcPts val="11023"/>
              </a:lnSpc>
            </a:pPr>
            <a:r>
              <a:rPr lang="en-US" sz="8479">
                <a:solidFill>
                  <a:srgbClr val="BF7343"/>
                </a:solidFill>
                <a:latin typeface="Sunday"/>
              </a:rPr>
              <a:t>Data Sources</a:t>
            </a:r>
          </a:p>
        </p:txBody>
      </p:sp>
      <p:sp>
        <p:nvSpPr>
          <p:cNvPr id="12" name="TextBox 12"/>
          <p:cNvSpPr txBox="1"/>
          <p:nvPr/>
        </p:nvSpPr>
        <p:spPr>
          <a:xfrm>
            <a:off x="699959" y="4430554"/>
            <a:ext cx="4857602" cy="3924303"/>
          </a:xfrm>
          <a:prstGeom prst="rect">
            <a:avLst/>
          </a:prstGeom>
        </p:spPr>
        <p:txBody>
          <a:bodyPr lIns="0" tIns="0" rIns="0" bIns="0" rtlCol="0" anchor="t">
            <a:spAutoFit/>
          </a:bodyPr>
          <a:lstStyle/>
          <a:p>
            <a:pPr algn="ctr">
              <a:lnSpc>
                <a:spcPts val="10499"/>
              </a:lnSpc>
            </a:pPr>
            <a:r>
              <a:rPr lang="en-US" sz="7499" spc="419" dirty="0">
                <a:solidFill>
                  <a:srgbClr val="6B705C"/>
                </a:solidFill>
                <a:latin typeface="Just Another Hand"/>
              </a:rPr>
              <a:t>The District's</a:t>
            </a:r>
          </a:p>
          <a:p>
            <a:pPr algn="ctr">
              <a:lnSpc>
                <a:spcPts val="10499"/>
              </a:lnSpc>
            </a:pPr>
            <a:r>
              <a:rPr lang="en-US" sz="7499" spc="419" dirty="0">
                <a:solidFill>
                  <a:srgbClr val="6B705C"/>
                </a:solidFill>
                <a:latin typeface="Just Another Hand"/>
              </a:rPr>
              <a:t>Power BI</a:t>
            </a:r>
          </a:p>
          <a:p>
            <a:pPr algn="ctr">
              <a:lnSpc>
                <a:spcPts val="10499"/>
              </a:lnSpc>
              <a:spcBef>
                <a:spcPct val="0"/>
              </a:spcBef>
            </a:pPr>
            <a:r>
              <a:rPr lang="en-US" sz="7499" spc="419" dirty="0">
                <a:solidFill>
                  <a:srgbClr val="6B705C"/>
                </a:solidFill>
                <a:latin typeface="Just Another Hand"/>
              </a:rPr>
              <a:t>Platform</a:t>
            </a:r>
          </a:p>
        </p:txBody>
      </p:sp>
      <p:sp>
        <p:nvSpPr>
          <p:cNvPr id="13" name="TextBox 13"/>
          <p:cNvSpPr txBox="1"/>
          <p:nvPr/>
        </p:nvSpPr>
        <p:spPr>
          <a:xfrm>
            <a:off x="6715199" y="5092542"/>
            <a:ext cx="4857602" cy="2600328"/>
          </a:xfrm>
          <a:prstGeom prst="rect">
            <a:avLst/>
          </a:prstGeom>
        </p:spPr>
        <p:txBody>
          <a:bodyPr lIns="0" tIns="0" rIns="0" bIns="0" rtlCol="0" anchor="t">
            <a:spAutoFit/>
          </a:bodyPr>
          <a:lstStyle/>
          <a:p>
            <a:pPr algn="ctr">
              <a:lnSpc>
                <a:spcPts val="10499"/>
              </a:lnSpc>
            </a:pPr>
            <a:r>
              <a:rPr lang="en-US" sz="7499" spc="419">
                <a:solidFill>
                  <a:srgbClr val="6B705C"/>
                </a:solidFill>
                <a:latin typeface="Just Another Hand"/>
              </a:rPr>
              <a:t>Self </a:t>
            </a:r>
          </a:p>
          <a:p>
            <a:pPr algn="ctr">
              <a:lnSpc>
                <a:spcPts val="10499"/>
              </a:lnSpc>
              <a:spcBef>
                <a:spcPct val="0"/>
              </a:spcBef>
            </a:pPr>
            <a:r>
              <a:rPr lang="en-US" sz="7499" spc="419">
                <a:solidFill>
                  <a:srgbClr val="6B705C"/>
                </a:solidFill>
                <a:latin typeface="Just Another Hand"/>
              </a:rPr>
              <a:t>Referrals</a:t>
            </a:r>
          </a:p>
        </p:txBody>
      </p:sp>
      <p:sp>
        <p:nvSpPr>
          <p:cNvPr id="14" name="TextBox 14"/>
          <p:cNvSpPr txBox="1"/>
          <p:nvPr/>
        </p:nvSpPr>
        <p:spPr>
          <a:xfrm>
            <a:off x="12470044" y="4938357"/>
            <a:ext cx="4857602" cy="2600328"/>
          </a:xfrm>
          <a:prstGeom prst="rect">
            <a:avLst/>
          </a:prstGeom>
        </p:spPr>
        <p:txBody>
          <a:bodyPr lIns="0" tIns="0" rIns="0" bIns="0" rtlCol="0" anchor="t">
            <a:spAutoFit/>
          </a:bodyPr>
          <a:lstStyle/>
          <a:p>
            <a:pPr algn="ctr">
              <a:lnSpc>
                <a:spcPts val="10499"/>
              </a:lnSpc>
            </a:pPr>
            <a:r>
              <a:rPr lang="en-US" sz="7499" spc="419">
                <a:solidFill>
                  <a:srgbClr val="6B705C"/>
                </a:solidFill>
                <a:latin typeface="Just Another Hand"/>
              </a:rPr>
              <a:t>Teacher</a:t>
            </a:r>
          </a:p>
          <a:p>
            <a:pPr algn="ctr">
              <a:lnSpc>
                <a:spcPts val="10499"/>
              </a:lnSpc>
              <a:spcBef>
                <a:spcPct val="0"/>
              </a:spcBef>
            </a:pPr>
            <a:r>
              <a:rPr lang="en-US" sz="7499" spc="419">
                <a:solidFill>
                  <a:srgbClr val="6B705C"/>
                </a:solidFill>
                <a:latin typeface="Just Another Hand"/>
              </a:rPr>
              <a:t>Referrals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2" name="TextBox 2"/>
          <p:cNvSpPr txBox="1"/>
          <p:nvPr/>
        </p:nvSpPr>
        <p:spPr>
          <a:xfrm rot="-5400000">
            <a:off x="-3103552" y="5226842"/>
            <a:ext cx="9125998" cy="1096042"/>
          </a:xfrm>
          <a:prstGeom prst="rect">
            <a:avLst/>
          </a:prstGeom>
        </p:spPr>
        <p:txBody>
          <a:bodyPr lIns="0" tIns="0" rIns="0" bIns="0" rtlCol="0" anchor="t">
            <a:spAutoFit/>
          </a:bodyPr>
          <a:lstStyle/>
          <a:p>
            <a:pPr marL="0" lvl="0" indent="0" algn="ctr">
              <a:lnSpc>
                <a:spcPts val="7725"/>
              </a:lnSpc>
            </a:pPr>
            <a:r>
              <a:rPr lang="en-US" sz="8879">
                <a:solidFill>
                  <a:srgbClr val="895230"/>
                </a:solidFill>
                <a:latin typeface="Walter Turncoat"/>
              </a:rPr>
              <a:t>Power BI</a:t>
            </a:r>
          </a:p>
        </p:txBody>
      </p:sp>
      <p:sp>
        <p:nvSpPr>
          <p:cNvPr id="3" name="Freeform 3"/>
          <p:cNvSpPr/>
          <p:nvPr/>
        </p:nvSpPr>
        <p:spPr>
          <a:xfrm rot="-2412968">
            <a:off x="14622939" y="6392272"/>
            <a:ext cx="6211019" cy="4114800"/>
          </a:xfrm>
          <a:custGeom>
            <a:avLst/>
            <a:gdLst/>
            <a:ahLst/>
            <a:cxnLst/>
            <a:rect l="l" t="t" r="r" b="b"/>
            <a:pathLst>
              <a:path w="6211019" h="4114800">
                <a:moveTo>
                  <a:pt x="0" y="0"/>
                </a:moveTo>
                <a:lnTo>
                  <a:pt x="6211019" y="0"/>
                </a:lnTo>
                <a:lnTo>
                  <a:pt x="6211019"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2188349" y="1919829"/>
            <a:ext cx="14185017" cy="7710070"/>
            <a:chOff x="0" y="0"/>
            <a:chExt cx="23695658" cy="12879447"/>
          </a:xfrm>
        </p:grpSpPr>
        <p:sp>
          <p:nvSpPr>
            <p:cNvPr id="5" name="Freeform 5"/>
            <p:cNvSpPr/>
            <p:nvPr/>
          </p:nvSpPr>
          <p:spPr>
            <a:xfrm>
              <a:off x="0" y="0"/>
              <a:ext cx="23695658" cy="12879447"/>
            </a:xfrm>
            <a:custGeom>
              <a:avLst/>
              <a:gdLst/>
              <a:ahLst/>
              <a:cxnLst/>
              <a:rect l="l" t="t" r="r" b="b"/>
              <a:pathLst>
                <a:path w="23695658" h="12879447">
                  <a:moveTo>
                    <a:pt x="23390858" y="0"/>
                  </a:moveTo>
                  <a:lnTo>
                    <a:pt x="304800" y="0"/>
                  </a:lnTo>
                  <a:cubicBezTo>
                    <a:pt x="135890" y="0"/>
                    <a:pt x="0" y="135890"/>
                    <a:pt x="0" y="304800"/>
                  </a:cubicBezTo>
                  <a:lnTo>
                    <a:pt x="0" y="12574647"/>
                  </a:lnTo>
                  <a:cubicBezTo>
                    <a:pt x="0" y="12743557"/>
                    <a:pt x="135890" y="12879447"/>
                    <a:pt x="304800" y="12879447"/>
                  </a:cubicBezTo>
                  <a:lnTo>
                    <a:pt x="23390858" y="12879447"/>
                  </a:lnTo>
                  <a:cubicBezTo>
                    <a:pt x="23559768" y="12879447"/>
                    <a:pt x="23695658" y="12743557"/>
                    <a:pt x="23695658" y="12574647"/>
                  </a:cubicBezTo>
                  <a:lnTo>
                    <a:pt x="23695658" y="304800"/>
                  </a:lnTo>
                  <a:cubicBezTo>
                    <a:pt x="23695658" y="135890"/>
                    <a:pt x="23559768" y="0"/>
                    <a:pt x="23390858" y="0"/>
                  </a:cubicBezTo>
                  <a:close/>
                </a:path>
              </a:pathLst>
            </a:custGeom>
            <a:solidFill>
              <a:srgbClr val="B7B7A4"/>
            </a:solidFill>
          </p:spPr>
          <p:txBody>
            <a:bodyPr/>
            <a:lstStyle/>
            <a:p>
              <a:endParaRPr lang="en-US"/>
            </a:p>
          </p:txBody>
        </p:sp>
      </p:grpSp>
      <p:grpSp>
        <p:nvGrpSpPr>
          <p:cNvPr id="6" name="Group 6"/>
          <p:cNvGrpSpPr/>
          <p:nvPr/>
        </p:nvGrpSpPr>
        <p:grpSpPr>
          <a:xfrm>
            <a:off x="3360018" y="6136197"/>
            <a:ext cx="13013349" cy="3493702"/>
            <a:chOff x="0" y="0"/>
            <a:chExt cx="21738420" cy="5836127"/>
          </a:xfrm>
        </p:grpSpPr>
        <p:sp>
          <p:nvSpPr>
            <p:cNvPr id="7" name="Freeform 7"/>
            <p:cNvSpPr/>
            <p:nvPr/>
          </p:nvSpPr>
          <p:spPr>
            <a:xfrm>
              <a:off x="0" y="0"/>
              <a:ext cx="21738420" cy="5836127"/>
            </a:xfrm>
            <a:custGeom>
              <a:avLst/>
              <a:gdLst/>
              <a:ahLst/>
              <a:cxnLst/>
              <a:rect l="l" t="t" r="r" b="b"/>
              <a:pathLst>
                <a:path w="21738420" h="5836127">
                  <a:moveTo>
                    <a:pt x="21433620" y="0"/>
                  </a:moveTo>
                  <a:lnTo>
                    <a:pt x="304800" y="0"/>
                  </a:lnTo>
                  <a:cubicBezTo>
                    <a:pt x="135890" y="0"/>
                    <a:pt x="0" y="135890"/>
                    <a:pt x="0" y="304800"/>
                  </a:cubicBezTo>
                  <a:lnTo>
                    <a:pt x="0" y="5531327"/>
                  </a:lnTo>
                  <a:cubicBezTo>
                    <a:pt x="0" y="5700237"/>
                    <a:pt x="135890" y="5836127"/>
                    <a:pt x="304800" y="5836127"/>
                  </a:cubicBezTo>
                  <a:lnTo>
                    <a:pt x="21433620" y="5836127"/>
                  </a:lnTo>
                  <a:cubicBezTo>
                    <a:pt x="21602529" y="5836127"/>
                    <a:pt x="21738420" y="5700237"/>
                    <a:pt x="21738420" y="5531327"/>
                  </a:cubicBezTo>
                  <a:lnTo>
                    <a:pt x="21738420" y="304800"/>
                  </a:lnTo>
                  <a:cubicBezTo>
                    <a:pt x="21738420" y="135890"/>
                    <a:pt x="21602529" y="0"/>
                    <a:pt x="21433620" y="0"/>
                  </a:cubicBezTo>
                  <a:close/>
                </a:path>
              </a:pathLst>
            </a:custGeom>
            <a:solidFill>
              <a:srgbClr val="B7B7A4"/>
            </a:solidFill>
          </p:spPr>
          <p:txBody>
            <a:bodyPr/>
            <a:lstStyle/>
            <a:p>
              <a:endParaRPr lang="en-US"/>
            </a:p>
          </p:txBody>
        </p:sp>
      </p:grpSp>
      <p:sp>
        <p:nvSpPr>
          <p:cNvPr id="8" name="Freeform 8"/>
          <p:cNvSpPr/>
          <p:nvPr/>
        </p:nvSpPr>
        <p:spPr>
          <a:xfrm rot="5559337" flipH="1" flipV="1">
            <a:off x="-1517283" y="-296592"/>
            <a:ext cx="4813908" cy="2376867"/>
          </a:xfrm>
          <a:custGeom>
            <a:avLst/>
            <a:gdLst/>
            <a:ahLst/>
            <a:cxnLst/>
            <a:rect l="l" t="t" r="r" b="b"/>
            <a:pathLst>
              <a:path w="4813908" h="2376867">
                <a:moveTo>
                  <a:pt x="4813909" y="2376868"/>
                </a:moveTo>
                <a:lnTo>
                  <a:pt x="0" y="2376868"/>
                </a:lnTo>
                <a:lnTo>
                  <a:pt x="0" y="0"/>
                </a:lnTo>
                <a:lnTo>
                  <a:pt x="4813909" y="0"/>
                </a:lnTo>
                <a:lnTo>
                  <a:pt x="4813909" y="2376868"/>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Freeform 9"/>
          <p:cNvSpPr/>
          <p:nvPr/>
        </p:nvSpPr>
        <p:spPr>
          <a:xfrm rot="8545096">
            <a:off x="16454214" y="8491570"/>
            <a:ext cx="3122896" cy="3313418"/>
          </a:xfrm>
          <a:custGeom>
            <a:avLst/>
            <a:gdLst/>
            <a:ahLst/>
            <a:cxnLst/>
            <a:rect l="l" t="t" r="r" b="b"/>
            <a:pathLst>
              <a:path w="3122896" h="3313418">
                <a:moveTo>
                  <a:pt x="0" y="0"/>
                </a:moveTo>
                <a:lnTo>
                  <a:pt x="3122896" y="0"/>
                </a:lnTo>
                <a:lnTo>
                  <a:pt x="3122896" y="3313417"/>
                </a:lnTo>
                <a:lnTo>
                  <a:pt x="0" y="331341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0" name="Freeform 10"/>
          <p:cNvSpPr/>
          <p:nvPr/>
        </p:nvSpPr>
        <p:spPr>
          <a:xfrm>
            <a:off x="2621704" y="2106920"/>
            <a:ext cx="13318308" cy="6342752"/>
          </a:xfrm>
          <a:custGeom>
            <a:avLst/>
            <a:gdLst/>
            <a:ahLst/>
            <a:cxnLst/>
            <a:rect l="l" t="t" r="r" b="b"/>
            <a:pathLst>
              <a:path w="13318308" h="6342752">
                <a:moveTo>
                  <a:pt x="0" y="0"/>
                </a:moveTo>
                <a:lnTo>
                  <a:pt x="13318308" y="0"/>
                </a:lnTo>
                <a:lnTo>
                  <a:pt x="13318308" y="6342752"/>
                </a:lnTo>
                <a:lnTo>
                  <a:pt x="0" y="6342752"/>
                </a:lnTo>
                <a:lnTo>
                  <a:pt x="0" y="0"/>
                </a:lnTo>
                <a:close/>
              </a:path>
            </a:pathLst>
          </a:custGeom>
          <a:blipFill>
            <a:blip r:embed="rId9"/>
            <a:stretch>
              <a:fillRect/>
            </a:stretch>
          </a:blipFill>
        </p:spPr>
        <p:txBody>
          <a:bodyPr/>
          <a:lstStyle/>
          <a:p>
            <a:endParaRPr lang="en-US"/>
          </a:p>
        </p:txBody>
      </p:sp>
      <p:sp>
        <p:nvSpPr>
          <p:cNvPr id="11" name="TextBox 11"/>
          <p:cNvSpPr txBox="1"/>
          <p:nvPr/>
        </p:nvSpPr>
        <p:spPr>
          <a:xfrm>
            <a:off x="5614739" y="330834"/>
            <a:ext cx="7058521" cy="1252856"/>
          </a:xfrm>
          <a:prstGeom prst="rect">
            <a:avLst/>
          </a:prstGeom>
        </p:spPr>
        <p:txBody>
          <a:bodyPr lIns="0" tIns="0" rIns="0" bIns="0" rtlCol="0" anchor="t">
            <a:spAutoFit/>
          </a:bodyPr>
          <a:lstStyle/>
          <a:p>
            <a:pPr algn="ctr">
              <a:lnSpc>
                <a:spcPts val="10219"/>
              </a:lnSpc>
              <a:spcBef>
                <a:spcPct val="0"/>
              </a:spcBef>
            </a:pPr>
            <a:r>
              <a:rPr lang="en-US" sz="7299" spc="489">
                <a:solidFill>
                  <a:srgbClr val="895230"/>
                </a:solidFill>
                <a:latin typeface="Sunday"/>
              </a:rPr>
              <a:t>Data Sources</a:t>
            </a:r>
          </a:p>
        </p:txBody>
      </p:sp>
      <p:sp>
        <p:nvSpPr>
          <p:cNvPr id="12" name="TextBox 12"/>
          <p:cNvSpPr txBox="1"/>
          <p:nvPr/>
        </p:nvSpPr>
        <p:spPr>
          <a:xfrm>
            <a:off x="1887995" y="8651876"/>
            <a:ext cx="14785726" cy="606424"/>
          </a:xfrm>
          <a:prstGeom prst="rect">
            <a:avLst/>
          </a:prstGeom>
        </p:spPr>
        <p:txBody>
          <a:bodyPr lIns="0" tIns="0" rIns="0" bIns="0" rtlCol="0" anchor="t">
            <a:spAutoFit/>
          </a:bodyPr>
          <a:lstStyle/>
          <a:p>
            <a:pPr algn="ctr">
              <a:lnSpc>
                <a:spcPts val="4900"/>
              </a:lnSpc>
              <a:spcBef>
                <a:spcPct val="0"/>
              </a:spcBef>
            </a:pPr>
            <a:r>
              <a:rPr lang="en-US" sz="3500" spc="196">
                <a:solidFill>
                  <a:srgbClr val="183969"/>
                </a:solidFill>
                <a:latin typeface="Sensa Wild Fill"/>
              </a:rPr>
              <a:t>Only 1% of students felt they could share their emotions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2" name="TextBox 2"/>
          <p:cNvSpPr txBox="1"/>
          <p:nvPr/>
        </p:nvSpPr>
        <p:spPr>
          <a:xfrm rot="-5400000">
            <a:off x="-3103552" y="5226842"/>
            <a:ext cx="9125998" cy="1096042"/>
          </a:xfrm>
          <a:prstGeom prst="rect">
            <a:avLst/>
          </a:prstGeom>
        </p:spPr>
        <p:txBody>
          <a:bodyPr lIns="0" tIns="0" rIns="0" bIns="0" rtlCol="0" anchor="t">
            <a:spAutoFit/>
          </a:bodyPr>
          <a:lstStyle/>
          <a:p>
            <a:pPr marL="0" lvl="0" indent="0" algn="ctr">
              <a:lnSpc>
                <a:spcPts val="7725"/>
              </a:lnSpc>
            </a:pPr>
            <a:r>
              <a:rPr lang="en-US" sz="8879">
                <a:solidFill>
                  <a:srgbClr val="895230"/>
                </a:solidFill>
                <a:latin typeface="Walter Turncoat"/>
              </a:rPr>
              <a:t>Power BI</a:t>
            </a:r>
          </a:p>
        </p:txBody>
      </p:sp>
      <p:sp>
        <p:nvSpPr>
          <p:cNvPr id="3" name="Freeform 3"/>
          <p:cNvSpPr/>
          <p:nvPr/>
        </p:nvSpPr>
        <p:spPr>
          <a:xfrm rot="-2412968">
            <a:off x="14622939" y="6392272"/>
            <a:ext cx="6211019" cy="4114800"/>
          </a:xfrm>
          <a:custGeom>
            <a:avLst/>
            <a:gdLst/>
            <a:ahLst/>
            <a:cxnLst/>
            <a:rect l="l" t="t" r="r" b="b"/>
            <a:pathLst>
              <a:path w="6211019" h="4114800">
                <a:moveTo>
                  <a:pt x="0" y="0"/>
                </a:moveTo>
                <a:lnTo>
                  <a:pt x="6211019" y="0"/>
                </a:lnTo>
                <a:lnTo>
                  <a:pt x="6211019"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2188349" y="1919829"/>
            <a:ext cx="14185017" cy="7710070"/>
            <a:chOff x="0" y="0"/>
            <a:chExt cx="23695658" cy="12879447"/>
          </a:xfrm>
        </p:grpSpPr>
        <p:sp>
          <p:nvSpPr>
            <p:cNvPr id="5" name="Freeform 5"/>
            <p:cNvSpPr/>
            <p:nvPr/>
          </p:nvSpPr>
          <p:spPr>
            <a:xfrm>
              <a:off x="0" y="0"/>
              <a:ext cx="23695658" cy="12879447"/>
            </a:xfrm>
            <a:custGeom>
              <a:avLst/>
              <a:gdLst/>
              <a:ahLst/>
              <a:cxnLst/>
              <a:rect l="l" t="t" r="r" b="b"/>
              <a:pathLst>
                <a:path w="23695658" h="12879447">
                  <a:moveTo>
                    <a:pt x="23390858" y="0"/>
                  </a:moveTo>
                  <a:lnTo>
                    <a:pt x="304800" y="0"/>
                  </a:lnTo>
                  <a:cubicBezTo>
                    <a:pt x="135890" y="0"/>
                    <a:pt x="0" y="135890"/>
                    <a:pt x="0" y="304800"/>
                  </a:cubicBezTo>
                  <a:lnTo>
                    <a:pt x="0" y="12574647"/>
                  </a:lnTo>
                  <a:cubicBezTo>
                    <a:pt x="0" y="12743557"/>
                    <a:pt x="135890" y="12879447"/>
                    <a:pt x="304800" y="12879447"/>
                  </a:cubicBezTo>
                  <a:lnTo>
                    <a:pt x="23390858" y="12879447"/>
                  </a:lnTo>
                  <a:cubicBezTo>
                    <a:pt x="23559768" y="12879447"/>
                    <a:pt x="23695658" y="12743557"/>
                    <a:pt x="23695658" y="12574647"/>
                  </a:cubicBezTo>
                  <a:lnTo>
                    <a:pt x="23695658" y="304800"/>
                  </a:lnTo>
                  <a:cubicBezTo>
                    <a:pt x="23695658" y="135890"/>
                    <a:pt x="23559768" y="0"/>
                    <a:pt x="23390858" y="0"/>
                  </a:cubicBezTo>
                  <a:close/>
                </a:path>
              </a:pathLst>
            </a:custGeom>
            <a:solidFill>
              <a:srgbClr val="B7B7A4"/>
            </a:solidFill>
          </p:spPr>
          <p:txBody>
            <a:bodyPr/>
            <a:lstStyle/>
            <a:p>
              <a:endParaRPr lang="en-US"/>
            </a:p>
          </p:txBody>
        </p:sp>
      </p:grpSp>
      <p:grpSp>
        <p:nvGrpSpPr>
          <p:cNvPr id="6" name="Group 6"/>
          <p:cNvGrpSpPr/>
          <p:nvPr/>
        </p:nvGrpSpPr>
        <p:grpSpPr>
          <a:xfrm>
            <a:off x="3360018" y="6136197"/>
            <a:ext cx="13013349" cy="3493702"/>
            <a:chOff x="0" y="0"/>
            <a:chExt cx="21738420" cy="5836127"/>
          </a:xfrm>
        </p:grpSpPr>
        <p:sp>
          <p:nvSpPr>
            <p:cNvPr id="7" name="Freeform 7"/>
            <p:cNvSpPr/>
            <p:nvPr/>
          </p:nvSpPr>
          <p:spPr>
            <a:xfrm>
              <a:off x="0" y="0"/>
              <a:ext cx="21738420" cy="5836127"/>
            </a:xfrm>
            <a:custGeom>
              <a:avLst/>
              <a:gdLst/>
              <a:ahLst/>
              <a:cxnLst/>
              <a:rect l="l" t="t" r="r" b="b"/>
              <a:pathLst>
                <a:path w="21738420" h="5836127">
                  <a:moveTo>
                    <a:pt x="21433620" y="0"/>
                  </a:moveTo>
                  <a:lnTo>
                    <a:pt x="304800" y="0"/>
                  </a:lnTo>
                  <a:cubicBezTo>
                    <a:pt x="135890" y="0"/>
                    <a:pt x="0" y="135890"/>
                    <a:pt x="0" y="304800"/>
                  </a:cubicBezTo>
                  <a:lnTo>
                    <a:pt x="0" y="5531327"/>
                  </a:lnTo>
                  <a:cubicBezTo>
                    <a:pt x="0" y="5700237"/>
                    <a:pt x="135890" y="5836127"/>
                    <a:pt x="304800" y="5836127"/>
                  </a:cubicBezTo>
                  <a:lnTo>
                    <a:pt x="21433620" y="5836127"/>
                  </a:lnTo>
                  <a:cubicBezTo>
                    <a:pt x="21602529" y="5836127"/>
                    <a:pt x="21738420" y="5700237"/>
                    <a:pt x="21738420" y="5531327"/>
                  </a:cubicBezTo>
                  <a:lnTo>
                    <a:pt x="21738420" y="304800"/>
                  </a:lnTo>
                  <a:cubicBezTo>
                    <a:pt x="21738420" y="135890"/>
                    <a:pt x="21602529" y="0"/>
                    <a:pt x="21433620" y="0"/>
                  </a:cubicBezTo>
                  <a:close/>
                </a:path>
              </a:pathLst>
            </a:custGeom>
            <a:solidFill>
              <a:srgbClr val="B7B7A4"/>
            </a:solidFill>
          </p:spPr>
          <p:txBody>
            <a:bodyPr/>
            <a:lstStyle/>
            <a:p>
              <a:endParaRPr lang="en-US"/>
            </a:p>
          </p:txBody>
        </p:sp>
      </p:grpSp>
      <p:sp>
        <p:nvSpPr>
          <p:cNvPr id="8" name="Freeform 8"/>
          <p:cNvSpPr/>
          <p:nvPr/>
        </p:nvSpPr>
        <p:spPr>
          <a:xfrm rot="5559337" flipH="1" flipV="1">
            <a:off x="-1517283" y="-296592"/>
            <a:ext cx="4813908" cy="2376867"/>
          </a:xfrm>
          <a:custGeom>
            <a:avLst/>
            <a:gdLst/>
            <a:ahLst/>
            <a:cxnLst/>
            <a:rect l="l" t="t" r="r" b="b"/>
            <a:pathLst>
              <a:path w="4813908" h="2376867">
                <a:moveTo>
                  <a:pt x="4813909" y="2376868"/>
                </a:moveTo>
                <a:lnTo>
                  <a:pt x="0" y="2376868"/>
                </a:lnTo>
                <a:lnTo>
                  <a:pt x="0" y="0"/>
                </a:lnTo>
                <a:lnTo>
                  <a:pt x="4813909" y="0"/>
                </a:lnTo>
                <a:lnTo>
                  <a:pt x="4813909" y="2376868"/>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Freeform 9"/>
          <p:cNvSpPr/>
          <p:nvPr/>
        </p:nvSpPr>
        <p:spPr>
          <a:xfrm rot="8545096">
            <a:off x="16454214" y="8491570"/>
            <a:ext cx="3122896" cy="3313418"/>
          </a:xfrm>
          <a:custGeom>
            <a:avLst/>
            <a:gdLst/>
            <a:ahLst/>
            <a:cxnLst/>
            <a:rect l="l" t="t" r="r" b="b"/>
            <a:pathLst>
              <a:path w="3122896" h="3313418">
                <a:moveTo>
                  <a:pt x="0" y="0"/>
                </a:moveTo>
                <a:lnTo>
                  <a:pt x="3122896" y="0"/>
                </a:lnTo>
                <a:lnTo>
                  <a:pt x="3122896" y="3313417"/>
                </a:lnTo>
                <a:lnTo>
                  <a:pt x="0" y="331341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0" name="Freeform 10"/>
          <p:cNvSpPr/>
          <p:nvPr/>
        </p:nvSpPr>
        <p:spPr>
          <a:xfrm>
            <a:off x="2621704" y="2106920"/>
            <a:ext cx="13318308" cy="6342752"/>
          </a:xfrm>
          <a:custGeom>
            <a:avLst/>
            <a:gdLst/>
            <a:ahLst/>
            <a:cxnLst/>
            <a:rect l="l" t="t" r="r" b="b"/>
            <a:pathLst>
              <a:path w="13318308" h="6342752">
                <a:moveTo>
                  <a:pt x="0" y="0"/>
                </a:moveTo>
                <a:lnTo>
                  <a:pt x="13318308" y="0"/>
                </a:lnTo>
                <a:lnTo>
                  <a:pt x="13318308" y="6342752"/>
                </a:lnTo>
                <a:lnTo>
                  <a:pt x="0" y="6342752"/>
                </a:lnTo>
                <a:lnTo>
                  <a:pt x="0" y="0"/>
                </a:lnTo>
                <a:close/>
              </a:path>
            </a:pathLst>
          </a:custGeom>
          <a:blipFill>
            <a:blip r:embed="rId9"/>
            <a:stretch>
              <a:fillRect/>
            </a:stretch>
          </a:blipFill>
        </p:spPr>
        <p:txBody>
          <a:bodyPr/>
          <a:lstStyle/>
          <a:p>
            <a:endParaRPr lang="en-US"/>
          </a:p>
        </p:txBody>
      </p:sp>
      <p:sp>
        <p:nvSpPr>
          <p:cNvPr id="11" name="TextBox 11"/>
          <p:cNvSpPr txBox="1"/>
          <p:nvPr/>
        </p:nvSpPr>
        <p:spPr>
          <a:xfrm>
            <a:off x="5614739" y="330834"/>
            <a:ext cx="7058521" cy="1252856"/>
          </a:xfrm>
          <a:prstGeom prst="rect">
            <a:avLst/>
          </a:prstGeom>
        </p:spPr>
        <p:txBody>
          <a:bodyPr lIns="0" tIns="0" rIns="0" bIns="0" rtlCol="0" anchor="t">
            <a:spAutoFit/>
          </a:bodyPr>
          <a:lstStyle/>
          <a:p>
            <a:pPr algn="ctr">
              <a:lnSpc>
                <a:spcPts val="10219"/>
              </a:lnSpc>
              <a:spcBef>
                <a:spcPct val="0"/>
              </a:spcBef>
            </a:pPr>
            <a:r>
              <a:rPr lang="en-US" sz="7299" spc="489">
                <a:solidFill>
                  <a:srgbClr val="895230"/>
                </a:solidFill>
                <a:latin typeface="Sunday"/>
              </a:rPr>
              <a:t>Data Sources</a:t>
            </a:r>
          </a:p>
        </p:txBody>
      </p:sp>
      <p:sp>
        <p:nvSpPr>
          <p:cNvPr id="12" name="TextBox 12"/>
          <p:cNvSpPr txBox="1"/>
          <p:nvPr/>
        </p:nvSpPr>
        <p:spPr>
          <a:xfrm>
            <a:off x="1887995" y="8651876"/>
            <a:ext cx="14785726" cy="606424"/>
          </a:xfrm>
          <a:prstGeom prst="rect">
            <a:avLst/>
          </a:prstGeom>
        </p:spPr>
        <p:txBody>
          <a:bodyPr lIns="0" tIns="0" rIns="0" bIns="0" rtlCol="0" anchor="t">
            <a:spAutoFit/>
          </a:bodyPr>
          <a:lstStyle/>
          <a:p>
            <a:pPr algn="ctr">
              <a:lnSpc>
                <a:spcPts val="4900"/>
              </a:lnSpc>
              <a:spcBef>
                <a:spcPct val="0"/>
              </a:spcBef>
            </a:pPr>
            <a:r>
              <a:rPr lang="en-US" sz="3500" spc="196">
                <a:solidFill>
                  <a:srgbClr val="183969"/>
                </a:solidFill>
                <a:latin typeface="Sensa Wild Fill"/>
              </a:rPr>
              <a:t>Only 8% of students felt they could take risks and make mistakes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2" name="TextBox 2"/>
          <p:cNvSpPr txBox="1"/>
          <p:nvPr/>
        </p:nvSpPr>
        <p:spPr>
          <a:xfrm rot="-5400000">
            <a:off x="-2279399" y="5401724"/>
            <a:ext cx="9125998" cy="822879"/>
          </a:xfrm>
          <a:prstGeom prst="rect">
            <a:avLst/>
          </a:prstGeom>
        </p:spPr>
        <p:txBody>
          <a:bodyPr lIns="0" tIns="0" rIns="0" bIns="0" rtlCol="0" anchor="t">
            <a:spAutoFit/>
          </a:bodyPr>
          <a:lstStyle/>
          <a:p>
            <a:pPr marL="0" lvl="0" indent="0" algn="ctr">
              <a:lnSpc>
                <a:spcPts val="5811"/>
              </a:lnSpc>
            </a:pPr>
            <a:r>
              <a:rPr lang="en-US" sz="6679">
                <a:solidFill>
                  <a:srgbClr val="895230"/>
                </a:solidFill>
                <a:latin typeface="Walter Turncoat"/>
              </a:rPr>
              <a:t>Self Referrals</a:t>
            </a:r>
          </a:p>
        </p:txBody>
      </p:sp>
      <p:sp>
        <p:nvSpPr>
          <p:cNvPr id="3" name="Freeform 3"/>
          <p:cNvSpPr/>
          <p:nvPr/>
        </p:nvSpPr>
        <p:spPr>
          <a:xfrm rot="-2412968">
            <a:off x="14622939" y="6392272"/>
            <a:ext cx="6211019" cy="4114800"/>
          </a:xfrm>
          <a:custGeom>
            <a:avLst/>
            <a:gdLst/>
            <a:ahLst/>
            <a:cxnLst/>
            <a:rect l="l" t="t" r="r" b="b"/>
            <a:pathLst>
              <a:path w="6211019" h="4114800">
                <a:moveTo>
                  <a:pt x="0" y="0"/>
                </a:moveTo>
                <a:lnTo>
                  <a:pt x="6211019" y="0"/>
                </a:lnTo>
                <a:lnTo>
                  <a:pt x="6211019"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2754476" y="1919829"/>
            <a:ext cx="13013349" cy="7786670"/>
            <a:chOff x="0" y="0"/>
            <a:chExt cx="21738420" cy="13007406"/>
          </a:xfrm>
        </p:grpSpPr>
        <p:sp>
          <p:nvSpPr>
            <p:cNvPr id="5" name="Freeform 5"/>
            <p:cNvSpPr/>
            <p:nvPr/>
          </p:nvSpPr>
          <p:spPr>
            <a:xfrm>
              <a:off x="0" y="0"/>
              <a:ext cx="21738420" cy="13007406"/>
            </a:xfrm>
            <a:custGeom>
              <a:avLst/>
              <a:gdLst/>
              <a:ahLst/>
              <a:cxnLst/>
              <a:rect l="l" t="t" r="r" b="b"/>
              <a:pathLst>
                <a:path w="21738420" h="13007406">
                  <a:moveTo>
                    <a:pt x="21433620" y="0"/>
                  </a:moveTo>
                  <a:lnTo>
                    <a:pt x="304800" y="0"/>
                  </a:lnTo>
                  <a:cubicBezTo>
                    <a:pt x="135890" y="0"/>
                    <a:pt x="0" y="135890"/>
                    <a:pt x="0" y="304800"/>
                  </a:cubicBezTo>
                  <a:lnTo>
                    <a:pt x="0" y="12702606"/>
                  </a:lnTo>
                  <a:cubicBezTo>
                    <a:pt x="0" y="12871516"/>
                    <a:pt x="135890" y="13007406"/>
                    <a:pt x="304800" y="13007406"/>
                  </a:cubicBezTo>
                  <a:lnTo>
                    <a:pt x="21433620" y="13007406"/>
                  </a:lnTo>
                  <a:cubicBezTo>
                    <a:pt x="21602529" y="13007406"/>
                    <a:pt x="21738420" y="12871516"/>
                    <a:pt x="21738420" y="12702606"/>
                  </a:cubicBezTo>
                  <a:lnTo>
                    <a:pt x="21738420" y="304800"/>
                  </a:lnTo>
                  <a:cubicBezTo>
                    <a:pt x="21738420" y="135890"/>
                    <a:pt x="21602529" y="0"/>
                    <a:pt x="21433620" y="0"/>
                  </a:cubicBezTo>
                  <a:close/>
                </a:path>
              </a:pathLst>
            </a:custGeom>
            <a:solidFill>
              <a:srgbClr val="B7B7A4"/>
            </a:solidFill>
          </p:spPr>
          <p:txBody>
            <a:bodyPr/>
            <a:lstStyle/>
            <a:p>
              <a:endParaRPr lang="en-US"/>
            </a:p>
          </p:txBody>
        </p:sp>
      </p:grpSp>
      <p:sp>
        <p:nvSpPr>
          <p:cNvPr id="6" name="Freeform 6"/>
          <p:cNvSpPr/>
          <p:nvPr/>
        </p:nvSpPr>
        <p:spPr>
          <a:xfrm rot="5559337" flipH="1" flipV="1">
            <a:off x="-1517283" y="-296592"/>
            <a:ext cx="4813908" cy="2376867"/>
          </a:xfrm>
          <a:custGeom>
            <a:avLst/>
            <a:gdLst/>
            <a:ahLst/>
            <a:cxnLst/>
            <a:rect l="l" t="t" r="r" b="b"/>
            <a:pathLst>
              <a:path w="4813908" h="2376867">
                <a:moveTo>
                  <a:pt x="4813909" y="2376868"/>
                </a:moveTo>
                <a:lnTo>
                  <a:pt x="0" y="2376868"/>
                </a:lnTo>
                <a:lnTo>
                  <a:pt x="0" y="0"/>
                </a:lnTo>
                <a:lnTo>
                  <a:pt x="4813909" y="0"/>
                </a:lnTo>
                <a:lnTo>
                  <a:pt x="4813909" y="2376868"/>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rot="8545096">
            <a:off x="16454214" y="8491570"/>
            <a:ext cx="3122896" cy="3313418"/>
          </a:xfrm>
          <a:custGeom>
            <a:avLst/>
            <a:gdLst/>
            <a:ahLst/>
            <a:cxnLst/>
            <a:rect l="l" t="t" r="r" b="b"/>
            <a:pathLst>
              <a:path w="3122896" h="3313418">
                <a:moveTo>
                  <a:pt x="0" y="0"/>
                </a:moveTo>
                <a:lnTo>
                  <a:pt x="3122896" y="0"/>
                </a:lnTo>
                <a:lnTo>
                  <a:pt x="3122896" y="3313417"/>
                </a:lnTo>
                <a:lnTo>
                  <a:pt x="0" y="331341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8" name="Freeform 8"/>
          <p:cNvSpPr/>
          <p:nvPr/>
        </p:nvSpPr>
        <p:spPr>
          <a:xfrm>
            <a:off x="6689322" y="2092552"/>
            <a:ext cx="4909355" cy="7441224"/>
          </a:xfrm>
          <a:custGeom>
            <a:avLst/>
            <a:gdLst/>
            <a:ahLst/>
            <a:cxnLst/>
            <a:rect l="l" t="t" r="r" b="b"/>
            <a:pathLst>
              <a:path w="4909355" h="7441224">
                <a:moveTo>
                  <a:pt x="0" y="0"/>
                </a:moveTo>
                <a:lnTo>
                  <a:pt x="4909356" y="0"/>
                </a:lnTo>
                <a:lnTo>
                  <a:pt x="4909356" y="7441224"/>
                </a:lnTo>
                <a:lnTo>
                  <a:pt x="0" y="7441224"/>
                </a:lnTo>
                <a:lnTo>
                  <a:pt x="0" y="0"/>
                </a:lnTo>
                <a:close/>
              </a:path>
            </a:pathLst>
          </a:custGeom>
          <a:blipFill>
            <a:blip r:embed="rId9"/>
            <a:stretch>
              <a:fillRect/>
            </a:stretch>
          </a:blipFill>
        </p:spPr>
        <p:txBody>
          <a:bodyPr/>
          <a:lstStyle/>
          <a:p>
            <a:endParaRPr lang="en-US"/>
          </a:p>
        </p:txBody>
      </p:sp>
      <p:sp>
        <p:nvSpPr>
          <p:cNvPr id="9" name="TextBox 9"/>
          <p:cNvSpPr txBox="1"/>
          <p:nvPr/>
        </p:nvSpPr>
        <p:spPr>
          <a:xfrm>
            <a:off x="5822855" y="365124"/>
            <a:ext cx="6642290" cy="1193801"/>
          </a:xfrm>
          <a:prstGeom prst="rect">
            <a:avLst/>
          </a:prstGeom>
        </p:spPr>
        <p:txBody>
          <a:bodyPr lIns="0" tIns="0" rIns="0" bIns="0" rtlCol="0" anchor="t">
            <a:spAutoFit/>
          </a:bodyPr>
          <a:lstStyle/>
          <a:p>
            <a:pPr algn="ctr">
              <a:lnSpc>
                <a:spcPts val="9799"/>
              </a:lnSpc>
              <a:spcBef>
                <a:spcPct val="0"/>
              </a:spcBef>
            </a:pPr>
            <a:r>
              <a:rPr lang="en-US" sz="6999" spc="328">
                <a:solidFill>
                  <a:srgbClr val="895230"/>
                </a:solidFill>
                <a:latin typeface="Sunday"/>
              </a:rPr>
              <a:t>Data Sources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2" name="TextBox 2"/>
          <p:cNvSpPr txBox="1"/>
          <p:nvPr/>
        </p:nvSpPr>
        <p:spPr>
          <a:xfrm rot="-5400000">
            <a:off x="-2279399" y="5401724"/>
            <a:ext cx="9125998" cy="822879"/>
          </a:xfrm>
          <a:prstGeom prst="rect">
            <a:avLst/>
          </a:prstGeom>
        </p:spPr>
        <p:txBody>
          <a:bodyPr lIns="0" tIns="0" rIns="0" bIns="0" rtlCol="0" anchor="t">
            <a:spAutoFit/>
          </a:bodyPr>
          <a:lstStyle/>
          <a:p>
            <a:pPr marL="0" lvl="0" indent="0" algn="ctr">
              <a:lnSpc>
                <a:spcPts val="5811"/>
              </a:lnSpc>
            </a:pPr>
            <a:r>
              <a:rPr lang="en-US" sz="6679">
                <a:solidFill>
                  <a:srgbClr val="895230"/>
                </a:solidFill>
                <a:latin typeface="Walter Turncoat"/>
              </a:rPr>
              <a:t>Teacher  Referrals</a:t>
            </a:r>
          </a:p>
        </p:txBody>
      </p:sp>
      <p:sp>
        <p:nvSpPr>
          <p:cNvPr id="3" name="Freeform 3"/>
          <p:cNvSpPr/>
          <p:nvPr/>
        </p:nvSpPr>
        <p:spPr>
          <a:xfrm rot="-2412968">
            <a:off x="14622939" y="6392272"/>
            <a:ext cx="6211019" cy="4114800"/>
          </a:xfrm>
          <a:custGeom>
            <a:avLst/>
            <a:gdLst/>
            <a:ahLst/>
            <a:cxnLst/>
            <a:rect l="l" t="t" r="r" b="b"/>
            <a:pathLst>
              <a:path w="6211019" h="4114800">
                <a:moveTo>
                  <a:pt x="0" y="0"/>
                </a:moveTo>
                <a:lnTo>
                  <a:pt x="6211019" y="0"/>
                </a:lnTo>
                <a:lnTo>
                  <a:pt x="6211019"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2754476" y="1919829"/>
            <a:ext cx="13013349" cy="7786670"/>
            <a:chOff x="0" y="0"/>
            <a:chExt cx="21738420" cy="13007406"/>
          </a:xfrm>
        </p:grpSpPr>
        <p:sp>
          <p:nvSpPr>
            <p:cNvPr id="5" name="Freeform 5"/>
            <p:cNvSpPr/>
            <p:nvPr/>
          </p:nvSpPr>
          <p:spPr>
            <a:xfrm>
              <a:off x="0" y="0"/>
              <a:ext cx="21738420" cy="13007406"/>
            </a:xfrm>
            <a:custGeom>
              <a:avLst/>
              <a:gdLst/>
              <a:ahLst/>
              <a:cxnLst/>
              <a:rect l="l" t="t" r="r" b="b"/>
              <a:pathLst>
                <a:path w="21738420" h="13007406">
                  <a:moveTo>
                    <a:pt x="21433620" y="0"/>
                  </a:moveTo>
                  <a:lnTo>
                    <a:pt x="304800" y="0"/>
                  </a:lnTo>
                  <a:cubicBezTo>
                    <a:pt x="135890" y="0"/>
                    <a:pt x="0" y="135890"/>
                    <a:pt x="0" y="304800"/>
                  </a:cubicBezTo>
                  <a:lnTo>
                    <a:pt x="0" y="12702606"/>
                  </a:lnTo>
                  <a:cubicBezTo>
                    <a:pt x="0" y="12871516"/>
                    <a:pt x="135890" y="13007406"/>
                    <a:pt x="304800" y="13007406"/>
                  </a:cubicBezTo>
                  <a:lnTo>
                    <a:pt x="21433620" y="13007406"/>
                  </a:lnTo>
                  <a:cubicBezTo>
                    <a:pt x="21602529" y="13007406"/>
                    <a:pt x="21738420" y="12871516"/>
                    <a:pt x="21738420" y="12702606"/>
                  </a:cubicBezTo>
                  <a:lnTo>
                    <a:pt x="21738420" y="304800"/>
                  </a:lnTo>
                  <a:cubicBezTo>
                    <a:pt x="21738420" y="135890"/>
                    <a:pt x="21602529" y="0"/>
                    <a:pt x="21433620" y="0"/>
                  </a:cubicBezTo>
                  <a:close/>
                </a:path>
              </a:pathLst>
            </a:custGeom>
            <a:solidFill>
              <a:srgbClr val="B7B7A4"/>
            </a:solidFill>
          </p:spPr>
          <p:txBody>
            <a:bodyPr/>
            <a:lstStyle/>
            <a:p>
              <a:endParaRPr lang="en-US"/>
            </a:p>
          </p:txBody>
        </p:sp>
      </p:grpSp>
      <p:sp>
        <p:nvSpPr>
          <p:cNvPr id="6" name="Freeform 6"/>
          <p:cNvSpPr/>
          <p:nvPr/>
        </p:nvSpPr>
        <p:spPr>
          <a:xfrm rot="5559337" flipH="1" flipV="1">
            <a:off x="-1517283" y="-296592"/>
            <a:ext cx="4813908" cy="2376867"/>
          </a:xfrm>
          <a:custGeom>
            <a:avLst/>
            <a:gdLst/>
            <a:ahLst/>
            <a:cxnLst/>
            <a:rect l="l" t="t" r="r" b="b"/>
            <a:pathLst>
              <a:path w="4813908" h="2376867">
                <a:moveTo>
                  <a:pt x="4813909" y="2376868"/>
                </a:moveTo>
                <a:lnTo>
                  <a:pt x="0" y="2376868"/>
                </a:lnTo>
                <a:lnTo>
                  <a:pt x="0" y="0"/>
                </a:lnTo>
                <a:lnTo>
                  <a:pt x="4813909" y="0"/>
                </a:lnTo>
                <a:lnTo>
                  <a:pt x="4813909" y="2376868"/>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rot="8545096">
            <a:off x="16454214" y="8491570"/>
            <a:ext cx="3122896" cy="3313418"/>
          </a:xfrm>
          <a:custGeom>
            <a:avLst/>
            <a:gdLst/>
            <a:ahLst/>
            <a:cxnLst/>
            <a:rect l="l" t="t" r="r" b="b"/>
            <a:pathLst>
              <a:path w="3122896" h="3313418">
                <a:moveTo>
                  <a:pt x="0" y="0"/>
                </a:moveTo>
                <a:lnTo>
                  <a:pt x="3122896" y="0"/>
                </a:lnTo>
                <a:lnTo>
                  <a:pt x="3122896" y="3313417"/>
                </a:lnTo>
                <a:lnTo>
                  <a:pt x="0" y="331341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8" name="Freeform 8"/>
          <p:cNvSpPr/>
          <p:nvPr/>
        </p:nvSpPr>
        <p:spPr>
          <a:xfrm>
            <a:off x="3088647" y="2234823"/>
            <a:ext cx="12345007" cy="2908677"/>
          </a:xfrm>
          <a:custGeom>
            <a:avLst/>
            <a:gdLst/>
            <a:ahLst/>
            <a:cxnLst/>
            <a:rect l="l" t="t" r="r" b="b"/>
            <a:pathLst>
              <a:path w="12345007" h="2908677">
                <a:moveTo>
                  <a:pt x="0" y="0"/>
                </a:moveTo>
                <a:lnTo>
                  <a:pt x="12345007" y="0"/>
                </a:lnTo>
                <a:lnTo>
                  <a:pt x="12345007" y="2908677"/>
                </a:lnTo>
                <a:lnTo>
                  <a:pt x="0" y="2908677"/>
                </a:lnTo>
                <a:lnTo>
                  <a:pt x="0" y="0"/>
                </a:lnTo>
                <a:close/>
              </a:path>
            </a:pathLst>
          </a:custGeom>
          <a:blipFill>
            <a:blip r:embed="rId9"/>
            <a:stretch>
              <a:fillRect t="-1087" b="-1087"/>
            </a:stretch>
          </a:blipFill>
        </p:spPr>
        <p:txBody>
          <a:bodyPr/>
          <a:lstStyle/>
          <a:p>
            <a:endParaRPr lang="en-US"/>
          </a:p>
        </p:txBody>
      </p:sp>
      <p:sp>
        <p:nvSpPr>
          <p:cNvPr id="9" name="Freeform 9"/>
          <p:cNvSpPr/>
          <p:nvPr/>
        </p:nvSpPr>
        <p:spPr>
          <a:xfrm>
            <a:off x="3088647" y="5543507"/>
            <a:ext cx="12522460" cy="3179684"/>
          </a:xfrm>
          <a:custGeom>
            <a:avLst/>
            <a:gdLst/>
            <a:ahLst/>
            <a:cxnLst/>
            <a:rect l="l" t="t" r="r" b="b"/>
            <a:pathLst>
              <a:path w="12522460" h="3179684">
                <a:moveTo>
                  <a:pt x="0" y="0"/>
                </a:moveTo>
                <a:lnTo>
                  <a:pt x="12522460" y="0"/>
                </a:lnTo>
                <a:lnTo>
                  <a:pt x="12522460" y="3179685"/>
                </a:lnTo>
                <a:lnTo>
                  <a:pt x="0" y="3179685"/>
                </a:lnTo>
                <a:lnTo>
                  <a:pt x="0" y="0"/>
                </a:lnTo>
                <a:close/>
              </a:path>
            </a:pathLst>
          </a:custGeom>
          <a:blipFill>
            <a:blip r:embed="rId10"/>
            <a:stretch>
              <a:fillRect/>
            </a:stretch>
          </a:blipFill>
        </p:spPr>
        <p:txBody>
          <a:bodyPr/>
          <a:lstStyle/>
          <a:p>
            <a:endParaRPr lang="en-US"/>
          </a:p>
        </p:txBody>
      </p:sp>
      <p:sp>
        <p:nvSpPr>
          <p:cNvPr id="10" name="TextBox 10"/>
          <p:cNvSpPr txBox="1"/>
          <p:nvPr/>
        </p:nvSpPr>
        <p:spPr>
          <a:xfrm>
            <a:off x="5822855" y="365124"/>
            <a:ext cx="6642290" cy="1193801"/>
          </a:xfrm>
          <a:prstGeom prst="rect">
            <a:avLst/>
          </a:prstGeom>
        </p:spPr>
        <p:txBody>
          <a:bodyPr lIns="0" tIns="0" rIns="0" bIns="0" rtlCol="0" anchor="t">
            <a:spAutoFit/>
          </a:bodyPr>
          <a:lstStyle/>
          <a:p>
            <a:pPr algn="ctr">
              <a:lnSpc>
                <a:spcPts val="9799"/>
              </a:lnSpc>
              <a:spcBef>
                <a:spcPct val="0"/>
              </a:spcBef>
            </a:pPr>
            <a:r>
              <a:rPr lang="en-US" sz="6999" spc="328">
                <a:solidFill>
                  <a:srgbClr val="895230"/>
                </a:solidFill>
                <a:latin typeface="Sunday"/>
              </a:rPr>
              <a:t>Data Sources</a:t>
            </a:r>
          </a:p>
        </p:txBody>
      </p:sp>
      <p:sp>
        <p:nvSpPr>
          <p:cNvPr id="11" name="TextBox 11"/>
          <p:cNvSpPr txBox="1"/>
          <p:nvPr/>
        </p:nvSpPr>
        <p:spPr>
          <a:xfrm>
            <a:off x="5262684" y="8744150"/>
            <a:ext cx="7996932" cy="950148"/>
          </a:xfrm>
          <a:prstGeom prst="rect">
            <a:avLst/>
          </a:prstGeom>
        </p:spPr>
        <p:txBody>
          <a:bodyPr lIns="0" tIns="0" rIns="0" bIns="0" rtlCol="0" anchor="t">
            <a:spAutoFit/>
          </a:bodyPr>
          <a:lstStyle/>
          <a:p>
            <a:pPr algn="ctr">
              <a:lnSpc>
                <a:spcPts val="3804"/>
              </a:lnSpc>
            </a:pPr>
            <a:r>
              <a:rPr lang="en-US" sz="2717" spc="119">
                <a:solidFill>
                  <a:srgbClr val="183969"/>
                </a:solidFill>
                <a:latin typeface="Sensa Wild Fill"/>
              </a:rPr>
              <a:t>One of many Teacher emails/Referrals focusing on</a:t>
            </a:r>
          </a:p>
          <a:p>
            <a:pPr algn="ctr">
              <a:lnSpc>
                <a:spcPts val="3804"/>
              </a:lnSpc>
              <a:spcBef>
                <a:spcPct val="0"/>
              </a:spcBef>
            </a:pPr>
            <a:r>
              <a:rPr lang="en-US" sz="2717" spc="119">
                <a:solidFill>
                  <a:srgbClr val="183969"/>
                </a:solidFill>
                <a:latin typeface="Sensa Wild Fill"/>
              </a:rPr>
              <a:t> growth mindset and positive thinking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2" name="Freeform 2"/>
          <p:cNvSpPr/>
          <p:nvPr/>
        </p:nvSpPr>
        <p:spPr>
          <a:xfrm>
            <a:off x="-2905876" y="5602246"/>
            <a:ext cx="7100397" cy="7728323"/>
          </a:xfrm>
          <a:custGeom>
            <a:avLst/>
            <a:gdLst/>
            <a:ahLst/>
            <a:cxnLst/>
            <a:rect l="l" t="t" r="r" b="b"/>
            <a:pathLst>
              <a:path w="7100397" h="7728323">
                <a:moveTo>
                  <a:pt x="0" y="0"/>
                </a:moveTo>
                <a:lnTo>
                  <a:pt x="7100396" y="0"/>
                </a:lnTo>
                <a:lnTo>
                  <a:pt x="7100396" y="7728323"/>
                </a:lnTo>
                <a:lnTo>
                  <a:pt x="0" y="772832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3" name="Group 3"/>
          <p:cNvGrpSpPr/>
          <p:nvPr/>
        </p:nvGrpSpPr>
        <p:grpSpPr>
          <a:xfrm rot="-5400000">
            <a:off x="1646028" y="2715827"/>
            <a:ext cx="6393097" cy="6691849"/>
            <a:chOff x="0" y="0"/>
            <a:chExt cx="10679483" cy="11178540"/>
          </a:xfrm>
        </p:grpSpPr>
        <p:sp>
          <p:nvSpPr>
            <p:cNvPr id="4" name="Freeform 4"/>
            <p:cNvSpPr/>
            <p:nvPr/>
          </p:nvSpPr>
          <p:spPr>
            <a:xfrm>
              <a:off x="0" y="0"/>
              <a:ext cx="10679482" cy="11178539"/>
            </a:xfrm>
            <a:custGeom>
              <a:avLst/>
              <a:gdLst/>
              <a:ahLst/>
              <a:cxnLst/>
              <a:rect l="l" t="t" r="r" b="b"/>
              <a:pathLst>
                <a:path w="10679482" h="11178539">
                  <a:moveTo>
                    <a:pt x="10374682" y="0"/>
                  </a:moveTo>
                  <a:lnTo>
                    <a:pt x="304800" y="0"/>
                  </a:lnTo>
                  <a:cubicBezTo>
                    <a:pt x="135890" y="0"/>
                    <a:pt x="0" y="135890"/>
                    <a:pt x="0" y="304800"/>
                  </a:cubicBezTo>
                  <a:lnTo>
                    <a:pt x="0" y="10873739"/>
                  </a:lnTo>
                  <a:cubicBezTo>
                    <a:pt x="0" y="11042649"/>
                    <a:pt x="135890" y="11178539"/>
                    <a:pt x="304800" y="11178539"/>
                  </a:cubicBezTo>
                  <a:lnTo>
                    <a:pt x="10374682" y="11178539"/>
                  </a:lnTo>
                  <a:cubicBezTo>
                    <a:pt x="10543592" y="11178539"/>
                    <a:pt x="10679482" y="11042649"/>
                    <a:pt x="10679482" y="10873739"/>
                  </a:cubicBezTo>
                  <a:lnTo>
                    <a:pt x="10679482" y="304800"/>
                  </a:lnTo>
                  <a:cubicBezTo>
                    <a:pt x="10679482" y="135890"/>
                    <a:pt x="10543592" y="0"/>
                    <a:pt x="10374682" y="0"/>
                  </a:cubicBezTo>
                  <a:close/>
                </a:path>
              </a:pathLst>
            </a:custGeom>
            <a:solidFill>
              <a:srgbClr val="FFFFFF"/>
            </a:solidFill>
          </p:spPr>
          <p:txBody>
            <a:bodyPr/>
            <a:lstStyle/>
            <a:p>
              <a:endParaRPr lang="en-US"/>
            </a:p>
          </p:txBody>
        </p:sp>
      </p:grpSp>
      <p:grpSp>
        <p:nvGrpSpPr>
          <p:cNvPr id="5" name="Group 5"/>
          <p:cNvGrpSpPr/>
          <p:nvPr/>
        </p:nvGrpSpPr>
        <p:grpSpPr>
          <a:xfrm rot="-5400000">
            <a:off x="9689727" y="1968315"/>
            <a:ext cx="7821377" cy="8186874"/>
            <a:chOff x="0" y="0"/>
            <a:chExt cx="10679483" cy="11178540"/>
          </a:xfrm>
        </p:grpSpPr>
        <p:sp>
          <p:nvSpPr>
            <p:cNvPr id="6" name="Freeform 6"/>
            <p:cNvSpPr/>
            <p:nvPr/>
          </p:nvSpPr>
          <p:spPr>
            <a:xfrm>
              <a:off x="0" y="0"/>
              <a:ext cx="10679482" cy="11178539"/>
            </a:xfrm>
            <a:custGeom>
              <a:avLst/>
              <a:gdLst/>
              <a:ahLst/>
              <a:cxnLst/>
              <a:rect l="l" t="t" r="r" b="b"/>
              <a:pathLst>
                <a:path w="10679482" h="11178539">
                  <a:moveTo>
                    <a:pt x="10374682" y="0"/>
                  </a:moveTo>
                  <a:lnTo>
                    <a:pt x="304800" y="0"/>
                  </a:lnTo>
                  <a:cubicBezTo>
                    <a:pt x="135890" y="0"/>
                    <a:pt x="0" y="135890"/>
                    <a:pt x="0" y="304800"/>
                  </a:cubicBezTo>
                  <a:lnTo>
                    <a:pt x="0" y="10873739"/>
                  </a:lnTo>
                  <a:cubicBezTo>
                    <a:pt x="0" y="11042649"/>
                    <a:pt x="135890" y="11178539"/>
                    <a:pt x="304800" y="11178539"/>
                  </a:cubicBezTo>
                  <a:lnTo>
                    <a:pt x="10374682" y="11178539"/>
                  </a:lnTo>
                  <a:cubicBezTo>
                    <a:pt x="10543592" y="11178539"/>
                    <a:pt x="10679482" y="11042649"/>
                    <a:pt x="10679482" y="10873739"/>
                  </a:cubicBezTo>
                  <a:lnTo>
                    <a:pt x="10679482" y="304800"/>
                  </a:lnTo>
                  <a:cubicBezTo>
                    <a:pt x="10679482" y="135890"/>
                    <a:pt x="10543592" y="0"/>
                    <a:pt x="10374682" y="0"/>
                  </a:cubicBezTo>
                  <a:close/>
                </a:path>
              </a:pathLst>
            </a:custGeom>
            <a:solidFill>
              <a:srgbClr val="FFFFFF"/>
            </a:solidFill>
          </p:spPr>
          <p:txBody>
            <a:bodyPr/>
            <a:lstStyle/>
            <a:p>
              <a:endParaRPr lang="en-US"/>
            </a:p>
          </p:txBody>
        </p:sp>
      </p:grpSp>
      <p:sp>
        <p:nvSpPr>
          <p:cNvPr id="7" name="Freeform 7"/>
          <p:cNvSpPr/>
          <p:nvPr/>
        </p:nvSpPr>
        <p:spPr>
          <a:xfrm rot="-5059000" flipH="1" flipV="1">
            <a:off x="15163899" y="873129"/>
            <a:ext cx="5059907" cy="2498329"/>
          </a:xfrm>
          <a:custGeom>
            <a:avLst/>
            <a:gdLst/>
            <a:ahLst/>
            <a:cxnLst/>
            <a:rect l="l" t="t" r="r" b="b"/>
            <a:pathLst>
              <a:path w="5059907" h="2498329">
                <a:moveTo>
                  <a:pt x="5059907" y="2498329"/>
                </a:moveTo>
                <a:lnTo>
                  <a:pt x="0" y="2498329"/>
                </a:lnTo>
                <a:lnTo>
                  <a:pt x="0" y="0"/>
                </a:lnTo>
                <a:lnTo>
                  <a:pt x="5059907" y="0"/>
                </a:lnTo>
                <a:lnTo>
                  <a:pt x="5059907" y="2498329"/>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Freeform 8"/>
          <p:cNvSpPr/>
          <p:nvPr/>
        </p:nvSpPr>
        <p:spPr>
          <a:xfrm>
            <a:off x="801068" y="2122293"/>
            <a:ext cx="7996265" cy="7821377"/>
          </a:xfrm>
          <a:custGeom>
            <a:avLst/>
            <a:gdLst/>
            <a:ahLst/>
            <a:cxnLst/>
            <a:rect l="l" t="t" r="r" b="b"/>
            <a:pathLst>
              <a:path w="7996265" h="7821377">
                <a:moveTo>
                  <a:pt x="0" y="0"/>
                </a:moveTo>
                <a:lnTo>
                  <a:pt x="7996265" y="0"/>
                </a:lnTo>
                <a:lnTo>
                  <a:pt x="7996265" y="7821377"/>
                </a:lnTo>
                <a:lnTo>
                  <a:pt x="0" y="7821377"/>
                </a:lnTo>
                <a:lnTo>
                  <a:pt x="0" y="0"/>
                </a:lnTo>
                <a:close/>
              </a:path>
            </a:pathLst>
          </a:custGeom>
          <a:blipFill>
            <a:blip r:embed="rId7"/>
            <a:stretch>
              <a:fillRect/>
            </a:stretch>
          </a:blipFill>
        </p:spPr>
        <p:txBody>
          <a:bodyPr/>
          <a:lstStyle/>
          <a:p>
            <a:endParaRPr lang="en-US"/>
          </a:p>
        </p:txBody>
      </p:sp>
      <p:sp>
        <p:nvSpPr>
          <p:cNvPr id="9" name="TextBox 9"/>
          <p:cNvSpPr txBox="1"/>
          <p:nvPr/>
        </p:nvSpPr>
        <p:spPr>
          <a:xfrm>
            <a:off x="1394380" y="628317"/>
            <a:ext cx="14805907" cy="1076992"/>
          </a:xfrm>
          <a:prstGeom prst="rect">
            <a:avLst/>
          </a:prstGeom>
        </p:spPr>
        <p:txBody>
          <a:bodyPr lIns="0" tIns="0" rIns="0" bIns="0" rtlCol="0" anchor="t">
            <a:spAutoFit/>
          </a:bodyPr>
          <a:lstStyle/>
          <a:p>
            <a:pPr marL="0" lvl="0" indent="0" algn="ctr">
              <a:lnSpc>
                <a:spcPts val="7725"/>
              </a:lnSpc>
            </a:pPr>
            <a:r>
              <a:rPr lang="en-US" sz="8879">
                <a:solidFill>
                  <a:srgbClr val="895230"/>
                </a:solidFill>
                <a:latin typeface="Sunday"/>
              </a:rPr>
              <a:t>Needs Assessment</a:t>
            </a:r>
          </a:p>
        </p:txBody>
      </p:sp>
      <p:sp>
        <p:nvSpPr>
          <p:cNvPr id="10" name="TextBox 10"/>
          <p:cNvSpPr txBox="1"/>
          <p:nvPr/>
        </p:nvSpPr>
        <p:spPr>
          <a:xfrm>
            <a:off x="10039018" y="2347440"/>
            <a:ext cx="6672262" cy="1438909"/>
          </a:xfrm>
          <a:prstGeom prst="rect">
            <a:avLst/>
          </a:prstGeom>
        </p:spPr>
        <p:txBody>
          <a:bodyPr lIns="0" tIns="0" rIns="0" bIns="0" rtlCol="0" anchor="t">
            <a:spAutoFit/>
          </a:bodyPr>
          <a:lstStyle/>
          <a:p>
            <a:pPr algn="ctr">
              <a:lnSpc>
                <a:spcPts val="5740"/>
              </a:lnSpc>
            </a:pPr>
            <a:r>
              <a:rPr lang="en-US" sz="4100" spc="168">
                <a:solidFill>
                  <a:srgbClr val="BF7343"/>
                </a:solidFill>
                <a:latin typeface="Sensa Wild Fill"/>
              </a:rPr>
              <a:t>Microsoft Form based on the</a:t>
            </a:r>
          </a:p>
          <a:p>
            <a:pPr algn="ctr">
              <a:lnSpc>
                <a:spcPts val="5740"/>
              </a:lnSpc>
              <a:spcBef>
                <a:spcPct val="0"/>
              </a:spcBef>
            </a:pPr>
            <a:r>
              <a:rPr lang="en-US" sz="4100" spc="168">
                <a:solidFill>
                  <a:srgbClr val="BF7343"/>
                </a:solidFill>
                <a:latin typeface="Sensa Wild Fill"/>
              </a:rPr>
              <a:t>CASEL Framework:</a:t>
            </a:r>
          </a:p>
        </p:txBody>
      </p:sp>
      <p:sp>
        <p:nvSpPr>
          <p:cNvPr id="11" name="TextBox 11"/>
          <p:cNvSpPr txBox="1"/>
          <p:nvPr/>
        </p:nvSpPr>
        <p:spPr>
          <a:xfrm>
            <a:off x="9589766" y="4668265"/>
            <a:ext cx="8021299" cy="4334509"/>
          </a:xfrm>
          <a:prstGeom prst="rect">
            <a:avLst/>
          </a:prstGeom>
        </p:spPr>
        <p:txBody>
          <a:bodyPr lIns="0" tIns="0" rIns="0" bIns="0" rtlCol="0" anchor="t">
            <a:spAutoFit/>
          </a:bodyPr>
          <a:lstStyle/>
          <a:p>
            <a:pPr algn="ctr">
              <a:lnSpc>
                <a:spcPts val="5740"/>
              </a:lnSpc>
            </a:pPr>
            <a:r>
              <a:rPr lang="en-US" sz="4100" spc="459">
                <a:solidFill>
                  <a:srgbClr val="6B705C"/>
                </a:solidFill>
                <a:latin typeface="Sensa Wild Fill"/>
              </a:rPr>
              <a:t>Self-Awareness</a:t>
            </a:r>
          </a:p>
          <a:p>
            <a:pPr algn="ctr">
              <a:lnSpc>
                <a:spcPts val="5740"/>
              </a:lnSpc>
            </a:pPr>
            <a:r>
              <a:rPr lang="en-US" sz="4100" spc="459">
                <a:solidFill>
                  <a:srgbClr val="6B705C"/>
                </a:solidFill>
                <a:latin typeface="Sensa Wild Fill"/>
              </a:rPr>
              <a:t>Self-Management</a:t>
            </a:r>
          </a:p>
          <a:p>
            <a:pPr algn="ctr">
              <a:lnSpc>
                <a:spcPts val="5740"/>
              </a:lnSpc>
            </a:pPr>
            <a:r>
              <a:rPr lang="en-US" sz="4100" spc="459">
                <a:solidFill>
                  <a:srgbClr val="6B705C"/>
                </a:solidFill>
                <a:latin typeface="Sensa Wild Fill"/>
              </a:rPr>
              <a:t>Social Awareness</a:t>
            </a:r>
          </a:p>
          <a:p>
            <a:pPr algn="ctr">
              <a:lnSpc>
                <a:spcPts val="5740"/>
              </a:lnSpc>
            </a:pPr>
            <a:r>
              <a:rPr lang="en-US" sz="4100" spc="459">
                <a:solidFill>
                  <a:srgbClr val="6B705C"/>
                </a:solidFill>
                <a:latin typeface="Sensa Wild Fill"/>
              </a:rPr>
              <a:t>Relationship Skills</a:t>
            </a:r>
          </a:p>
          <a:p>
            <a:pPr algn="ctr">
              <a:lnSpc>
                <a:spcPts val="5740"/>
              </a:lnSpc>
            </a:pPr>
            <a:r>
              <a:rPr lang="en-US" sz="4100" spc="459">
                <a:solidFill>
                  <a:srgbClr val="6B705C"/>
                </a:solidFill>
                <a:latin typeface="Sensa Wild Fill"/>
              </a:rPr>
              <a:t>Responsible Decision Making</a:t>
            </a:r>
          </a:p>
          <a:p>
            <a:pPr algn="ctr">
              <a:lnSpc>
                <a:spcPts val="5740"/>
              </a:lnSpc>
              <a:spcBef>
                <a:spcPct val="0"/>
              </a:spcBef>
            </a:pPr>
            <a:endParaRPr lang="en-US" sz="4100" spc="459">
              <a:solidFill>
                <a:srgbClr val="6B705C"/>
              </a:solidFill>
              <a:latin typeface="Sensa Wild 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BF7343"/>
        </a:solidFill>
        <a:effectLst/>
      </p:bgPr>
    </p:bg>
    <p:spTree>
      <p:nvGrpSpPr>
        <p:cNvPr id="1" name=""/>
        <p:cNvGrpSpPr/>
        <p:nvPr/>
      </p:nvGrpSpPr>
      <p:grpSpPr>
        <a:xfrm>
          <a:off x="0" y="0"/>
          <a:ext cx="0" cy="0"/>
          <a:chOff x="0" y="0"/>
          <a:chExt cx="0" cy="0"/>
        </a:xfrm>
      </p:grpSpPr>
      <p:sp>
        <p:nvSpPr>
          <p:cNvPr id="2" name="Freeform 2"/>
          <p:cNvSpPr/>
          <p:nvPr/>
        </p:nvSpPr>
        <p:spPr>
          <a:xfrm>
            <a:off x="630514" y="7532279"/>
            <a:ext cx="5192177" cy="4114800"/>
          </a:xfrm>
          <a:custGeom>
            <a:avLst/>
            <a:gdLst/>
            <a:ahLst/>
            <a:cxnLst/>
            <a:rect l="l" t="t" r="r" b="b"/>
            <a:pathLst>
              <a:path w="5192177" h="4114800">
                <a:moveTo>
                  <a:pt x="0" y="0"/>
                </a:moveTo>
                <a:lnTo>
                  <a:pt x="5192176" y="0"/>
                </a:lnTo>
                <a:lnTo>
                  <a:pt x="5192176"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291163">
            <a:off x="3041028" y="-1510197"/>
            <a:ext cx="12433042" cy="6138814"/>
          </a:xfrm>
          <a:custGeom>
            <a:avLst/>
            <a:gdLst/>
            <a:ahLst/>
            <a:cxnLst/>
            <a:rect l="l" t="t" r="r" b="b"/>
            <a:pathLst>
              <a:path w="12433042" h="6138814">
                <a:moveTo>
                  <a:pt x="0" y="0"/>
                </a:moveTo>
                <a:lnTo>
                  <a:pt x="12433042" y="0"/>
                </a:lnTo>
                <a:lnTo>
                  <a:pt x="12433042" y="6138814"/>
                </a:lnTo>
                <a:lnTo>
                  <a:pt x="0" y="613881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13368764" y="7693145"/>
            <a:ext cx="6211019" cy="4114800"/>
          </a:xfrm>
          <a:custGeom>
            <a:avLst/>
            <a:gdLst/>
            <a:ahLst/>
            <a:cxnLst/>
            <a:rect l="l" t="t" r="r" b="b"/>
            <a:pathLst>
              <a:path w="6211019" h="4114800">
                <a:moveTo>
                  <a:pt x="0" y="0"/>
                </a:moveTo>
                <a:lnTo>
                  <a:pt x="6211019" y="0"/>
                </a:lnTo>
                <a:lnTo>
                  <a:pt x="6211019"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Freeform 5"/>
          <p:cNvSpPr/>
          <p:nvPr/>
        </p:nvSpPr>
        <p:spPr>
          <a:xfrm>
            <a:off x="-1542629" y="6704507"/>
            <a:ext cx="4346285" cy="4611443"/>
          </a:xfrm>
          <a:custGeom>
            <a:avLst/>
            <a:gdLst/>
            <a:ahLst/>
            <a:cxnLst/>
            <a:rect l="l" t="t" r="r" b="b"/>
            <a:pathLst>
              <a:path w="4346285" h="4611443">
                <a:moveTo>
                  <a:pt x="0" y="0"/>
                </a:moveTo>
                <a:lnTo>
                  <a:pt x="4346285" y="0"/>
                </a:lnTo>
                <a:lnTo>
                  <a:pt x="4346285" y="4611443"/>
                </a:lnTo>
                <a:lnTo>
                  <a:pt x="0" y="461144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grpSp>
        <p:nvGrpSpPr>
          <p:cNvPr id="6" name="Group 6"/>
          <p:cNvGrpSpPr/>
          <p:nvPr/>
        </p:nvGrpSpPr>
        <p:grpSpPr>
          <a:xfrm>
            <a:off x="286210" y="3556855"/>
            <a:ext cx="17715580" cy="5601570"/>
            <a:chOff x="0" y="0"/>
            <a:chExt cx="4665832" cy="1475311"/>
          </a:xfrm>
        </p:grpSpPr>
        <p:sp>
          <p:nvSpPr>
            <p:cNvPr id="7" name="Freeform 7"/>
            <p:cNvSpPr/>
            <p:nvPr/>
          </p:nvSpPr>
          <p:spPr>
            <a:xfrm>
              <a:off x="0" y="0"/>
              <a:ext cx="4665831" cy="1475311"/>
            </a:xfrm>
            <a:custGeom>
              <a:avLst/>
              <a:gdLst/>
              <a:ahLst/>
              <a:cxnLst/>
              <a:rect l="l" t="t" r="r" b="b"/>
              <a:pathLst>
                <a:path w="4665831" h="1475311">
                  <a:moveTo>
                    <a:pt x="22288" y="0"/>
                  </a:moveTo>
                  <a:lnTo>
                    <a:pt x="4643544" y="0"/>
                  </a:lnTo>
                  <a:cubicBezTo>
                    <a:pt x="4655853" y="0"/>
                    <a:pt x="4665831" y="9979"/>
                    <a:pt x="4665831" y="22288"/>
                  </a:cubicBezTo>
                  <a:lnTo>
                    <a:pt x="4665831" y="1453023"/>
                  </a:lnTo>
                  <a:cubicBezTo>
                    <a:pt x="4665831" y="1465332"/>
                    <a:pt x="4655853" y="1475311"/>
                    <a:pt x="4643544" y="1475311"/>
                  </a:cubicBezTo>
                  <a:lnTo>
                    <a:pt x="22288" y="1475311"/>
                  </a:lnTo>
                  <a:cubicBezTo>
                    <a:pt x="9979" y="1475311"/>
                    <a:pt x="0" y="1465332"/>
                    <a:pt x="0" y="1453023"/>
                  </a:cubicBezTo>
                  <a:lnTo>
                    <a:pt x="0" y="22288"/>
                  </a:lnTo>
                  <a:cubicBezTo>
                    <a:pt x="0" y="9979"/>
                    <a:pt x="9979" y="0"/>
                    <a:pt x="22288" y="0"/>
                  </a:cubicBezTo>
                  <a:close/>
                </a:path>
              </a:pathLst>
            </a:custGeom>
            <a:solidFill>
              <a:srgbClr val="F6D48B"/>
            </a:solidFill>
          </p:spPr>
          <p:txBody>
            <a:bodyPr/>
            <a:lstStyle/>
            <a:p>
              <a:endParaRPr lang="en-US"/>
            </a:p>
          </p:txBody>
        </p:sp>
        <p:sp>
          <p:nvSpPr>
            <p:cNvPr id="8" name="TextBox 8"/>
            <p:cNvSpPr txBox="1"/>
            <p:nvPr/>
          </p:nvSpPr>
          <p:spPr>
            <a:xfrm>
              <a:off x="0" y="-38100"/>
              <a:ext cx="4665832" cy="1513411"/>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836011" y="4264146"/>
            <a:ext cx="16628786" cy="4186987"/>
          </a:xfrm>
          <a:custGeom>
            <a:avLst/>
            <a:gdLst/>
            <a:ahLst/>
            <a:cxnLst/>
            <a:rect l="l" t="t" r="r" b="b"/>
            <a:pathLst>
              <a:path w="16628786" h="4186987">
                <a:moveTo>
                  <a:pt x="0" y="0"/>
                </a:moveTo>
                <a:lnTo>
                  <a:pt x="16628787" y="0"/>
                </a:lnTo>
                <a:lnTo>
                  <a:pt x="16628787" y="4186987"/>
                </a:lnTo>
                <a:lnTo>
                  <a:pt x="0" y="4186987"/>
                </a:lnTo>
                <a:lnTo>
                  <a:pt x="0" y="0"/>
                </a:lnTo>
                <a:close/>
              </a:path>
            </a:pathLst>
          </a:custGeom>
          <a:blipFill>
            <a:blip r:embed="rId11"/>
            <a:stretch>
              <a:fillRect l="-228" r="-228"/>
            </a:stretch>
          </a:blipFill>
        </p:spPr>
        <p:txBody>
          <a:bodyPr/>
          <a:lstStyle/>
          <a:p>
            <a:endParaRPr lang="en-US"/>
          </a:p>
        </p:txBody>
      </p:sp>
      <p:sp>
        <p:nvSpPr>
          <p:cNvPr id="10" name="TextBox 10"/>
          <p:cNvSpPr txBox="1"/>
          <p:nvPr/>
        </p:nvSpPr>
        <p:spPr>
          <a:xfrm>
            <a:off x="1028700" y="374808"/>
            <a:ext cx="16230600" cy="2283080"/>
          </a:xfrm>
          <a:prstGeom prst="rect">
            <a:avLst/>
          </a:prstGeom>
        </p:spPr>
        <p:txBody>
          <a:bodyPr lIns="0" tIns="0" rIns="0" bIns="0" rtlCol="0" anchor="t">
            <a:spAutoFit/>
          </a:bodyPr>
          <a:lstStyle/>
          <a:p>
            <a:pPr algn="ctr">
              <a:lnSpc>
                <a:spcPts val="11023"/>
              </a:lnSpc>
            </a:pPr>
            <a:r>
              <a:rPr lang="en-US" sz="8479">
                <a:solidFill>
                  <a:srgbClr val="6B705C"/>
                </a:solidFill>
                <a:latin typeface="Sunday"/>
              </a:rPr>
              <a:t>Needs Assessment</a:t>
            </a:r>
          </a:p>
          <a:p>
            <a:pPr marL="0" lvl="0" indent="0" algn="ctr">
              <a:lnSpc>
                <a:spcPts val="7124"/>
              </a:lnSpc>
            </a:pPr>
            <a:r>
              <a:rPr lang="en-US" sz="5480">
                <a:solidFill>
                  <a:srgbClr val="6B705C"/>
                </a:solidFill>
                <a:latin typeface="Sunday"/>
              </a:rPr>
              <a:t>Teacher Survey Results</a:t>
            </a:r>
          </a:p>
        </p:txBody>
      </p:sp>
      <p:sp>
        <p:nvSpPr>
          <p:cNvPr id="11" name="TextBox 11"/>
          <p:cNvSpPr txBox="1"/>
          <p:nvPr/>
        </p:nvSpPr>
        <p:spPr>
          <a:xfrm>
            <a:off x="2285516" y="8443415"/>
            <a:ext cx="14973784" cy="715009"/>
          </a:xfrm>
          <a:prstGeom prst="rect">
            <a:avLst/>
          </a:prstGeom>
        </p:spPr>
        <p:txBody>
          <a:bodyPr lIns="0" tIns="0" rIns="0" bIns="0" rtlCol="0" anchor="t">
            <a:spAutoFit/>
          </a:bodyPr>
          <a:lstStyle/>
          <a:p>
            <a:pPr algn="just">
              <a:lnSpc>
                <a:spcPts val="5740"/>
              </a:lnSpc>
              <a:spcBef>
                <a:spcPct val="0"/>
              </a:spcBef>
            </a:pPr>
            <a:r>
              <a:rPr lang="en-US" sz="4100" spc="344">
                <a:solidFill>
                  <a:srgbClr val="6B705C"/>
                </a:solidFill>
                <a:latin typeface="Sensa Wild Fill"/>
              </a:rPr>
              <a:t>Collaboration with administration concurs findings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2" name="Freeform 2"/>
          <p:cNvSpPr/>
          <p:nvPr/>
        </p:nvSpPr>
        <p:spPr>
          <a:xfrm rot="2350939">
            <a:off x="13915319" y="-1335129"/>
            <a:ext cx="6687961" cy="5300209"/>
          </a:xfrm>
          <a:custGeom>
            <a:avLst/>
            <a:gdLst/>
            <a:ahLst/>
            <a:cxnLst/>
            <a:rect l="l" t="t" r="r" b="b"/>
            <a:pathLst>
              <a:path w="6687961" h="5300209">
                <a:moveTo>
                  <a:pt x="0" y="0"/>
                </a:moveTo>
                <a:lnTo>
                  <a:pt x="6687962" y="0"/>
                </a:lnTo>
                <a:lnTo>
                  <a:pt x="6687962" y="5300210"/>
                </a:lnTo>
                <a:lnTo>
                  <a:pt x="0" y="53002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7227470">
            <a:off x="-2316373" y="4618492"/>
            <a:ext cx="7639883" cy="8315519"/>
          </a:xfrm>
          <a:custGeom>
            <a:avLst/>
            <a:gdLst/>
            <a:ahLst/>
            <a:cxnLst/>
            <a:rect l="l" t="t" r="r" b="b"/>
            <a:pathLst>
              <a:path w="7639883" h="8315519">
                <a:moveTo>
                  <a:pt x="0" y="0"/>
                </a:moveTo>
                <a:lnTo>
                  <a:pt x="7639883" y="0"/>
                </a:lnTo>
                <a:lnTo>
                  <a:pt x="7639883" y="8315519"/>
                </a:lnTo>
                <a:lnTo>
                  <a:pt x="0" y="831551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rot="98132">
            <a:off x="15411665" y="200302"/>
            <a:ext cx="7220558" cy="2229347"/>
          </a:xfrm>
          <a:custGeom>
            <a:avLst/>
            <a:gdLst/>
            <a:ahLst/>
            <a:cxnLst/>
            <a:rect l="l" t="t" r="r" b="b"/>
            <a:pathLst>
              <a:path w="7220558" h="2229347">
                <a:moveTo>
                  <a:pt x="0" y="0"/>
                </a:moveTo>
                <a:lnTo>
                  <a:pt x="7220559" y="0"/>
                </a:lnTo>
                <a:lnTo>
                  <a:pt x="7220559" y="2229348"/>
                </a:lnTo>
                <a:lnTo>
                  <a:pt x="0" y="222934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grpSp>
        <p:nvGrpSpPr>
          <p:cNvPr id="5" name="Group 5"/>
          <p:cNvGrpSpPr/>
          <p:nvPr/>
        </p:nvGrpSpPr>
        <p:grpSpPr>
          <a:xfrm>
            <a:off x="850479" y="2532239"/>
            <a:ext cx="16408821" cy="6192494"/>
            <a:chOff x="0" y="0"/>
            <a:chExt cx="4321665" cy="1630945"/>
          </a:xfrm>
        </p:grpSpPr>
        <p:sp>
          <p:nvSpPr>
            <p:cNvPr id="6" name="Freeform 6"/>
            <p:cNvSpPr/>
            <p:nvPr/>
          </p:nvSpPr>
          <p:spPr>
            <a:xfrm>
              <a:off x="0" y="0"/>
              <a:ext cx="4321665" cy="1630945"/>
            </a:xfrm>
            <a:custGeom>
              <a:avLst/>
              <a:gdLst/>
              <a:ahLst/>
              <a:cxnLst/>
              <a:rect l="l" t="t" r="r" b="b"/>
              <a:pathLst>
                <a:path w="4321665" h="1630945">
                  <a:moveTo>
                    <a:pt x="24063" y="0"/>
                  </a:moveTo>
                  <a:lnTo>
                    <a:pt x="4297602" y="0"/>
                  </a:lnTo>
                  <a:cubicBezTo>
                    <a:pt x="4303984" y="0"/>
                    <a:pt x="4310104" y="2535"/>
                    <a:pt x="4314617" y="7048"/>
                  </a:cubicBezTo>
                  <a:cubicBezTo>
                    <a:pt x="4319130" y="11560"/>
                    <a:pt x="4321665" y="17681"/>
                    <a:pt x="4321665" y="24063"/>
                  </a:cubicBezTo>
                  <a:lnTo>
                    <a:pt x="4321665" y="1606882"/>
                  </a:lnTo>
                  <a:cubicBezTo>
                    <a:pt x="4321665" y="1613264"/>
                    <a:pt x="4319130" y="1619384"/>
                    <a:pt x="4314617" y="1623897"/>
                  </a:cubicBezTo>
                  <a:cubicBezTo>
                    <a:pt x="4310104" y="1628410"/>
                    <a:pt x="4303984" y="1630945"/>
                    <a:pt x="4297602" y="1630945"/>
                  </a:cubicBezTo>
                  <a:lnTo>
                    <a:pt x="24063" y="1630945"/>
                  </a:lnTo>
                  <a:cubicBezTo>
                    <a:pt x="17681" y="1630945"/>
                    <a:pt x="11560" y="1628410"/>
                    <a:pt x="7048" y="1623897"/>
                  </a:cubicBezTo>
                  <a:cubicBezTo>
                    <a:pt x="2535" y="1619384"/>
                    <a:pt x="0" y="1613264"/>
                    <a:pt x="0" y="1606882"/>
                  </a:cubicBezTo>
                  <a:lnTo>
                    <a:pt x="0" y="24063"/>
                  </a:lnTo>
                  <a:cubicBezTo>
                    <a:pt x="0" y="17681"/>
                    <a:pt x="2535" y="11560"/>
                    <a:pt x="7048" y="7048"/>
                  </a:cubicBezTo>
                  <a:cubicBezTo>
                    <a:pt x="11560" y="2535"/>
                    <a:pt x="17681" y="0"/>
                    <a:pt x="24063" y="0"/>
                  </a:cubicBezTo>
                  <a:close/>
                </a:path>
              </a:pathLst>
            </a:custGeom>
            <a:solidFill>
              <a:srgbClr val="F6D48B"/>
            </a:solidFill>
          </p:spPr>
          <p:txBody>
            <a:bodyPr/>
            <a:lstStyle/>
            <a:p>
              <a:endParaRPr lang="en-US"/>
            </a:p>
          </p:txBody>
        </p:sp>
        <p:sp>
          <p:nvSpPr>
            <p:cNvPr id="7" name="TextBox 7"/>
            <p:cNvSpPr txBox="1"/>
            <p:nvPr/>
          </p:nvSpPr>
          <p:spPr>
            <a:xfrm>
              <a:off x="0" y="-38100"/>
              <a:ext cx="4321665" cy="1669045"/>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a:off x="1538670" y="3473080"/>
            <a:ext cx="15210660" cy="4310812"/>
          </a:xfrm>
          <a:custGeom>
            <a:avLst/>
            <a:gdLst/>
            <a:ahLst/>
            <a:cxnLst/>
            <a:rect l="l" t="t" r="r" b="b"/>
            <a:pathLst>
              <a:path w="15210660" h="4310812">
                <a:moveTo>
                  <a:pt x="0" y="0"/>
                </a:moveTo>
                <a:lnTo>
                  <a:pt x="15210660" y="0"/>
                </a:lnTo>
                <a:lnTo>
                  <a:pt x="15210660" y="4310812"/>
                </a:lnTo>
                <a:lnTo>
                  <a:pt x="0" y="4310812"/>
                </a:lnTo>
                <a:lnTo>
                  <a:pt x="0" y="0"/>
                </a:lnTo>
                <a:close/>
              </a:path>
            </a:pathLst>
          </a:custGeom>
          <a:blipFill>
            <a:blip r:embed="rId9"/>
            <a:stretch>
              <a:fillRect l="-2327" r="-2327"/>
            </a:stretch>
          </a:blipFill>
        </p:spPr>
        <p:txBody>
          <a:bodyPr/>
          <a:lstStyle/>
          <a:p>
            <a:endParaRPr lang="en-US"/>
          </a:p>
        </p:txBody>
      </p:sp>
      <p:sp>
        <p:nvSpPr>
          <p:cNvPr id="9" name="TextBox 9"/>
          <p:cNvSpPr txBox="1"/>
          <p:nvPr/>
        </p:nvSpPr>
        <p:spPr>
          <a:xfrm>
            <a:off x="291240" y="587773"/>
            <a:ext cx="13465345" cy="1368682"/>
          </a:xfrm>
          <a:prstGeom prst="rect">
            <a:avLst/>
          </a:prstGeom>
        </p:spPr>
        <p:txBody>
          <a:bodyPr lIns="0" tIns="0" rIns="0" bIns="0" rtlCol="0" anchor="t">
            <a:spAutoFit/>
          </a:bodyPr>
          <a:lstStyle/>
          <a:p>
            <a:pPr marL="0" lvl="0" indent="0" algn="ctr">
              <a:lnSpc>
                <a:spcPts val="11023"/>
              </a:lnSpc>
            </a:pPr>
            <a:r>
              <a:rPr lang="en-US" sz="8479">
                <a:solidFill>
                  <a:srgbClr val="BF7343"/>
                </a:solidFill>
                <a:latin typeface="Sunday"/>
              </a:rPr>
              <a:t>Project Description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2" name="Freeform 2"/>
          <p:cNvSpPr/>
          <p:nvPr/>
        </p:nvSpPr>
        <p:spPr>
          <a:xfrm rot="2350939">
            <a:off x="13915319" y="-1335129"/>
            <a:ext cx="6687961" cy="5300209"/>
          </a:xfrm>
          <a:custGeom>
            <a:avLst/>
            <a:gdLst/>
            <a:ahLst/>
            <a:cxnLst/>
            <a:rect l="l" t="t" r="r" b="b"/>
            <a:pathLst>
              <a:path w="6687961" h="5300209">
                <a:moveTo>
                  <a:pt x="0" y="0"/>
                </a:moveTo>
                <a:lnTo>
                  <a:pt x="6687962" y="0"/>
                </a:lnTo>
                <a:lnTo>
                  <a:pt x="6687962" y="5300210"/>
                </a:lnTo>
                <a:lnTo>
                  <a:pt x="0" y="53002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7227470">
            <a:off x="-2316373" y="4618492"/>
            <a:ext cx="7639883" cy="8315519"/>
          </a:xfrm>
          <a:custGeom>
            <a:avLst/>
            <a:gdLst/>
            <a:ahLst/>
            <a:cxnLst/>
            <a:rect l="l" t="t" r="r" b="b"/>
            <a:pathLst>
              <a:path w="7639883" h="8315519">
                <a:moveTo>
                  <a:pt x="0" y="0"/>
                </a:moveTo>
                <a:lnTo>
                  <a:pt x="7639883" y="0"/>
                </a:lnTo>
                <a:lnTo>
                  <a:pt x="7639883" y="8315519"/>
                </a:lnTo>
                <a:lnTo>
                  <a:pt x="0" y="831551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rot="98132">
            <a:off x="15411665" y="200302"/>
            <a:ext cx="7220558" cy="2229347"/>
          </a:xfrm>
          <a:custGeom>
            <a:avLst/>
            <a:gdLst/>
            <a:ahLst/>
            <a:cxnLst/>
            <a:rect l="l" t="t" r="r" b="b"/>
            <a:pathLst>
              <a:path w="7220558" h="2229347">
                <a:moveTo>
                  <a:pt x="0" y="0"/>
                </a:moveTo>
                <a:lnTo>
                  <a:pt x="7220559" y="0"/>
                </a:lnTo>
                <a:lnTo>
                  <a:pt x="7220559" y="2229348"/>
                </a:lnTo>
                <a:lnTo>
                  <a:pt x="0" y="222934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Freeform 5"/>
          <p:cNvSpPr/>
          <p:nvPr/>
        </p:nvSpPr>
        <p:spPr>
          <a:xfrm>
            <a:off x="516506" y="3415379"/>
            <a:ext cx="6029917" cy="5964761"/>
          </a:xfrm>
          <a:custGeom>
            <a:avLst/>
            <a:gdLst/>
            <a:ahLst/>
            <a:cxnLst/>
            <a:rect l="l" t="t" r="r" b="b"/>
            <a:pathLst>
              <a:path w="6029917" h="5964761">
                <a:moveTo>
                  <a:pt x="0" y="0"/>
                </a:moveTo>
                <a:lnTo>
                  <a:pt x="6029917" y="0"/>
                </a:lnTo>
                <a:lnTo>
                  <a:pt x="6029917" y="5964760"/>
                </a:lnTo>
                <a:lnTo>
                  <a:pt x="0" y="5964760"/>
                </a:lnTo>
                <a:lnTo>
                  <a:pt x="0" y="0"/>
                </a:lnTo>
                <a:close/>
              </a:path>
            </a:pathLst>
          </a:custGeom>
          <a:blipFill>
            <a:blip r:embed="rId9"/>
            <a:stretch>
              <a:fillRect/>
            </a:stretch>
          </a:blipFill>
        </p:spPr>
        <p:txBody>
          <a:bodyPr/>
          <a:lstStyle/>
          <a:p>
            <a:endParaRPr lang="en-US"/>
          </a:p>
        </p:txBody>
      </p:sp>
      <p:sp>
        <p:nvSpPr>
          <p:cNvPr id="6" name="Freeform 6"/>
          <p:cNvSpPr/>
          <p:nvPr/>
        </p:nvSpPr>
        <p:spPr>
          <a:xfrm>
            <a:off x="7023912" y="3415379"/>
            <a:ext cx="10703485" cy="5964761"/>
          </a:xfrm>
          <a:custGeom>
            <a:avLst/>
            <a:gdLst/>
            <a:ahLst/>
            <a:cxnLst/>
            <a:rect l="l" t="t" r="r" b="b"/>
            <a:pathLst>
              <a:path w="10703485" h="5964761">
                <a:moveTo>
                  <a:pt x="0" y="0"/>
                </a:moveTo>
                <a:lnTo>
                  <a:pt x="10703486" y="0"/>
                </a:lnTo>
                <a:lnTo>
                  <a:pt x="10703486" y="5964760"/>
                </a:lnTo>
                <a:lnTo>
                  <a:pt x="0" y="5964760"/>
                </a:lnTo>
                <a:lnTo>
                  <a:pt x="0" y="0"/>
                </a:lnTo>
                <a:close/>
              </a:path>
            </a:pathLst>
          </a:custGeom>
          <a:blipFill>
            <a:blip r:embed="rId10"/>
            <a:stretch>
              <a:fillRect/>
            </a:stretch>
          </a:blipFill>
        </p:spPr>
        <p:txBody>
          <a:bodyPr/>
          <a:lstStyle/>
          <a:p>
            <a:endParaRPr lang="en-US"/>
          </a:p>
        </p:txBody>
      </p:sp>
      <p:sp>
        <p:nvSpPr>
          <p:cNvPr id="7" name="TextBox 7"/>
          <p:cNvSpPr txBox="1"/>
          <p:nvPr/>
        </p:nvSpPr>
        <p:spPr>
          <a:xfrm>
            <a:off x="291240" y="587773"/>
            <a:ext cx="13465345" cy="1368682"/>
          </a:xfrm>
          <a:prstGeom prst="rect">
            <a:avLst/>
          </a:prstGeom>
        </p:spPr>
        <p:txBody>
          <a:bodyPr lIns="0" tIns="0" rIns="0" bIns="0" rtlCol="0" anchor="t">
            <a:spAutoFit/>
          </a:bodyPr>
          <a:lstStyle/>
          <a:p>
            <a:pPr marL="0" lvl="0" indent="0" algn="ctr">
              <a:lnSpc>
                <a:spcPts val="11023"/>
              </a:lnSpc>
            </a:pPr>
            <a:r>
              <a:rPr lang="en-US" sz="8479">
                <a:solidFill>
                  <a:srgbClr val="BF7343"/>
                </a:solidFill>
                <a:latin typeface="Sunday"/>
              </a:rPr>
              <a:t>Project Description</a:t>
            </a:r>
          </a:p>
        </p:txBody>
      </p:sp>
      <p:sp>
        <p:nvSpPr>
          <p:cNvPr id="8" name="TextBox 8"/>
          <p:cNvSpPr txBox="1"/>
          <p:nvPr/>
        </p:nvSpPr>
        <p:spPr>
          <a:xfrm>
            <a:off x="1448761" y="2127110"/>
            <a:ext cx="11150303" cy="715009"/>
          </a:xfrm>
          <a:prstGeom prst="rect">
            <a:avLst/>
          </a:prstGeom>
        </p:spPr>
        <p:txBody>
          <a:bodyPr lIns="0" tIns="0" rIns="0" bIns="0" rtlCol="0" anchor="t">
            <a:spAutoFit/>
          </a:bodyPr>
          <a:lstStyle/>
          <a:p>
            <a:pPr algn="ctr">
              <a:lnSpc>
                <a:spcPts val="5740"/>
              </a:lnSpc>
              <a:spcBef>
                <a:spcPct val="0"/>
              </a:spcBef>
            </a:pPr>
            <a:r>
              <a:rPr lang="en-US" sz="4100" spc="459">
                <a:solidFill>
                  <a:srgbClr val="BF7343"/>
                </a:solidFill>
                <a:latin typeface="Sensa Wild Fill"/>
              </a:rPr>
              <a:t>Lesson 1: Optimism and Managing Thoughts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2" name="Freeform 2"/>
          <p:cNvSpPr/>
          <p:nvPr/>
        </p:nvSpPr>
        <p:spPr>
          <a:xfrm rot="2350939">
            <a:off x="13915319" y="-1335129"/>
            <a:ext cx="6687961" cy="5300209"/>
          </a:xfrm>
          <a:custGeom>
            <a:avLst/>
            <a:gdLst/>
            <a:ahLst/>
            <a:cxnLst/>
            <a:rect l="l" t="t" r="r" b="b"/>
            <a:pathLst>
              <a:path w="6687961" h="5300209">
                <a:moveTo>
                  <a:pt x="0" y="0"/>
                </a:moveTo>
                <a:lnTo>
                  <a:pt x="6687962" y="0"/>
                </a:lnTo>
                <a:lnTo>
                  <a:pt x="6687962" y="5300210"/>
                </a:lnTo>
                <a:lnTo>
                  <a:pt x="0" y="53002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7227470">
            <a:off x="-2316373" y="4618492"/>
            <a:ext cx="7639883" cy="8315519"/>
          </a:xfrm>
          <a:custGeom>
            <a:avLst/>
            <a:gdLst/>
            <a:ahLst/>
            <a:cxnLst/>
            <a:rect l="l" t="t" r="r" b="b"/>
            <a:pathLst>
              <a:path w="7639883" h="8315519">
                <a:moveTo>
                  <a:pt x="0" y="0"/>
                </a:moveTo>
                <a:lnTo>
                  <a:pt x="7639883" y="0"/>
                </a:lnTo>
                <a:lnTo>
                  <a:pt x="7639883" y="8315519"/>
                </a:lnTo>
                <a:lnTo>
                  <a:pt x="0" y="831551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rot="98132">
            <a:off x="15411665" y="200302"/>
            <a:ext cx="7220558" cy="2229347"/>
          </a:xfrm>
          <a:custGeom>
            <a:avLst/>
            <a:gdLst/>
            <a:ahLst/>
            <a:cxnLst/>
            <a:rect l="l" t="t" r="r" b="b"/>
            <a:pathLst>
              <a:path w="7220558" h="2229347">
                <a:moveTo>
                  <a:pt x="0" y="0"/>
                </a:moveTo>
                <a:lnTo>
                  <a:pt x="7220559" y="0"/>
                </a:lnTo>
                <a:lnTo>
                  <a:pt x="7220559" y="2229348"/>
                </a:lnTo>
                <a:lnTo>
                  <a:pt x="0" y="222934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Freeform 5"/>
          <p:cNvSpPr/>
          <p:nvPr/>
        </p:nvSpPr>
        <p:spPr>
          <a:xfrm>
            <a:off x="291240" y="3108819"/>
            <a:ext cx="6726263" cy="6732768"/>
          </a:xfrm>
          <a:custGeom>
            <a:avLst/>
            <a:gdLst/>
            <a:ahLst/>
            <a:cxnLst/>
            <a:rect l="l" t="t" r="r" b="b"/>
            <a:pathLst>
              <a:path w="6726263" h="6732768">
                <a:moveTo>
                  <a:pt x="0" y="0"/>
                </a:moveTo>
                <a:lnTo>
                  <a:pt x="6726263" y="0"/>
                </a:lnTo>
                <a:lnTo>
                  <a:pt x="6726263" y="6732768"/>
                </a:lnTo>
                <a:lnTo>
                  <a:pt x="0" y="6732768"/>
                </a:lnTo>
                <a:lnTo>
                  <a:pt x="0" y="0"/>
                </a:lnTo>
                <a:close/>
              </a:path>
            </a:pathLst>
          </a:custGeom>
          <a:blipFill>
            <a:blip r:embed="rId9"/>
            <a:stretch>
              <a:fillRect/>
            </a:stretch>
          </a:blipFill>
        </p:spPr>
        <p:txBody>
          <a:bodyPr/>
          <a:lstStyle/>
          <a:p>
            <a:endParaRPr lang="en-US"/>
          </a:p>
        </p:txBody>
      </p:sp>
      <p:sp>
        <p:nvSpPr>
          <p:cNvPr id="6" name="Freeform 6"/>
          <p:cNvSpPr/>
          <p:nvPr/>
        </p:nvSpPr>
        <p:spPr>
          <a:xfrm>
            <a:off x="7419361" y="3838228"/>
            <a:ext cx="9839939" cy="4938024"/>
          </a:xfrm>
          <a:custGeom>
            <a:avLst/>
            <a:gdLst/>
            <a:ahLst/>
            <a:cxnLst/>
            <a:rect l="l" t="t" r="r" b="b"/>
            <a:pathLst>
              <a:path w="9839939" h="4938024">
                <a:moveTo>
                  <a:pt x="0" y="0"/>
                </a:moveTo>
                <a:lnTo>
                  <a:pt x="9839939" y="0"/>
                </a:lnTo>
                <a:lnTo>
                  <a:pt x="9839939" y="4938024"/>
                </a:lnTo>
                <a:lnTo>
                  <a:pt x="0" y="4938024"/>
                </a:lnTo>
                <a:lnTo>
                  <a:pt x="0" y="0"/>
                </a:lnTo>
                <a:close/>
              </a:path>
            </a:pathLst>
          </a:custGeom>
          <a:blipFill>
            <a:blip r:embed="rId10"/>
            <a:stretch>
              <a:fillRect/>
            </a:stretch>
          </a:blipFill>
        </p:spPr>
        <p:txBody>
          <a:bodyPr/>
          <a:lstStyle/>
          <a:p>
            <a:endParaRPr lang="en-US"/>
          </a:p>
        </p:txBody>
      </p:sp>
      <p:sp>
        <p:nvSpPr>
          <p:cNvPr id="7" name="TextBox 7"/>
          <p:cNvSpPr txBox="1"/>
          <p:nvPr/>
        </p:nvSpPr>
        <p:spPr>
          <a:xfrm>
            <a:off x="291240" y="587773"/>
            <a:ext cx="13465345" cy="1368682"/>
          </a:xfrm>
          <a:prstGeom prst="rect">
            <a:avLst/>
          </a:prstGeom>
        </p:spPr>
        <p:txBody>
          <a:bodyPr lIns="0" tIns="0" rIns="0" bIns="0" rtlCol="0" anchor="t">
            <a:spAutoFit/>
          </a:bodyPr>
          <a:lstStyle/>
          <a:p>
            <a:pPr marL="0" lvl="0" indent="0" algn="ctr">
              <a:lnSpc>
                <a:spcPts val="11023"/>
              </a:lnSpc>
            </a:pPr>
            <a:r>
              <a:rPr lang="en-US" sz="8479">
                <a:solidFill>
                  <a:srgbClr val="BF7343"/>
                </a:solidFill>
                <a:latin typeface="Sunday"/>
              </a:rPr>
              <a:t>Project Description</a:t>
            </a:r>
          </a:p>
        </p:txBody>
      </p:sp>
      <p:sp>
        <p:nvSpPr>
          <p:cNvPr id="8" name="TextBox 8"/>
          <p:cNvSpPr txBox="1"/>
          <p:nvPr/>
        </p:nvSpPr>
        <p:spPr>
          <a:xfrm>
            <a:off x="3615103" y="2127110"/>
            <a:ext cx="6817618" cy="715009"/>
          </a:xfrm>
          <a:prstGeom prst="rect">
            <a:avLst/>
          </a:prstGeom>
        </p:spPr>
        <p:txBody>
          <a:bodyPr lIns="0" tIns="0" rIns="0" bIns="0" rtlCol="0" anchor="t">
            <a:spAutoFit/>
          </a:bodyPr>
          <a:lstStyle/>
          <a:p>
            <a:pPr algn="ctr">
              <a:lnSpc>
                <a:spcPts val="5740"/>
              </a:lnSpc>
              <a:spcBef>
                <a:spcPct val="0"/>
              </a:spcBef>
            </a:pPr>
            <a:r>
              <a:rPr lang="en-US" sz="4100" spc="459">
                <a:solidFill>
                  <a:srgbClr val="BF7343"/>
                </a:solidFill>
                <a:latin typeface="Sensa Wild Fill"/>
              </a:rPr>
              <a:t>Lesson 2: Growth Mindset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2" name="Freeform 2"/>
          <p:cNvSpPr/>
          <p:nvPr/>
        </p:nvSpPr>
        <p:spPr>
          <a:xfrm rot="2350939">
            <a:off x="13915319" y="-1335129"/>
            <a:ext cx="6687961" cy="5300209"/>
          </a:xfrm>
          <a:custGeom>
            <a:avLst/>
            <a:gdLst/>
            <a:ahLst/>
            <a:cxnLst/>
            <a:rect l="l" t="t" r="r" b="b"/>
            <a:pathLst>
              <a:path w="6687961" h="5300209">
                <a:moveTo>
                  <a:pt x="0" y="0"/>
                </a:moveTo>
                <a:lnTo>
                  <a:pt x="6687962" y="0"/>
                </a:lnTo>
                <a:lnTo>
                  <a:pt x="6687962" y="5300210"/>
                </a:lnTo>
                <a:lnTo>
                  <a:pt x="0" y="53002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7227470">
            <a:off x="-2316373" y="4618492"/>
            <a:ext cx="7639883" cy="8315519"/>
          </a:xfrm>
          <a:custGeom>
            <a:avLst/>
            <a:gdLst/>
            <a:ahLst/>
            <a:cxnLst/>
            <a:rect l="l" t="t" r="r" b="b"/>
            <a:pathLst>
              <a:path w="7639883" h="8315519">
                <a:moveTo>
                  <a:pt x="0" y="0"/>
                </a:moveTo>
                <a:lnTo>
                  <a:pt x="7639883" y="0"/>
                </a:lnTo>
                <a:lnTo>
                  <a:pt x="7639883" y="8315519"/>
                </a:lnTo>
                <a:lnTo>
                  <a:pt x="0" y="831551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rot="98132">
            <a:off x="15411665" y="200302"/>
            <a:ext cx="7220558" cy="2229347"/>
          </a:xfrm>
          <a:custGeom>
            <a:avLst/>
            <a:gdLst/>
            <a:ahLst/>
            <a:cxnLst/>
            <a:rect l="l" t="t" r="r" b="b"/>
            <a:pathLst>
              <a:path w="7220558" h="2229347">
                <a:moveTo>
                  <a:pt x="0" y="0"/>
                </a:moveTo>
                <a:lnTo>
                  <a:pt x="7220559" y="0"/>
                </a:lnTo>
                <a:lnTo>
                  <a:pt x="7220559" y="2229348"/>
                </a:lnTo>
                <a:lnTo>
                  <a:pt x="0" y="222934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Freeform 5"/>
          <p:cNvSpPr/>
          <p:nvPr/>
        </p:nvSpPr>
        <p:spPr>
          <a:xfrm>
            <a:off x="7912335" y="4685681"/>
            <a:ext cx="3462201" cy="2938266"/>
          </a:xfrm>
          <a:custGeom>
            <a:avLst/>
            <a:gdLst/>
            <a:ahLst/>
            <a:cxnLst/>
            <a:rect l="l" t="t" r="r" b="b"/>
            <a:pathLst>
              <a:path w="3462201" h="2938266">
                <a:moveTo>
                  <a:pt x="0" y="0"/>
                </a:moveTo>
                <a:lnTo>
                  <a:pt x="3462200" y="0"/>
                </a:lnTo>
                <a:lnTo>
                  <a:pt x="3462200" y="2938266"/>
                </a:lnTo>
                <a:lnTo>
                  <a:pt x="0" y="2938266"/>
                </a:lnTo>
                <a:lnTo>
                  <a:pt x="0" y="0"/>
                </a:lnTo>
                <a:close/>
              </a:path>
            </a:pathLst>
          </a:custGeom>
          <a:blipFill>
            <a:blip r:embed="rId9"/>
            <a:stretch>
              <a:fillRect r="-61839"/>
            </a:stretch>
          </a:blipFill>
        </p:spPr>
        <p:txBody>
          <a:bodyPr/>
          <a:lstStyle/>
          <a:p>
            <a:endParaRPr lang="en-US"/>
          </a:p>
        </p:txBody>
      </p:sp>
      <p:sp>
        <p:nvSpPr>
          <p:cNvPr id="6" name="Freeform 6"/>
          <p:cNvSpPr/>
          <p:nvPr/>
        </p:nvSpPr>
        <p:spPr>
          <a:xfrm>
            <a:off x="11603135" y="2532239"/>
            <a:ext cx="6758987" cy="7754761"/>
          </a:xfrm>
          <a:custGeom>
            <a:avLst/>
            <a:gdLst/>
            <a:ahLst/>
            <a:cxnLst/>
            <a:rect l="l" t="t" r="r" b="b"/>
            <a:pathLst>
              <a:path w="6758987" h="7754761">
                <a:moveTo>
                  <a:pt x="0" y="0"/>
                </a:moveTo>
                <a:lnTo>
                  <a:pt x="6758987" y="0"/>
                </a:lnTo>
                <a:lnTo>
                  <a:pt x="6758987" y="7754761"/>
                </a:lnTo>
                <a:lnTo>
                  <a:pt x="0" y="7754761"/>
                </a:lnTo>
                <a:lnTo>
                  <a:pt x="0" y="0"/>
                </a:lnTo>
                <a:close/>
              </a:path>
            </a:pathLst>
          </a:custGeom>
          <a:blipFill>
            <a:blip r:embed="rId10"/>
            <a:stretch>
              <a:fillRect/>
            </a:stretch>
          </a:blipFill>
        </p:spPr>
        <p:txBody>
          <a:bodyPr/>
          <a:lstStyle/>
          <a:p>
            <a:endParaRPr lang="en-US"/>
          </a:p>
        </p:txBody>
      </p:sp>
      <p:sp>
        <p:nvSpPr>
          <p:cNvPr id="7" name="Freeform 7"/>
          <p:cNvSpPr/>
          <p:nvPr/>
        </p:nvSpPr>
        <p:spPr>
          <a:xfrm>
            <a:off x="1028700" y="3108819"/>
            <a:ext cx="6657194" cy="6741380"/>
          </a:xfrm>
          <a:custGeom>
            <a:avLst/>
            <a:gdLst/>
            <a:ahLst/>
            <a:cxnLst/>
            <a:rect l="l" t="t" r="r" b="b"/>
            <a:pathLst>
              <a:path w="6657194" h="6741380">
                <a:moveTo>
                  <a:pt x="0" y="0"/>
                </a:moveTo>
                <a:lnTo>
                  <a:pt x="6657194" y="0"/>
                </a:lnTo>
                <a:lnTo>
                  <a:pt x="6657194" y="6741380"/>
                </a:lnTo>
                <a:lnTo>
                  <a:pt x="0" y="6741380"/>
                </a:lnTo>
                <a:lnTo>
                  <a:pt x="0" y="0"/>
                </a:lnTo>
                <a:close/>
              </a:path>
            </a:pathLst>
          </a:custGeom>
          <a:blipFill>
            <a:blip r:embed="rId11"/>
            <a:stretch>
              <a:fillRect/>
            </a:stretch>
          </a:blipFill>
        </p:spPr>
        <p:txBody>
          <a:bodyPr/>
          <a:lstStyle/>
          <a:p>
            <a:endParaRPr lang="en-US"/>
          </a:p>
        </p:txBody>
      </p:sp>
      <p:sp>
        <p:nvSpPr>
          <p:cNvPr id="8" name="TextBox 8"/>
          <p:cNvSpPr txBox="1"/>
          <p:nvPr/>
        </p:nvSpPr>
        <p:spPr>
          <a:xfrm>
            <a:off x="291240" y="587773"/>
            <a:ext cx="13465345" cy="1368682"/>
          </a:xfrm>
          <a:prstGeom prst="rect">
            <a:avLst/>
          </a:prstGeom>
        </p:spPr>
        <p:txBody>
          <a:bodyPr lIns="0" tIns="0" rIns="0" bIns="0" rtlCol="0" anchor="t">
            <a:spAutoFit/>
          </a:bodyPr>
          <a:lstStyle/>
          <a:p>
            <a:pPr marL="0" lvl="0" indent="0" algn="ctr">
              <a:lnSpc>
                <a:spcPts val="11023"/>
              </a:lnSpc>
            </a:pPr>
            <a:r>
              <a:rPr lang="en-US" sz="8479">
                <a:solidFill>
                  <a:srgbClr val="BF7343"/>
                </a:solidFill>
                <a:latin typeface="Sunday"/>
              </a:rPr>
              <a:t>Project Description</a:t>
            </a:r>
          </a:p>
        </p:txBody>
      </p:sp>
      <p:sp>
        <p:nvSpPr>
          <p:cNvPr id="9" name="TextBox 9"/>
          <p:cNvSpPr txBox="1"/>
          <p:nvPr/>
        </p:nvSpPr>
        <p:spPr>
          <a:xfrm>
            <a:off x="4658884" y="2127110"/>
            <a:ext cx="4730055" cy="715009"/>
          </a:xfrm>
          <a:prstGeom prst="rect">
            <a:avLst/>
          </a:prstGeom>
        </p:spPr>
        <p:txBody>
          <a:bodyPr lIns="0" tIns="0" rIns="0" bIns="0" rtlCol="0" anchor="t">
            <a:spAutoFit/>
          </a:bodyPr>
          <a:lstStyle/>
          <a:p>
            <a:pPr algn="ctr">
              <a:lnSpc>
                <a:spcPts val="5740"/>
              </a:lnSpc>
              <a:spcBef>
                <a:spcPct val="0"/>
              </a:spcBef>
            </a:pPr>
            <a:r>
              <a:rPr lang="en-US" sz="4100" spc="459">
                <a:solidFill>
                  <a:srgbClr val="BF7343"/>
                </a:solidFill>
                <a:latin typeface="Sensa Wild Fill"/>
              </a:rPr>
              <a:t>Lesson 3: Honesty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2" name="Freeform 2"/>
          <p:cNvSpPr/>
          <p:nvPr/>
        </p:nvSpPr>
        <p:spPr>
          <a:xfrm rot="2350939">
            <a:off x="13915319" y="-1335129"/>
            <a:ext cx="6687961" cy="5300209"/>
          </a:xfrm>
          <a:custGeom>
            <a:avLst/>
            <a:gdLst/>
            <a:ahLst/>
            <a:cxnLst/>
            <a:rect l="l" t="t" r="r" b="b"/>
            <a:pathLst>
              <a:path w="6687961" h="5300209">
                <a:moveTo>
                  <a:pt x="0" y="0"/>
                </a:moveTo>
                <a:lnTo>
                  <a:pt x="6687962" y="0"/>
                </a:lnTo>
                <a:lnTo>
                  <a:pt x="6687962" y="5300210"/>
                </a:lnTo>
                <a:lnTo>
                  <a:pt x="0" y="53002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7227470">
            <a:off x="-2316373" y="4618492"/>
            <a:ext cx="7639883" cy="8315519"/>
          </a:xfrm>
          <a:custGeom>
            <a:avLst/>
            <a:gdLst/>
            <a:ahLst/>
            <a:cxnLst/>
            <a:rect l="l" t="t" r="r" b="b"/>
            <a:pathLst>
              <a:path w="7639883" h="8315519">
                <a:moveTo>
                  <a:pt x="0" y="0"/>
                </a:moveTo>
                <a:lnTo>
                  <a:pt x="7639883" y="0"/>
                </a:lnTo>
                <a:lnTo>
                  <a:pt x="7639883" y="8315519"/>
                </a:lnTo>
                <a:lnTo>
                  <a:pt x="0" y="831551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rot="98132">
            <a:off x="15411665" y="200302"/>
            <a:ext cx="7220558" cy="2229347"/>
          </a:xfrm>
          <a:custGeom>
            <a:avLst/>
            <a:gdLst/>
            <a:ahLst/>
            <a:cxnLst/>
            <a:rect l="l" t="t" r="r" b="b"/>
            <a:pathLst>
              <a:path w="7220558" h="2229347">
                <a:moveTo>
                  <a:pt x="0" y="0"/>
                </a:moveTo>
                <a:lnTo>
                  <a:pt x="7220559" y="0"/>
                </a:lnTo>
                <a:lnTo>
                  <a:pt x="7220559" y="2229348"/>
                </a:lnTo>
                <a:lnTo>
                  <a:pt x="0" y="222934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Freeform 5"/>
          <p:cNvSpPr/>
          <p:nvPr/>
        </p:nvSpPr>
        <p:spPr>
          <a:xfrm>
            <a:off x="10450810" y="5935475"/>
            <a:ext cx="7599468" cy="4351525"/>
          </a:xfrm>
          <a:custGeom>
            <a:avLst/>
            <a:gdLst/>
            <a:ahLst/>
            <a:cxnLst/>
            <a:rect l="l" t="t" r="r" b="b"/>
            <a:pathLst>
              <a:path w="7599468" h="4351525">
                <a:moveTo>
                  <a:pt x="0" y="0"/>
                </a:moveTo>
                <a:lnTo>
                  <a:pt x="7599468" y="0"/>
                </a:lnTo>
                <a:lnTo>
                  <a:pt x="7599468" y="4351525"/>
                </a:lnTo>
                <a:lnTo>
                  <a:pt x="0" y="4351525"/>
                </a:lnTo>
                <a:lnTo>
                  <a:pt x="0" y="0"/>
                </a:lnTo>
                <a:close/>
              </a:path>
            </a:pathLst>
          </a:custGeom>
          <a:blipFill>
            <a:blip r:embed="rId9"/>
            <a:stretch>
              <a:fillRect/>
            </a:stretch>
          </a:blipFill>
        </p:spPr>
        <p:txBody>
          <a:bodyPr/>
          <a:lstStyle/>
          <a:p>
            <a:endParaRPr lang="en-US" dirty="0"/>
          </a:p>
        </p:txBody>
      </p:sp>
      <p:sp>
        <p:nvSpPr>
          <p:cNvPr id="6" name="Freeform 6"/>
          <p:cNvSpPr/>
          <p:nvPr/>
        </p:nvSpPr>
        <p:spPr>
          <a:xfrm>
            <a:off x="257373" y="4002899"/>
            <a:ext cx="10140520" cy="5369246"/>
          </a:xfrm>
          <a:custGeom>
            <a:avLst/>
            <a:gdLst/>
            <a:ahLst/>
            <a:cxnLst/>
            <a:rect l="l" t="t" r="r" b="b"/>
            <a:pathLst>
              <a:path w="10140520" h="5369246">
                <a:moveTo>
                  <a:pt x="0" y="0"/>
                </a:moveTo>
                <a:lnTo>
                  <a:pt x="10140520" y="0"/>
                </a:lnTo>
                <a:lnTo>
                  <a:pt x="10140520" y="5369246"/>
                </a:lnTo>
                <a:lnTo>
                  <a:pt x="0" y="5369246"/>
                </a:lnTo>
                <a:lnTo>
                  <a:pt x="0" y="0"/>
                </a:lnTo>
                <a:close/>
              </a:path>
            </a:pathLst>
          </a:custGeom>
          <a:blipFill>
            <a:blip r:embed="rId10"/>
            <a:stretch>
              <a:fillRect l="-2872" r="-3702"/>
            </a:stretch>
          </a:blipFill>
        </p:spPr>
        <p:txBody>
          <a:bodyPr/>
          <a:lstStyle/>
          <a:p>
            <a:endParaRPr lang="en-US"/>
          </a:p>
        </p:txBody>
      </p:sp>
      <p:sp>
        <p:nvSpPr>
          <p:cNvPr id="7" name="Freeform 7"/>
          <p:cNvSpPr/>
          <p:nvPr/>
        </p:nvSpPr>
        <p:spPr>
          <a:xfrm>
            <a:off x="14639166" y="2321872"/>
            <a:ext cx="3391461" cy="3362055"/>
          </a:xfrm>
          <a:custGeom>
            <a:avLst/>
            <a:gdLst/>
            <a:ahLst/>
            <a:cxnLst/>
            <a:rect l="l" t="t" r="r" b="b"/>
            <a:pathLst>
              <a:path w="3391461" h="3362055">
                <a:moveTo>
                  <a:pt x="0" y="0"/>
                </a:moveTo>
                <a:lnTo>
                  <a:pt x="3391460" y="0"/>
                </a:lnTo>
                <a:lnTo>
                  <a:pt x="3391460" y="3362055"/>
                </a:lnTo>
                <a:lnTo>
                  <a:pt x="0" y="3362055"/>
                </a:lnTo>
                <a:lnTo>
                  <a:pt x="0" y="0"/>
                </a:lnTo>
                <a:close/>
              </a:path>
            </a:pathLst>
          </a:custGeom>
          <a:blipFill>
            <a:blip r:embed="rId11"/>
            <a:stretch>
              <a:fillRect/>
            </a:stretch>
          </a:blipFill>
        </p:spPr>
        <p:txBody>
          <a:bodyPr/>
          <a:lstStyle/>
          <a:p>
            <a:endParaRPr lang="en-US"/>
          </a:p>
        </p:txBody>
      </p:sp>
      <p:sp>
        <p:nvSpPr>
          <p:cNvPr id="8" name="TextBox 8"/>
          <p:cNvSpPr txBox="1"/>
          <p:nvPr/>
        </p:nvSpPr>
        <p:spPr>
          <a:xfrm>
            <a:off x="291240" y="587773"/>
            <a:ext cx="13465345" cy="1368682"/>
          </a:xfrm>
          <a:prstGeom prst="rect">
            <a:avLst/>
          </a:prstGeom>
        </p:spPr>
        <p:txBody>
          <a:bodyPr lIns="0" tIns="0" rIns="0" bIns="0" rtlCol="0" anchor="t">
            <a:spAutoFit/>
          </a:bodyPr>
          <a:lstStyle/>
          <a:p>
            <a:pPr marL="0" lvl="0" indent="0" algn="ctr">
              <a:lnSpc>
                <a:spcPts val="11023"/>
              </a:lnSpc>
            </a:pPr>
            <a:r>
              <a:rPr lang="en-US" sz="8479">
                <a:solidFill>
                  <a:srgbClr val="BF7343"/>
                </a:solidFill>
                <a:latin typeface="Sunday"/>
              </a:rPr>
              <a:t>Project Description</a:t>
            </a:r>
          </a:p>
        </p:txBody>
      </p:sp>
      <p:sp>
        <p:nvSpPr>
          <p:cNvPr id="9" name="TextBox 9"/>
          <p:cNvSpPr txBox="1"/>
          <p:nvPr/>
        </p:nvSpPr>
        <p:spPr>
          <a:xfrm>
            <a:off x="4403446" y="2127110"/>
            <a:ext cx="5240933" cy="715009"/>
          </a:xfrm>
          <a:prstGeom prst="rect">
            <a:avLst/>
          </a:prstGeom>
        </p:spPr>
        <p:txBody>
          <a:bodyPr lIns="0" tIns="0" rIns="0" bIns="0" rtlCol="0" anchor="t">
            <a:spAutoFit/>
          </a:bodyPr>
          <a:lstStyle/>
          <a:p>
            <a:pPr algn="ctr">
              <a:lnSpc>
                <a:spcPts val="5740"/>
              </a:lnSpc>
              <a:spcBef>
                <a:spcPct val="0"/>
              </a:spcBef>
            </a:pPr>
            <a:r>
              <a:rPr lang="en-US" sz="4100" spc="459">
                <a:solidFill>
                  <a:srgbClr val="BF7343"/>
                </a:solidFill>
                <a:latin typeface="Sensa Wild Fill"/>
              </a:rPr>
              <a:t>Lesson 4: Integrity</a:t>
            </a:r>
          </a:p>
        </p:txBody>
      </p:sp>
      <p:pic>
        <p:nvPicPr>
          <p:cNvPr id="10" name="Picture 9">
            <a:extLst>
              <a:ext uri="{FF2B5EF4-FFF2-40B4-BE49-F238E27FC236}">
                <a16:creationId xmlns:a16="http://schemas.microsoft.com/office/drawing/2014/main" id="{1AF1ABC7-9779-C67C-26CB-E22A741B0FA1}"/>
              </a:ext>
            </a:extLst>
          </p:cNvPr>
          <p:cNvPicPr>
            <a:picLocks noChangeAspect="1"/>
          </p:cNvPicPr>
          <p:nvPr/>
        </p:nvPicPr>
        <p:blipFill>
          <a:blip r:embed="rId12"/>
          <a:stretch>
            <a:fillRect/>
          </a:stretch>
        </p:blipFill>
        <p:spPr>
          <a:xfrm>
            <a:off x="10500424" y="2842119"/>
            <a:ext cx="4171617" cy="247513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2" name="TextBox 2"/>
          <p:cNvSpPr txBox="1"/>
          <p:nvPr/>
        </p:nvSpPr>
        <p:spPr>
          <a:xfrm>
            <a:off x="4902632" y="697843"/>
            <a:ext cx="9125998" cy="890315"/>
          </a:xfrm>
          <a:prstGeom prst="rect">
            <a:avLst/>
          </a:prstGeom>
        </p:spPr>
        <p:txBody>
          <a:bodyPr lIns="0" tIns="0" rIns="0" bIns="0" rtlCol="0" anchor="t">
            <a:spAutoFit/>
          </a:bodyPr>
          <a:lstStyle/>
          <a:p>
            <a:pPr marL="0" lvl="0" indent="0" algn="ctr">
              <a:lnSpc>
                <a:spcPts val="6420"/>
              </a:lnSpc>
            </a:pPr>
            <a:r>
              <a:rPr lang="en-US" sz="7379">
                <a:solidFill>
                  <a:srgbClr val="BF7343"/>
                </a:solidFill>
                <a:latin typeface="Sunday"/>
              </a:rPr>
              <a:t>AIA Alignment</a:t>
            </a:r>
          </a:p>
        </p:txBody>
      </p:sp>
      <p:sp>
        <p:nvSpPr>
          <p:cNvPr id="3" name="Freeform 3"/>
          <p:cNvSpPr/>
          <p:nvPr/>
        </p:nvSpPr>
        <p:spPr>
          <a:xfrm rot="-2412968">
            <a:off x="14622939" y="6392272"/>
            <a:ext cx="6211019" cy="4114800"/>
          </a:xfrm>
          <a:custGeom>
            <a:avLst/>
            <a:gdLst/>
            <a:ahLst/>
            <a:cxnLst/>
            <a:rect l="l" t="t" r="r" b="b"/>
            <a:pathLst>
              <a:path w="6211019" h="4114800">
                <a:moveTo>
                  <a:pt x="0" y="0"/>
                </a:moveTo>
                <a:lnTo>
                  <a:pt x="6211019" y="0"/>
                </a:lnTo>
                <a:lnTo>
                  <a:pt x="6211019"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1625184" y="1919829"/>
            <a:ext cx="15634116" cy="3223671"/>
            <a:chOff x="0" y="0"/>
            <a:chExt cx="26116335" cy="5385049"/>
          </a:xfrm>
        </p:grpSpPr>
        <p:sp>
          <p:nvSpPr>
            <p:cNvPr id="5" name="Freeform 5"/>
            <p:cNvSpPr/>
            <p:nvPr/>
          </p:nvSpPr>
          <p:spPr>
            <a:xfrm>
              <a:off x="0" y="0"/>
              <a:ext cx="26116335" cy="5385049"/>
            </a:xfrm>
            <a:custGeom>
              <a:avLst/>
              <a:gdLst/>
              <a:ahLst/>
              <a:cxnLst/>
              <a:rect l="l" t="t" r="r" b="b"/>
              <a:pathLst>
                <a:path w="26116335" h="5385049">
                  <a:moveTo>
                    <a:pt x="25811535" y="0"/>
                  </a:moveTo>
                  <a:lnTo>
                    <a:pt x="304800" y="0"/>
                  </a:lnTo>
                  <a:cubicBezTo>
                    <a:pt x="135890" y="0"/>
                    <a:pt x="0" y="135890"/>
                    <a:pt x="0" y="304800"/>
                  </a:cubicBezTo>
                  <a:lnTo>
                    <a:pt x="0" y="5080249"/>
                  </a:lnTo>
                  <a:cubicBezTo>
                    <a:pt x="0" y="5249159"/>
                    <a:pt x="135890" y="5385049"/>
                    <a:pt x="304800" y="5385049"/>
                  </a:cubicBezTo>
                  <a:lnTo>
                    <a:pt x="25811535" y="5385049"/>
                  </a:lnTo>
                  <a:cubicBezTo>
                    <a:pt x="25980445" y="5385049"/>
                    <a:pt x="26116335" y="5249159"/>
                    <a:pt x="26116335" y="5080249"/>
                  </a:cubicBezTo>
                  <a:lnTo>
                    <a:pt x="26116335" y="304800"/>
                  </a:lnTo>
                  <a:cubicBezTo>
                    <a:pt x="26116335" y="135890"/>
                    <a:pt x="25980445" y="0"/>
                    <a:pt x="25811535" y="0"/>
                  </a:cubicBezTo>
                  <a:close/>
                </a:path>
              </a:pathLst>
            </a:custGeom>
            <a:solidFill>
              <a:srgbClr val="6B705C"/>
            </a:solidFill>
          </p:spPr>
          <p:txBody>
            <a:bodyPr/>
            <a:lstStyle/>
            <a:p>
              <a:endParaRPr lang="en-US"/>
            </a:p>
          </p:txBody>
        </p:sp>
      </p:grpSp>
      <p:grpSp>
        <p:nvGrpSpPr>
          <p:cNvPr id="6" name="Group 6"/>
          <p:cNvGrpSpPr/>
          <p:nvPr/>
        </p:nvGrpSpPr>
        <p:grpSpPr>
          <a:xfrm>
            <a:off x="1625184" y="5915025"/>
            <a:ext cx="15634116" cy="3493702"/>
            <a:chOff x="0" y="0"/>
            <a:chExt cx="26116335" cy="5836127"/>
          </a:xfrm>
        </p:grpSpPr>
        <p:sp>
          <p:nvSpPr>
            <p:cNvPr id="7" name="Freeform 7"/>
            <p:cNvSpPr/>
            <p:nvPr/>
          </p:nvSpPr>
          <p:spPr>
            <a:xfrm>
              <a:off x="0" y="0"/>
              <a:ext cx="26116335" cy="5836127"/>
            </a:xfrm>
            <a:custGeom>
              <a:avLst/>
              <a:gdLst/>
              <a:ahLst/>
              <a:cxnLst/>
              <a:rect l="l" t="t" r="r" b="b"/>
              <a:pathLst>
                <a:path w="26116335" h="5836127">
                  <a:moveTo>
                    <a:pt x="25811535" y="0"/>
                  </a:moveTo>
                  <a:lnTo>
                    <a:pt x="304800" y="0"/>
                  </a:lnTo>
                  <a:cubicBezTo>
                    <a:pt x="135890" y="0"/>
                    <a:pt x="0" y="135890"/>
                    <a:pt x="0" y="304800"/>
                  </a:cubicBezTo>
                  <a:lnTo>
                    <a:pt x="0" y="5531327"/>
                  </a:lnTo>
                  <a:cubicBezTo>
                    <a:pt x="0" y="5700237"/>
                    <a:pt x="135890" y="5836127"/>
                    <a:pt x="304800" y="5836127"/>
                  </a:cubicBezTo>
                  <a:lnTo>
                    <a:pt x="25811535" y="5836127"/>
                  </a:lnTo>
                  <a:cubicBezTo>
                    <a:pt x="25980445" y="5836127"/>
                    <a:pt x="26116335" y="5700237"/>
                    <a:pt x="26116335" y="5531327"/>
                  </a:cubicBezTo>
                  <a:lnTo>
                    <a:pt x="26116335" y="304800"/>
                  </a:lnTo>
                  <a:cubicBezTo>
                    <a:pt x="26116335" y="135890"/>
                    <a:pt x="25980445" y="0"/>
                    <a:pt x="25811535" y="0"/>
                  </a:cubicBezTo>
                  <a:close/>
                </a:path>
              </a:pathLst>
            </a:custGeom>
            <a:solidFill>
              <a:srgbClr val="6B705C"/>
            </a:solidFill>
          </p:spPr>
          <p:txBody>
            <a:bodyPr/>
            <a:lstStyle/>
            <a:p>
              <a:endParaRPr lang="en-US"/>
            </a:p>
          </p:txBody>
        </p:sp>
      </p:grpSp>
      <p:sp>
        <p:nvSpPr>
          <p:cNvPr id="8" name="Freeform 8"/>
          <p:cNvSpPr/>
          <p:nvPr/>
        </p:nvSpPr>
        <p:spPr>
          <a:xfrm rot="5559337" flipH="1" flipV="1">
            <a:off x="-1517283" y="-296592"/>
            <a:ext cx="4813908" cy="2376867"/>
          </a:xfrm>
          <a:custGeom>
            <a:avLst/>
            <a:gdLst/>
            <a:ahLst/>
            <a:cxnLst/>
            <a:rect l="l" t="t" r="r" b="b"/>
            <a:pathLst>
              <a:path w="4813908" h="2376867">
                <a:moveTo>
                  <a:pt x="4813909" y="2376868"/>
                </a:moveTo>
                <a:lnTo>
                  <a:pt x="0" y="2376868"/>
                </a:lnTo>
                <a:lnTo>
                  <a:pt x="0" y="0"/>
                </a:lnTo>
                <a:lnTo>
                  <a:pt x="4813909" y="0"/>
                </a:lnTo>
                <a:lnTo>
                  <a:pt x="4813909" y="2376868"/>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Freeform 9"/>
          <p:cNvSpPr/>
          <p:nvPr/>
        </p:nvSpPr>
        <p:spPr>
          <a:xfrm rot="8545096">
            <a:off x="16167000" y="8630291"/>
            <a:ext cx="3122896" cy="3313418"/>
          </a:xfrm>
          <a:custGeom>
            <a:avLst/>
            <a:gdLst/>
            <a:ahLst/>
            <a:cxnLst/>
            <a:rect l="l" t="t" r="r" b="b"/>
            <a:pathLst>
              <a:path w="3122896" h="3313418">
                <a:moveTo>
                  <a:pt x="0" y="0"/>
                </a:moveTo>
                <a:lnTo>
                  <a:pt x="3122896" y="0"/>
                </a:lnTo>
                <a:lnTo>
                  <a:pt x="3122896" y="3313418"/>
                </a:lnTo>
                <a:lnTo>
                  <a:pt x="0" y="331341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0" name="TextBox 10"/>
          <p:cNvSpPr txBox="1"/>
          <p:nvPr/>
        </p:nvSpPr>
        <p:spPr>
          <a:xfrm>
            <a:off x="1906767" y="2040685"/>
            <a:ext cx="15070951" cy="2886709"/>
          </a:xfrm>
          <a:prstGeom prst="rect">
            <a:avLst/>
          </a:prstGeom>
        </p:spPr>
        <p:txBody>
          <a:bodyPr lIns="0" tIns="0" rIns="0" bIns="0" rtlCol="0" anchor="t">
            <a:spAutoFit/>
          </a:bodyPr>
          <a:lstStyle/>
          <a:p>
            <a:pPr>
              <a:lnSpc>
                <a:spcPts val="5740"/>
              </a:lnSpc>
              <a:spcBef>
                <a:spcPct val="0"/>
              </a:spcBef>
            </a:pPr>
            <a:r>
              <a:rPr lang="en-US" sz="4100" spc="459">
                <a:solidFill>
                  <a:srgbClr val="FFFFFF"/>
                </a:solidFill>
                <a:latin typeface="Sensa Wild Fill"/>
              </a:rPr>
              <a:t>Foundations</a:t>
            </a:r>
          </a:p>
          <a:p>
            <a:pPr>
              <a:lnSpc>
                <a:spcPts val="5740"/>
              </a:lnSpc>
              <a:spcBef>
                <a:spcPct val="0"/>
              </a:spcBef>
            </a:pPr>
            <a:r>
              <a:rPr lang="en-US" sz="4100" spc="459">
                <a:solidFill>
                  <a:srgbClr val="FFFFFF"/>
                </a:solidFill>
                <a:latin typeface="Sensa Wild Fill"/>
              </a:rPr>
              <a:t>as in all counseling, this classroom guidance unit will adhere to all legal and ethical standards as well as cultivating ethical behavior in others.</a:t>
            </a:r>
          </a:p>
        </p:txBody>
      </p:sp>
      <p:sp>
        <p:nvSpPr>
          <p:cNvPr id="11" name="TextBox 11"/>
          <p:cNvSpPr txBox="1"/>
          <p:nvPr/>
        </p:nvSpPr>
        <p:spPr>
          <a:xfrm>
            <a:off x="1906767" y="6170896"/>
            <a:ext cx="16230600" cy="2886709"/>
          </a:xfrm>
          <a:prstGeom prst="rect">
            <a:avLst/>
          </a:prstGeom>
        </p:spPr>
        <p:txBody>
          <a:bodyPr lIns="0" tIns="0" rIns="0" bIns="0" rtlCol="0" anchor="t">
            <a:spAutoFit/>
          </a:bodyPr>
          <a:lstStyle/>
          <a:p>
            <a:pPr>
              <a:lnSpc>
                <a:spcPts val="5740"/>
              </a:lnSpc>
              <a:spcBef>
                <a:spcPct val="0"/>
              </a:spcBef>
            </a:pPr>
            <a:r>
              <a:rPr lang="en-US" sz="4100" spc="459">
                <a:solidFill>
                  <a:srgbClr val="FFFFFF"/>
                </a:solidFill>
                <a:latin typeface="Sensa Wild Fill"/>
              </a:rPr>
              <a:t>Counseling Prevention and Intervention</a:t>
            </a:r>
          </a:p>
          <a:p>
            <a:pPr>
              <a:lnSpc>
                <a:spcPts val="5740"/>
              </a:lnSpc>
              <a:spcBef>
                <a:spcPct val="0"/>
              </a:spcBef>
            </a:pPr>
            <a:r>
              <a:rPr lang="en-US" sz="4100" spc="459">
                <a:solidFill>
                  <a:srgbClr val="FFFFFF"/>
                </a:solidFill>
                <a:latin typeface="Sensa Wild Fill"/>
              </a:rPr>
              <a:t>This lesson provides classroom guidance to promote the academic, career, and social/emotional development of students through self-awareness skills.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2" name="TextBox 2"/>
          <p:cNvSpPr txBox="1"/>
          <p:nvPr/>
        </p:nvSpPr>
        <p:spPr>
          <a:xfrm>
            <a:off x="4902632" y="697843"/>
            <a:ext cx="9125998" cy="890315"/>
          </a:xfrm>
          <a:prstGeom prst="rect">
            <a:avLst/>
          </a:prstGeom>
        </p:spPr>
        <p:txBody>
          <a:bodyPr lIns="0" tIns="0" rIns="0" bIns="0" rtlCol="0" anchor="t">
            <a:spAutoFit/>
          </a:bodyPr>
          <a:lstStyle/>
          <a:p>
            <a:pPr marL="0" lvl="0" indent="0" algn="ctr">
              <a:lnSpc>
                <a:spcPts val="6420"/>
              </a:lnSpc>
            </a:pPr>
            <a:r>
              <a:rPr lang="en-US" sz="7379">
                <a:solidFill>
                  <a:srgbClr val="BF7343"/>
                </a:solidFill>
                <a:latin typeface="Sunday"/>
              </a:rPr>
              <a:t>AIA Alignment</a:t>
            </a:r>
          </a:p>
        </p:txBody>
      </p:sp>
      <p:sp>
        <p:nvSpPr>
          <p:cNvPr id="3" name="Freeform 3"/>
          <p:cNvSpPr/>
          <p:nvPr/>
        </p:nvSpPr>
        <p:spPr>
          <a:xfrm rot="-2412968">
            <a:off x="14622939" y="6392272"/>
            <a:ext cx="6211019" cy="4114800"/>
          </a:xfrm>
          <a:custGeom>
            <a:avLst/>
            <a:gdLst/>
            <a:ahLst/>
            <a:cxnLst/>
            <a:rect l="l" t="t" r="r" b="b"/>
            <a:pathLst>
              <a:path w="6211019" h="4114800">
                <a:moveTo>
                  <a:pt x="0" y="0"/>
                </a:moveTo>
                <a:lnTo>
                  <a:pt x="6211019" y="0"/>
                </a:lnTo>
                <a:lnTo>
                  <a:pt x="6211019"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2188349" y="2050012"/>
            <a:ext cx="15296217" cy="4346318"/>
            <a:chOff x="0" y="0"/>
            <a:chExt cx="25551884" cy="7260397"/>
          </a:xfrm>
        </p:grpSpPr>
        <p:sp>
          <p:nvSpPr>
            <p:cNvPr id="5" name="Freeform 5"/>
            <p:cNvSpPr/>
            <p:nvPr/>
          </p:nvSpPr>
          <p:spPr>
            <a:xfrm>
              <a:off x="0" y="0"/>
              <a:ext cx="25551884" cy="7260397"/>
            </a:xfrm>
            <a:custGeom>
              <a:avLst/>
              <a:gdLst/>
              <a:ahLst/>
              <a:cxnLst/>
              <a:rect l="l" t="t" r="r" b="b"/>
              <a:pathLst>
                <a:path w="25551884" h="7260397">
                  <a:moveTo>
                    <a:pt x="25247084" y="0"/>
                  </a:moveTo>
                  <a:lnTo>
                    <a:pt x="304800" y="0"/>
                  </a:lnTo>
                  <a:cubicBezTo>
                    <a:pt x="135890" y="0"/>
                    <a:pt x="0" y="135890"/>
                    <a:pt x="0" y="304800"/>
                  </a:cubicBezTo>
                  <a:lnTo>
                    <a:pt x="0" y="6955597"/>
                  </a:lnTo>
                  <a:cubicBezTo>
                    <a:pt x="0" y="7124507"/>
                    <a:pt x="135890" y="7260397"/>
                    <a:pt x="304800" y="7260397"/>
                  </a:cubicBezTo>
                  <a:lnTo>
                    <a:pt x="25247084" y="7260397"/>
                  </a:lnTo>
                  <a:cubicBezTo>
                    <a:pt x="25415994" y="7260397"/>
                    <a:pt x="25551884" y="7124507"/>
                    <a:pt x="25551884" y="6955597"/>
                  </a:cubicBezTo>
                  <a:lnTo>
                    <a:pt x="25551884" y="304800"/>
                  </a:lnTo>
                  <a:cubicBezTo>
                    <a:pt x="25551884" y="135890"/>
                    <a:pt x="25415994" y="0"/>
                    <a:pt x="25247084" y="0"/>
                  </a:cubicBezTo>
                  <a:close/>
                </a:path>
              </a:pathLst>
            </a:custGeom>
            <a:solidFill>
              <a:srgbClr val="6B705C"/>
            </a:solidFill>
          </p:spPr>
          <p:txBody>
            <a:bodyPr/>
            <a:lstStyle/>
            <a:p>
              <a:endParaRPr lang="en-US"/>
            </a:p>
          </p:txBody>
        </p:sp>
      </p:grpSp>
      <p:grpSp>
        <p:nvGrpSpPr>
          <p:cNvPr id="6" name="Group 6"/>
          <p:cNvGrpSpPr/>
          <p:nvPr/>
        </p:nvGrpSpPr>
        <p:grpSpPr>
          <a:xfrm>
            <a:off x="2188349" y="6858185"/>
            <a:ext cx="15296217" cy="3268436"/>
            <a:chOff x="0" y="0"/>
            <a:chExt cx="25551884" cy="5459827"/>
          </a:xfrm>
        </p:grpSpPr>
        <p:sp>
          <p:nvSpPr>
            <p:cNvPr id="7" name="Freeform 7"/>
            <p:cNvSpPr/>
            <p:nvPr/>
          </p:nvSpPr>
          <p:spPr>
            <a:xfrm>
              <a:off x="0" y="0"/>
              <a:ext cx="25551884" cy="5459827"/>
            </a:xfrm>
            <a:custGeom>
              <a:avLst/>
              <a:gdLst/>
              <a:ahLst/>
              <a:cxnLst/>
              <a:rect l="l" t="t" r="r" b="b"/>
              <a:pathLst>
                <a:path w="25551884" h="5459827">
                  <a:moveTo>
                    <a:pt x="25247084" y="0"/>
                  </a:moveTo>
                  <a:lnTo>
                    <a:pt x="304800" y="0"/>
                  </a:lnTo>
                  <a:cubicBezTo>
                    <a:pt x="135890" y="0"/>
                    <a:pt x="0" y="135890"/>
                    <a:pt x="0" y="304800"/>
                  </a:cubicBezTo>
                  <a:lnTo>
                    <a:pt x="0" y="5155027"/>
                  </a:lnTo>
                  <a:cubicBezTo>
                    <a:pt x="0" y="5323937"/>
                    <a:pt x="135890" y="5459827"/>
                    <a:pt x="304800" y="5459827"/>
                  </a:cubicBezTo>
                  <a:lnTo>
                    <a:pt x="25247084" y="5459827"/>
                  </a:lnTo>
                  <a:cubicBezTo>
                    <a:pt x="25415994" y="5459827"/>
                    <a:pt x="25551884" y="5323937"/>
                    <a:pt x="25551884" y="5155027"/>
                  </a:cubicBezTo>
                  <a:lnTo>
                    <a:pt x="25551884" y="304800"/>
                  </a:lnTo>
                  <a:cubicBezTo>
                    <a:pt x="25551884" y="135890"/>
                    <a:pt x="25415994" y="0"/>
                    <a:pt x="25247084" y="0"/>
                  </a:cubicBezTo>
                  <a:close/>
                </a:path>
              </a:pathLst>
            </a:custGeom>
            <a:solidFill>
              <a:srgbClr val="6B705C"/>
            </a:solidFill>
          </p:spPr>
          <p:txBody>
            <a:bodyPr/>
            <a:lstStyle/>
            <a:p>
              <a:endParaRPr lang="en-US"/>
            </a:p>
          </p:txBody>
        </p:sp>
      </p:grpSp>
      <p:sp>
        <p:nvSpPr>
          <p:cNvPr id="8" name="Freeform 8"/>
          <p:cNvSpPr/>
          <p:nvPr/>
        </p:nvSpPr>
        <p:spPr>
          <a:xfrm rot="5559337" flipH="1" flipV="1">
            <a:off x="-1517283" y="-296592"/>
            <a:ext cx="4813908" cy="2376867"/>
          </a:xfrm>
          <a:custGeom>
            <a:avLst/>
            <a:gdLst/>
            <a:ahLst/>
            <a:cxnLst/>
            <a:rect l="l" t="t" r="r" b="b"/>
            <a:pathLst>
              <a:path w="4813908" h="2376867">
                <a:moveTo>
                  <a:pt x="4813909" y="2376868"/>
                </a:moveTo>
                <a:lnTo>
                  <a:pt x="0" y="2376868"/>
                </a:lnTo>
                <a:lnTo>
                  <a:pt x="0" y="0"/>
                </a:lnTo>
                <a:lnTo>
                  <a:pt x="4813909" y="0"/>
                </a:lnTo>
                <a:lnTo>
                  <a:pt x="4813909" y="2376868"/>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Freeform 9"/>
          <p:cNvSpPr/>
          <p:nvPr/>
        </p:nvSpPr>
        <p:spPr>
          <a:xfrm rot="8545096">
            <a:off x="16454214" y="8491570"/>
            <a:ext cx="3122896" cy="3313418"/>
          </a:xfrm>
          <a:custGeom>
            <a:avLst/>
            <a:gdLst/>
            <a:ahLst/>
            <a:cxnLst/>
            <a:rect l="l" t="t" r="r" b="b"/>
            <a:pathLst>
              <a:path w="3122896" h="3313418">
                <a:moveTo>
                  <a:pt x="0" y="0"/>
                </a:moveTo>
                <a:lnTo>
                  <a:pt x="3122896" y="0"/>
                </a:lnTo>
                <a:lnTo>
                  <a:pt x="3122896" y="3313417"/>
                </a:lnTo>
                <a:lnTo>
                  <a:pt x="0" y="331341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0" name="TextBox 10"/>
          <p:cNvSpPr txBox="1"/>
          <p:nvPr/>
        </p:nvSpPr>
        <p:spPr>
          <a:xfrm>
            <a:off x="2413615" y="2109655"/>
            <a:ext cx="15070951" cy="4787265"/>
          </a:xfrm>
          <a:prstGeom prst="rect">
            <a:avLst/>
          </a:prstGeom>
        </p:spPr>
        <p:txBody>
          <a:bodyPr lIns="0" tIns="0" rIns="0" bIns="0" rtlCol="0" anchor="t">
            <a:spAutoFit/>
          </a:bodyPr>
          <a:lstStyle/>
          <a:p>
            <a:pPr>
              <a:lnSpc>
                <a:spcPts val="5459"/>
              </a:lnSpc>
            </a:pPr>
            <a:r>
              <a:rPr lang="en-US" sz="3900" spc="436">
                <a:solidFill>
                  <a:srgbClr val="FFFFFF"/>
                </a:solidFill>
                <a:latin typeface="Sensa Wild Fill"/>
              </a:rPr>
              <a:t>Diversity and Advocacy</a:t>
            </a:r>
          </a:p>
          <a:p>
            <a:pPr>
              <a:lnSpc>
                <a:spcPts val="5459"/>
              </a:lnSpc>
            </a:pPr>
            <a:r>
              <a:rPr lang="en-US" sz="3900" spc="436">
                <a:solidFill>
                  <a:srgbClr val="FFFFFF"/>
                </a:solidFill>
                <a:latin typeface="Sensa Wild Fill"/>
              </a:rPr>
              <a:t>this guidance unit focuses on self-awareness and helps all students advocate for their own learning and academic experiences (growth mindset, honesty/integrity) to promote academic, career, and social/emotional development.</a:t>
            </a:r>
          </a:p>
          <a:p>
            <a:pPr>
              <a:lnSpc>
                <a:spcPts val="5459"/>
              </a:lnSpc>
              <a:spcBef>
                <a:spcPct val="0"/>
              </a:spcBef>
            </a:pPr>
            <a:endParaRPr lang="en-US" sz="3900" spc="436">
              <a:solidFill>
                <a:srgbClr val="FFFFFF"/>
              </a:solidFill>
              <a:latin typeface="Sensa Wild Fill"/>
            </a:endParaRPr>
          </a:p>
        </p:txBody>
      </p:sp>
      <p:sp>
        <p:nvSpPr>
          <p:cNvPr id="11" name="TextBox 11"/>
          <p:cNvSpPr txBox="1"/>
          <p:nvPr/>
        </p:nvSpPr>
        <p:spPr>
          <a:xfrm>
            <a:off x="2413615" y="7072815"/>
            <a:ext cx="16230600" cy="3415664"/>
          </a:xfrm>
          <a:prstGeom prst="rect">
            <a:avLst/>
          </a:prstGeom>
        </p:spPr>
        <p:txBody>
          <a:bodyPr lIns="0" tIns="0" rIns="0" bIns="0" rtlCol="0" anchor="t">
            <a:spAutoFit/>
          </a:bodyPr>
          <a:lstStyle/>
          <a:p>
            <a:pPr>
              <a:lnSpc>
                <a:spcPts val="5460"/>
              </a:lnSpc>
            </a:pPr>
            <a:r>
              <a:rPr lang="en-US" sz="3900" spc="436">
                <a:solidFill>
                  <a:srgbClr val="FFFFFF"/>
                </a:solidFill>
                <a:latin typeface="Sensa Wild Fill"/>
              </a:rPr>
              <a:t>Research and Evaluation</a:t>
            </a:r>
          </a:p>
          <a:p>
            <a:pPr>
              <a:lnSpc>
                <a:spcPts val="5460"/>
              </a:lnSpc>
            </a:pPr>
            <a:r>
              <a:rPr lang="en-US" sz="3900" spc="436">
                <a:solidFill>
                  <a:srgbClr val="FFFFFF"/>
                </a:solidFill>
                <a:latin typeface="Sensa Wild Fill"/>
              </a:rPr>
              <a:t>Data analysis of the district’s school climate survey was</a:t>
            </a:r>
          </a:p>
          <a:p>
            <a:pPr>
              <a:lnSpc>
                <a:spcPts val="5460"/>
              </a:lnSpc>
            </a:pPr>
            <a:r>
              <a:rPr lang="en-US" sz="3900" spc="436">
                <a:solidFill>
                  <a:srgbClr val="FFFFFF"/>
                </a:solidFill>
                <a:latin typeface="Sensa Wild Fill"/>
              </a:rPr>
              <a:t>used to enhance the school counseling program by incorporating self-awareness skills.</a:t>
            </a:r>
          </a:p>
          <a:p>
            <a:pPr>
              <a:lnSpc>
                <a:spcPts val="5460"/>
              </a:lnSpc>
              <a:spcBef>
                <a:spcPct val="0"/>
              </a:spcBef>
            </a:pPr>
            <a:r>
              <a:rPr lang="en-US" sz="3900" spc="436">
                <a:solidFill>
                  <a:srgbClr val="FFFFFF"/>
                </a:solidFill>
                <a:latin typeface="Sensa Wild Fill"/>
              </a:rPr>
              <a: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2" name="TextBox 2"/>
          <p:cNvSpPr txBox="1"/>
          <p:nvPr/>
        </p:nvSpPr>
        <p:spPr>
          <a:xfrm>
            <a:off x="4902632" y="697843"/>
            <a:ext cx="9125998" cy="890315"/>
          </a:xfrm>
          <a:prstGeom prst="rect">
            <a:avLst/>
          </a:prstGeom>
        </p:spPr>
        <p:txBody>
          <a:bodyPr lIns="0" tIns="0" rIns="0" bIns="0" rtlCol="0" anchor="t">
            <a:spAutoFit/>
          </a:bodyPr>
          <a:lstStyle/>
          <a:p>
            <a:pPr marL="0" lvl="0" indent="0" algn="ctr">
              <a:lnSpc>
                <a:spcPts val="6420"/>
              </a:lnSpc>
            </a:pPr>
            <a:r>
              <a:rPr lang="en-US" sz="7379">
                <a:solidFill>
                  <a:srgbClr val="BF7343"/>
                </a:solidFill>
                <a:latin typeface="Sunday"/>
              </a:rPr>
              <a:t>AIA Alignment</a:t>
            </a:r>
          </a:p>
        </p:txBody>
      </p:sp>
      <p:sp>
        <p:nvSpPr>
          <p:cNvPr id="3" name="Freeform 3"/>
          <p:cNvSpPr/>
          <p:nvPr/>
        </p:nvSpPr>
        <p:spPr>
          <a:xfrm rot="-2412968">
            <a:off x="14622939" y="6392272"/>
            <a:ext cx="6211019" cy="4114800"/>
          </a:xfrm>
          <a:custGeom>
            <a:avLst/>
            <a:gdLst/>
            <a:ahLst/>
            <a:cxnLst/>
            <a:rect l="l" t="t" r="r" b="b"/>
            <a:pathLst>
              <a:path w="6211019" h="4114800">
                <a:moveTo>
                  <a:pt x="0" y="0"/>
                </a:moveTo>
                <a:lnTo>
                  <a:pt x="6211019" y="0"/>
                </a:lnTo>
                <a:lnTo>
                  <a:pt x="6211019"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2188349" y="2050012"/>
            <a:ext cx="15296217" cy="3093488"/>
            <a:chOff x="0" y="0"/>
            <a:chExt cx="25551884" cy="5167581"/>
          </a:xfrm>
        </p:grpSpPr>
        <p:sp>
          <p:nvSpPr>
            <p:cNvPr id="5" name="Freeform 5"/>
            <p:cNvSpPr/>
            <p:nvPr/>
          </p:nvSpPr>
          <p:spPr>
            <a:xfrm>
              <a:off x="0" y="0"/>
              <a:ext cx="25551884" cy="5167581"/>
            </a:xfrm>
            <a:custGeom>
              <a:avLst/>
              <a:gdLst/>
              <a:ahLst/>
              <a:cxnLst/>
              <a:rect l="l" t="t" r="r" b="b"/>
              <a:pathLst>
                <a:path w="25551884" h="5167581">
                  <a:moveTo>
                    <a:pt x="25247084" y="0"/>
                  </a:moveTo>
                  <a:lnTo>
                    <a:pt x="304800" y="0"/>
                  </a:lnTo>
                  <a:cubicBezTo>
                    <a:pt x="135890" y="0"/>
                    <a:pt x="0" y="135890"/>
                    <a:pt x="0" y="304800"/>
                  </a:cubicBezTo>
                  <a:lnTo>
                    <a:pt x="0" y="4862781"/>
                  </a:lnTo>
                  <a:cubicBezTo>
                    <a:pt x="0" y="5031691"/>
                    <a:pt x="135890" y="5167581"/>
                    <a:pt x="304800" y="5167581"/>
                  </a:cubicBezTo>
                  <a:lnTo>
                    <a:pt x="25247084" y="5167581"/>
                  </a:lnTo>
                  <a:cubicBezTo>
                    <a:pt x="25415994" y="5167581"/>
                    <a:pt x="25551884" y="5031691"/>
                    <a:pt x="25551884" y="4862781"/>
                  </a:cubicBezTo>
                  <a:lnTo>
                    <a:pt x="25551884" y="304800"/>
                  </a:lnTo>
                  <a:cubicBezTo>
                    <a:pt x="25551884" y="135890"/>
                    <a:pt x="25415994" y="0"/>
                    <a:pt x="25247084" y="0"/>
                  </a:cubicBezTo>
                  <a:close/>
                </a:path>
              </a:pathLst>
            </a:custGeom>
            <a:solidFill>
              <a:srgbClr val="6B705C"/>
            </a:solidFill>
          </p:spPr>
          <p:txBody>
            <a:bodyPr/>
            <a:lstStyle/>
            <a:p>
              <a:endParaRPr lang="en-US"/>
            </a:p>
          </p:txBody>
        </p:sp>
      </p:grpSp>
      <p:grpSp>
        <p:nvGrpSpPr>
          <p:cNvPr id="6" name="Group 6"/>
          <p:cNvGrpSpPr/>
          <p:nvPr/>
        </p:nvGrpSpPr>
        <p:grpSpPr>
          <a:xfrm>
            <a:off x="2188349" y="5600700"/>
            <a:ext cx="15296217" cy="3915501"/>
            <a:chOff x="0" y="0"/>
            <a:chExt cx="25551884" cy="6540730"/>
          </a:xfrm>
        </p:grpSpPr>
        <p:sp>
          <p:nvSpPr>
            <p:cNvPr id="7" name="Freeform 7"/>
            <p:cNvSpPr/>
            <p:nvPr/>
          </p:nvSpPr>
          <p:spPr>
            <a:xfrm>
              <a:off x="0" y="0"/>
              <a:ext cx="25551884" cy="6540729"/>
            </a:xfrm>
            <a:custGeom>
              <a:avLst/>
              <a:gdLst/>
              <a:ahLst/>
              <a:cxnLst/>
              <a:rect l="l" t="t" r="r" b="b"/>
              <a:pathLst>
                <a:path w="25551884" h="6540729">
                  <a:moveTo>
                    <a:pt x="25247084" y="0"/>
                  </a:moveTo>
                  <a:lnTo>
                    <a:pt x="304800" y="0"/>
                  </a:lnTo>
                  <a:cubicBezTo>
                    <a:pt x="135890" y="0"/>
                    <a:pt x="0" y="135890"/>
                    <a:pt x="0" y="304800"/>
                  </a:cubicBezTo>
                  <a:lnTo>
                    <a:pt x="0" y="6235930"/>
                  </a:lnTo>
                  <a:cubicBezTo>
                    <a:pt x="0" y="6404840"/>
                    <a:pt x="135890" y="6540729"/>
                    <a:pt x="304800" y="6540729"/>
                  </a:cubicBezTo>
                  <a:lnTo>
                    <a:pt x="25247084" y="6540729"/>
                  </a:lnTo>
                  <a:cubicBezTo>
                    <a:pt x="25415994" y="6540729"/>
                    <a:pt x="25551884" y="6404840"/>
                    <a:pt x="25551884" y="6235930"/>
                  </a:cubicBezTo>
                  <a:lnTo>
                    <a:pt x="25551884" y="304800"/>
                  </a:lnTo>
                  <a:cubicBezTo>
                    <a:pt x="25551884" y="135890"/>
                    <a:pt x="25415994" y="0"/>
                    <a:pt x="25247084" y="0"/>
                  </a:cubicBezTo>
                  <a:close/>
                </a:path>
              </a:pathLst>
            </a:custGeom>
            <a:solidFill>
              <a:srgbClr val="6B705C"/>
            </a:solidFill>
          </p:spPr>
          <p:txBody>
            <a:bodyPr/>
            <a:lstStyle/>
            <a:p>
              <a:endParaRPr lang="en-US"/>
            </a:p>
          </p:txBody>
        </p:sp>
      </p:grpSp>
      <p:sp>
        <p:nvSpPr>
          <p:cNvPr id="8" name="Freeform 8"/>
          <p:cNvSpPr/>
          <p:nvPr/>
        </p:nvSpPr>
        <p:spPr>
          <a:xfrm rot="5559337" flipH="1" flipV="1">
            <a:off x="-1517283" y="-296592"/>
            <a:ext cx="4813908" cy="2376867"/>
          </a:xfrm>
          <a:custGeom>
            <a:avLst/>
            <a:gdLst/>
            <a:ahLst/>
            <a:cxnLst/>
            <a:rect l="l" t="t" r="r" b="b"/>
            <a:pathLst>
              <a:path w="4813908" h="2376867">
                <a:moveTo>
                  <a:pt x="4813909" y="2376868"/>
                </a:moveTo>
                <a:lnTo>
                  <a:pt x="0" y="2376868"/>
                </a:lnTo>
                <a:lnTo>
                  <a:pt x="0" y="0"/>
                </a:lnTo>
                <a:lnTo>
                  <a:pt x="4813909" y="0"/>
                </a:lnTo>
                <a:lnTo>
                  <a:pt x="4813909" y="2376868"/>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Freeform 9"/>
          <p:cNvSpPr/>
          <p:nvPr/>
        </p:nvSpPr>
        <p:spPr>
          <a:xfrm rot="8545096">
            <a:off x="16454214" y="8491570"/>
            <a:ext cx="3122896" cy="3313418"/>
          </a:xfrm>
          <a:custGeom>
            <a:avLst/>
            <a:gdLst/>
            <a:ahLst/>
            <a:cxnLst/>
            <a:rect l="l" t="t" r="r" b="b"/>
            <a:pathLst>
              <a:path w="3122896" h="3313418">
                <a:moveTo>
                  <a:pt x="0" y="0"/>
                </a:moveTo>
                <a:lnTo>
                  <a:pt x="3122896" y="0"/>
                </a:lnTo>
                <a:lnTo>
                  <a:pt x="3122896" y="3313417"/>
                </a:lnTo>
                <a:lnTo>
                  <a:pt x="0" y="331341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0" name="TextBox 10"/>
          <p:cNvSpPr txBox="1"/>
          <p:nvPr/>
        </p:nvSpPr>
        <p:spPr>
          <a:xfrm>
            <a:off x="2413615" y="2109655"/>
            <a:ext cx="15070951" cy="4101465"/>
          </a:xfrm>
          <a:prstGeom prst="rect">
            <a:avLst/>
          </a:prstGeom>
        </p:spPr>
        <p:txBody>
          <a:bodyPr lIns="0" tIns="0" rIns="0" bIns="0" rtlCol="0" anchor="t">
            <a:spAutoFit/>
          </a:bodyPr>
          <a:lstStyle/>
          <a:p>
            <a:pPr>
              <a:lnSpc>
                <a:spcPts val="5459"/>
              </a:lnSpc>
            </a:pPr>
            <a:r>
              <a:rPr lang="en-US" sz="3900" spc="436">
                <a:solidFill>
                  <a:srgbClr val="FFFFFF"/>
                </a:solidFill>
                <a:latin typeface="Sensa Wild Fill"/>
              </a:rPr>
              <a:t>Academic Development</a:t>
            </a:r>
          </a:p>
          <a:p>
            <a:pPr>
              <a:lnSpc>
                <a:spcPts val="5459"/>
              </a:lnSpc>
            </a:pPr>
            <a:r>
              <a:rPr lang="en-US" sz="3900" spc="436">
                <a:solidFill>
                  <a:srgbClr val="FFFFFF"/>
                </a:solidFill>
                <a:latin typeface="Sensa Wild Fill"/>
              </a:rPr>
              <a:t>incorporating growth mindset and positive thinking in the school counseling programs enhances student academic development.</a:t>
            </a:r>
          </a:p>
          <a:p>
            <a:pPr>
              <a:lnSpc>
                <a:spcPts val="5459"/>
              </a:lnSpc>
            </a:pPr>
            <a:endParaRPr lang="en-US" sz="3900" spc="436">
              <a:solidFill>
                <a:srgbClr val="FFFFFF"/>
              </a:solidFill>
              <a:latin typeface="Sensa Wild Fill"/>
            </a:endParaRPr>
          </a:p>
          <a:p>
            <a:pPr>
              <a:lnSpc>
                <a:spcPts val="5459"/>
              </a:lnSpc>
              <a:spcBef>
                <a:spcPct val="0"/>
              </a:spcBef>
            </a:pPr>
            <a:endParaRPr lang="en-US" sz="3900" spc="436">
              <a:solidFill>
                <a:srgbClr val="FFFFFF"/>
              </a:solidFill>
              <a:latin typeface="Sensa Wild Fill"/>
            </a:endParaRPr>
          </a:p>
        </p:txBody>
      </p:sp>
      <p:sp>
        <p:nvSpPr>
          <p:cNvPr id="11" name="TextBox 11"/>
          <p:cNvSpPr txBox="1"/>
          <p:nvPr/>
        </p:nvSpPr>
        <p:spPr>
          <a:xfrm>
            <a:off x="2413615" y="5758763"/>
            <a:ext cx="15874385" cy="4787264"/>
          </a:xfrm>
          <a:prstGeom prst="rect">
            <a:avLst/>
          </a:prstGeom>
        </p:spPr>
        <p:txBody>
          <a:bodyPr lIns="0" tIns="0" rIns="0" bIns="0" rtlCol="0" anchor="t">
            <a:spAutoFit/>
          </a:bodyPr>
          <a:lstStyle/>
          <a:p>
            <a:pPr>
              <a:lnSpc>
                <a:spcPts val="5460"/>
              </a:lnSpc>
            </a:pPr>
            <a:r>
              <a:rPr lang="en-US" sz="3900" spc="436">
                <a:solidFill>
                  <a:srgbClr val="FFFFFF"/>
                </a:solidFill>
                <a:latin typeface="Sensa Wild Fill"/>
              </a:rPr>
              <a:t>Collaboration and Consultation</a:t>
            </a:r>
          </a:p>
          <a:p>
            <a:pPr>
              <a:lnSpc>
                <a:spcPts val="5460"/>
              </a:lnSpc>
            </a:pPr>
            <a:r>
              <a:rPr lang="en-US" sz="3900" spc="436">
                <a:solidFill>
                  <a:srgbClr val="FFFFFF"/>
                </a:solidFill>
                <a:latin typeface="Sensa Wild Fill"/>
              </a:rPr>
              <a:t>The development of this lesson was used in consultation </a:t>
            </a:r>
          </a:p>
          <a:p>
            <a:pPr>
              <a:lnSpc>
                <a:spcPts val="5460"/>
              </a:lnSpc>
            </a:pPr>
            <a:r>
              <a:rPr lang="en-US" sz="3900" spc="436">
                <a:solidFill>
                  <a:srgbClr val="FFFFFF"/>
                </a:solidFill>
                <a:latin typeface="Sensa Wild Fill"/>
              </a:rPr>
              <a:t>with stakeholders (students, teachers, administration) to promote student academic, career, and social/emotional development.</a:t>
            </a:r>
          </a:p>
          <a:p>
            <a:pPr>
              <a:lnSpc>
                <a:spcPts val="5460"/>
              </a:lnSpc>
            </a:pPr>
            <a:endParaRPr lang="en-US" sz="3900" spc="436">
              <a:solidFill>
                <a:srgbClr val="FFFFFF"/>
              </a:solidFill>
              <a:latin typeface="Sensa Wild Fill"/>
            </a:endParaRPr>
          </a:p>
          <a:p>
            <a:pPr>
              <a:lnSpc>
                <a:spcPts val="5460"/>
              </a:lnSpc>
              <a:spcBef>
                <a:spcPct val="0"/>
              </a:spcBef>
            </a:pPr>
            <a:r>
              <a:rPr lang="en-US" sz="3900" spc="436">
                <a:solidFill>
                  <a:srgbClr val="FFFFFF"/>
                </a:solidFill>
                <a:latin typeface="Sensa Wild Fill"/>
              </a:rPr>
              <a: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2" name="TextBox 2"/>
          <p:cNvSpPr txBox="1"/>
          <p:nvPr/>
        </p:nvSpPr>
        <p:spPr>
          <a:xfrm>
            <a:off x="4902632" y="697843"/>
            <a:ext cx="9125998" cy="890315"/>
          </a:xfrm>
          <a:prstGeom prst="rect">
            <a:avLst/>
          </a:prstGeom>
        </p:spPr>
        <p:txBody>
          <a:bodyPr lIns="0" tIns="0" rIns="0" bIns="0" rtlCol="0" anchor="t">
            <a:spAutoFit/>
          </a:bodyPr>
          <a:lstStyle/>
          <a:p>
            <a:pPr marL="0" lvl="0" indent="0" algn="ctr">
              <a:lnSpc>
                <a:spcPts val="6420"/>
              </a:lnSpc>
            </a:pPr>
            <a:r>
              <a:rPr lang="en-US" sz="7379">
                <a:solidFill>
                  <a:srgbClr val="BF7343"/>
                </a:solidFill>
                <a:latin typeface="Sunday"/>
              </a:rPr>
              <a:t>AIA Alignment</a:t>
            </a:r>
          </a:p>
        </p:txBody>
      </p:sp>
      <p:sp>
        <p:nvSpPr>
          <p:cNvPr id="3" name="Freeform 3"/>
          <p:cNvSpPr/>
          <p:nvPr/>
        </p:nvSpPr>
        <p:spPr>
          <a:xfrm rot="-2412968">
            <a:off x="14622939" y="6392272"/>
            <a:ext cx="6211019" cy="4114800"/>
          </a:xfrm>
          <a:custGeom>
            <a:avLst/>
            <a:gdLst/>
            <a:ahLst/>
            <a:cxnLst/>
            <a:rect l="l" t="t" r="r" b="b"/>
            <a:pathLst>
              <a:path w="6211019" h="4114800">
                <a:moveTo>
                  <a:pt x="0" y="0"/>
                </a:moveTo>
                <a:lnTo>
                  <a:pt x="6211019" y="0"/>
                </a:lnTo>
                <a:lnTo>
                  <a:pt x="6211019"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2188349" y="2792916"/>
            <a:ext cx="15296217" cy="4161108"/>
            <a:chOff x="0" y="0"/>
            <a:chExt cx="25551884" cy="6951010"/>
          </a:xfrm>
        </p:grpSpPr>
        <p:sp>
          <p:nvSpPr>
            <p:cNvPr id="5" name="Freeform 5"/>
            <p:cNvSpPr/>
            <p:nvPr/>
          </p:nvSpPr>
          <p:spPr>
            <a:xfrm>
              <a:off x="0" y="0"/>
              <a:ext cx="25551884" cy="6951010"/>
            </a:xfrm>
            <a:custGeom>
              <a:avLst/>
              <a:gdLst/>
              <a:ahLst/>
              <a:cxnLst/>
              <a:rect l="l" t="t" r="r" b="b"/>
              <a:pathLst>
                <a:path w="25551884" h="6951010">
                  <a:moveTo>
                    <a:pt x="25247084" y="0"/>
                  </a:moveTo>
                  <a:lnTo>
                    <a:pt x="304800" y="0"/>
                  </a:lnTo>
                  <a:cubicBezTo>
                    <a:pt x="135890" y="0"/>
                    <a:pt x="0" y="135890"/>
                    <a:pt x="0" y="304800"/>
                  </a:cubicBezTo>
                  <a:lnTo>
                    <a:pt x="0" y="6646210"/>
                  </a:lnTo>
                  <a:cubicBezTo>
                    <a:pt x="0" y="6815120"/>
                    <a:pt x="135890" y="6951010"/>
                    <a:pt x="304800" y="6951010"/>
                  </a:cubicBezTo>
                  <a:lnTo>
                    <a:pt x="25247084" y="6951010"/>
                  </a:lnTo>
                  <a:cubicBezTo>
                    <a:pt x="25415994" y="6951010"/>
                    <a:pt x="25551884" y="6815120"/>
                    <a:pt x="25551884" y="6646210"/>
                  </a:cubicBezTo>
                  <a:lnTo>
                    <a:pt x="25551884" y="304800"/>
                  </a:lnTo>
                  <a:cubicBezTo>
                    <a:pt x="25551884" y="135890"/>
                    <a:pt x="25415994" y="0"/>
                    <a:pt x="25247084" y="0"/>
                  </a:cubicBezTo>
                  <a:close/>
                </a:path>
              </a:pathLst>
            </a:custGeom>
            <a:solidFill>
              <a:srgbClr val="6B705C"/>
            </a:solidFill>
          </p:spPr>
          <p:txBody>
            <a:bodyPr/>
            <a:lstStyle/>
            <a:p>
              <a:endParaRPr lang="en-US"/>
            </a:p>
          </p:txBody>
        </p:sp>
      </p:grpSp>
      <p:sp>
        <p:nvSpPr>
          <p:cNvPr id="6" name="Freeform 6"/>
          <p:cNvSpPr/>
          <p:nvPr/>
        </p:nvSpPr>
        <p:spPr>
          <a:xfrm rot="5559337" flipH="1" flipV="1">
            <a:off x="-1517283" y="-296592"/>
            <a:ext cx="4813908" cy="2376867"/>
          </a:xfrm>
          <a:custGeom>
            <a:avLst/>
            <a:gdLst/>
            <a:ahLst/>
            <a:cxnLst/>
            <a:rect l="l" t="t" r="r" b="b"/>
            <a:pathLst>
              <a:path w="4813908" h="2376867">
                <a:moveTo>
                  <a:pt x="4813909" y="2376868"/>
                </a:moveTo>
                <a:lnTo>
                  <a:pt x="0" y="2376868"/>
                </a:lnTo>
                <a:lnTo>
                  <a:pt x="0" y="0"/>
                </a:lnTo>
                <a:lnTo>
                  <a:pt x="4813909" y="0"/>
                </a:lnTo>
                <a:lnTo>
                  <a:pt x="4813909" y="2376868"/>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rot="8545096">
            <a:off x="16454214" y="8491570"/>
            <a:ext cx="3122896" cy="3313418"/>
          </a:xfrm>
          <a:custGeom>
            <a:avLst/>
            <a:gdLst/>
            <a:ahLst/>
            <a:cxnLst/>
            <a:rect l="l" t="t" r="r" b="b"/>
            <a:pathLst>
              <a:path w="3122896" h="3313418">
                <a:moveTo>
                  <a:pt x="0" y="0"/>
                </a:moveTo>
                <a:lnTo>
                  <a:pt x="3122896" y="0"/>
                </a:lnTo>
                <a:lnTo>
                  <a:pt x="3122896" y="3313417"/>
                </a:lnTo>
                <a:lnTo>
                  <a:pt x="0" y="331341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8" name="TextBox 8"/>
          <p:cNvSpPr txBox="1"/>
          <p:nvPr/>
        </p:nvSpPr>
        <p:spPr>
          <a:xfrm>
            <a:off x="2413615" y="3265550"/>
            <a:ext cx="15070951" cy="4101465"/>
          </a:xfrm>
          <a:prstGeom prst="rect">
            <a:avLst/>
          </a:prstGeom>
        </p:spPr>
        <p:txBody>
          <a:bodyPr lIns="0" tIns="0" rIns="0" bIns="0" rtlCol="0" anchor="t">
            <a:spAutoFit/>
          </a:bodyPr>
          <a:lstStyle/>
          <a:p>
            <a:pPr>
              <a:lnSpc>
                <a:spcPts val="5459"/>
              </a:lnSpc>
            </a:pPr>
            <a:r>
              <a:rPr lang="en-US" sz="3900" spc="436">
                <a:solidFill>
                  <a:srgbClr val="FFFFFF"/>
                </a:solidFill>
                <a:latin typeface="Sensa Wild Fill"/>
              </a:rPr>
              <a:t>Leadership</a:t>
            </a:r>
          </a:p>
          <a:p>
            <a:pPr>
              <a:lnSpc>
                <a:spcPts val="5459"/>
              </a:lnSpc>
            </a:pPr>
            <a:r>
              <a:rPr lang="en-US" sz="3900" spc="436">
                <a:solidFill>
                  <a:srgbClr val="FFFFFF"/>
                </a:solidFill>
                <a:latin typeface="Sensa Wild Fill"/>
              </a:rPr>
              <a:t>Throughout this lesson, I created the design and have implemented and managed this school counseling program, specifically regarding this guidance unit.</a:t>
            </a:r>
          </a:p>
          <a:p>
            <a:pPr>
              <a:lnSpc>
                <a:spcPts val="5459"/>
              </a:lnSpc>
            </a:pPr>
            <a:endParaRPr lang="en-US" sz="3900" spc="436">
              <a:solidFill>
                <a:srgbClr val="FFFFFF"/>
              </a:solidFill>
              <a:latin typeface="Sensa Wild Fill"/>
            </a:endParaRPr>
          </a:p>
          <a:p>
            <a:pPr>
              <a:lnSpc>
                <a:spcPts val="5459"/>
              </a:lnSpc>
              <a:spcBef>
                <a:spcPct val="0"/>
              </a:spcBef>
            </a:pPr>
            <a:endParaRPr lang="en-US" sz="3900" spc="436">
              <a:solidFill>
                <a:srgbClr val="FFFFFF"/>
              </a:solidFill>
              <a:latin typeface="Sensa Wild 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2" name="Freeform 2"/>
          <p:cNvSpPr/>
          <p:nvPr/>
        </p:nvSpPr>
        <p:spPr>
          <a:xfrm>
            <a:off x="-2267206" y="-1810893"/>
            <a:ext cx="7100397" cy="7728323"/>
          </a:xfrm>
          <a:custGeom>
            <a:avLst/>
            <a:gdLst/>
            <a:ahLst/>
            <a:cxnLst/>
            <a:rect l="l" t="t" r="r" b="b"/>
            <a:pathLst>
              <a:path w="7100397" h="7728323">
                <a:moveTo>
                  <a:pt x="0" y="0"/>
                </a:moveTo>
                <a:lnTo>
                  <a:pt x="7100397" y="0"/>
                </a:lnTo>
                <a:lnTo>
                  <a:pt x="7100397" y="7728323"/>
                </a:lnTo>
                <a:lnTo>
                  <a:pt x="0" y="772832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13271678" y="6964736"/>
            <a:ext cx="6923966" cy="4587128"/>
          </a:xfrm>
          <a:custGeom>
            <a:avLst/>
            <a:gdLst/>
            <a:ahLst/>
            <a:cxnLst/>
            <a:rect l="l" t="t" r="r" b="b"/>
            <a:pathLst>
              <a:path w="6923966" h="4587128">
                <a:moveTo>
                  <a:pt x="0" y="0"/>
                </a:moveTo>
                <a:lnTo>
                  <a:pt x="6923966" y="0"/>
                </a:lnTo>
                <a:lnTo>
                  <a:pt x="6923966" y="4587128"/>
                </a:lnTo>
                <a:lnTo>
                  <a:pt x="0" y="458712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4" name="Group 4"/>
          <p:cNvGrpSpPr/>
          <p:nvPr/>
        </p:nvGrpSpPr>
        <p:grpSpPr>
          <a:xfrm rot="-10800000">
            <a:off x="9440671" y="1670178"/>
            <a:ext cx="8426694" cy="8354012"/>
            <a:chOff x="0" y="0"/>
            <a:chExt cx="12140174" cy="12035463"/>
          </a:xfrm>
        </p:grpSpPr>
        <p:sp>
          <p:nvSpPr>
            <p:cNvPr id="5" name="Freeform 5"/>
            <p:cNvSpPr/>
            <p:nvPr/>
          </p:nvSpPr>
          <p:spPr>
            <a:xfrm>
              <a:off x="0" y="0"/>
              <a:ext cx="12140174" cy="12035462"/>
            </a:xfrm>
            <a:custGeom>
              <a:avLst/>
              <a:gdLst/>
              <a:ahLst/>
              <a:cxnLst/>
              <a:rect l="l" t="t" r="r" b="b"/>
              <a:pathLst>
                <a:path w="12140174" h="12035462">
                  <a:moveTo>
                    <a:pt x="11835374" y="0"/>
                  </a:moveTo>
                  <a:lnTo>
                    <a:pt x="304800" y="0"/>
                  </a:lnTo>
                  <a:cubicBezTo>
                    <a:pt x="135890" y="0"/>
                    <a:pt x="0" y="135890"/>
                    <a:pt x="0" y="304800"/>
                  </a:cubicBezTo>
                  <a:lnTo>
                    <a:pt x="0" y="11730662"/>
                  </a:lnTo>
                  <a:cubicBezTo>
                    <a:pt x="0" y="11899572"/>
                    <a:pt x="135890" y="12035462"/>
                    <a:pt x="304800" y="12035462"/>
                  </a:cubicBezTo>
                  <a:lnTo>
                    <a:pt x="11835374" y="12035462"/>
                  </a:lnTo>
                  <a:cubicBezTo>
                    <a:pt x="12004284" y="12035462"/>
                    <a:pt x="12140174" y="11899572"/>
                    <a:pt x="12140174" y="11730662"/>
                  </a:cubicBezTo>
                  <a:lnTo>
                    <a:pt x="12140174" y="304800"/>
                  </a:lnTo>
                  <a:cubicBezTo>
                    <a:pt x="12140174" y="135890"/>
                    <a:pt x="12004284" y="0"/>
                    <a:pt x="11835374" y="0"/>
                  </a:cubicBezTo>
                  <a:close/>
                </a:path>
              </a:pathLst>
            </a:custGeom>
            <a:solidFill>
              <a:srgbClr val="DDBEA9"/>
            </a:solidFill>
          </p:spPr>
          <p:txBody>
            <a:bodyPr/>
            <a:lstStyle/>
            <a:p>
              <a:endParaRPr lang="en-US"/>
            </a:p>
          </p:txBody>
        </p:sp>
      </p:grpSp>
      <p:grpSp>
        <p:nvGrpSpPr>
          <p:cNvPr id="6" name="Group 6"/>
          <p:cNvGrpSpPr/>
          <p:nvPr/>
        </p:nvGrpSpPr>
        <p:grpSpPr>
          <a:xfrm rot="-10800000">
            <a:off x="394578" y="1670178"/>
            <a:ext cx="8426694" cy="8354012"/>
            <a:chOff x="0" y="0"/>
            <a:chExt cx="12140174" cy="12035463"/>
          </a:xfrm>
        </p:grpSpPr>
        <p:sp>
          <p:nvSpPr>
            <p:cNvPr id="7" name="Freeform 7"/>
            <p:cNvSpPr/>
            <p:nvPr/>
          </p:nvSpPr>
          <p:spPr>
            <a:xfrm>
              <a:off x="0" y="0"/>
              <a:ext cx="12140174" cy="12035462"/>
            </a:xfrm>
            <a:custGeom>
              <a:avLst/>
              <a:gdLst/>
              <a:ahLst/>
              <a:cxnLst/>
              <a:rect l="l" t="t" r="r" b="b"/>
              <a:pathLst>
                <a:path w="12140174" h="12035462">
                  <a:moveTo>
                    <a:pt x="11835374" y="0"/>
                  </a:moveTo>
                  <a:lnTo>
                    <a:pt x="304800" y="0"/>
                  </a:lnTo>
                  <a:cubicBezTo>
                    <a:pt x="135890" y="0"/>
                    <a:pt x="0" y="135890"/>
                    <a:pt x="0" y="304800"/>
                  </a:cubicBezTo>
                  <a:lnTo>
                    <a:pt x="0" y="11730662"/>
                  </a:lnTo>
                  <a:cubicBezTo>
                    <a:pt x="0" y="11899572"/>
                    <a:pt x="135890" y="12035462"/>
                    <a:pt x="304800" y="12035462"/>
                  </a:cubicBezTo>
                  <a:lnTo>
                    <a:pt x="11835374" y="12035462"/>
                  </a:lnTo>
                  <a:cubicBezTo>
                    <a:pt x="12004284" y="12035462"/>
                    <a:pt x="12140174" y="11899572"/>
                    <a:pt x="12140174" y="11730662"/>
                  </a:cubicBezTo>
                  <a:lnTo>
                    <a:pt x="12140174" y="304800"/>
                  </a:lnTo>
                  <a:cubicBezTo>
                    <a:pt x="12140174" y="135890"/>
                    <a:pt x="12004284" y="0"/>
                    <a:pt x="11835374" y="0"/>
                  </a:cubicBezTo>
                  <a:close/>
                </a:path>
              </a:pathLst>
            </a:custGeom>
            <a:solidFill>
              <a:srgbClr val="DDBEA9"/>
            </a:solidFill>
          </p:spPr>
          <p:txBody>
            <a:bodyPr/>
            <a:lstStyle/>
            <a:p>
              <a:endParaRPr lang="en-US"/>
            </a:p>
          </p:txBody>
        </p:sp>
      </p:grpSp>
      <p:grpSp>
        <p:nvGrpSpPr>
          <p:cNvPr id="8" name="Group 8"/>
          <p:cNvGrpSpPr/>
          <p:nvPr/>
        </p:nvGrpSpPr>
        <p:grpSpPr>
          <a:xfrm>
            <a:off x="4307574" y="5143500"/>
            <a:ext cx="300350" cy="300350"/>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95230"/>
            </a:solidFill>
          </p:spPr>
          <p:txBody>
            <a:bodyPr/>
            <a:lstStyle/>
            <a:p>
              <a:endParaRPr lang="en-US"/>
            </a:p>
          </p:txBody>
        </p:sp>
        <p:sp>
          <p:nvSpPr>
            <p:cNvPr id="10" name="TextBox 1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3740990" y="-85725"/>
            <a:ext cx="11649827" cy="1368681"/>
          </a:xfrm>
          <a:prstGeom prst="rect">
            <a:avLst/>
          </a:prstGeom>
        </p:spPr>
        <p:txBody>
          <a:bodyPr lIns="0" tIns="0" rIns="0" bIns="0" rtlCol="0" anchor="t">
            <a:spAutoFit/>
          </a:bodyPr>
          <a:lstStyle/>
          <a:p>
            <a:pPr marL="0" lvl="0" indent="0" algn="ctr">
              <a:lnSpc>
                <a:spcPts val="11023"/>
              </a:lnSpc>
            </a:pPr>
            <a:r>
              <a:rPr lang="en-US" sz="8479">
                <a:solidFill>
                  <a:srgbClr val="BF7343"/>
                </a:solidFill>
                <a:latin typeface="Sunday"/>
              </a:rPr>
              <a:t>ASCA Mindsets</a:t>
            </a:r>
          </a:p>
        </p:txBody>
      </p:sp>
      <p:sp>
        <p:nvSpPr>
          <p:cNvPr id="12" name="TextBox 12"/>
          <p:cNvSpPr txBox="1"/>
          <p:nvPr/>
        </p:nvSpPr>
        <p:spPr>
          <a:xfrm>
            <a:off x="394578" y="3332530"/>
            <a:ext cx="8426694" cy="4565650"/>
          </a:xfrm>
          <a:prstGeom prst="rect">
            <a:avLst/>
          </a:prstGeom>
        </p:spPr>
        <p:txBody>
          <a:bodyPr lIns="0" tIns="0" rIns="0" bIns="0" rtlCol="0" anchor="t">
            <a:spAutoFit/>
          </a:bodyPr>
          <a:lstStyle/>
          <a:p>
            <a:pPr algn="ctr">
              <a:lnSpc>
                <a:spcPts val="4550"/>
              </a:lnSpc>
              <a:spcBef>
                <a:spcPct val="0"/>
              </a:spcBef>
            </a:pPr>
            <a:r>
              <a:rPr lang="en-US" sz="3500">
                <a:solidFill>
                  <a:srgbClr val="895230"/>
                </a:solidFill>
                <a:latin typeface="Sensa Wild Fill"/>
              </a:rPr>
              <a:t>M3: Positive attitude toward work and learning. This unit focuses on positive thinking and a growth mindset for lifelong learning.</a:t>
            </a:r>
          </a:p>
          <a:p>
            <a:pPr algn="ctr">
              <a:lnSpc>
                <a:spcPts val="4550"/>
              </a:lnSpc>
              <a:spcBef>
                <a:spcPct val="0"/>
              </a:spcBef>
            </a:pPr>
            <a:endParaRPr lang="en-US" sz="3500">
              <a:solidFill>
                <a:srgbClr val="895230"/>
              </a:solidFill>
              <a:latin typeface="Sensa Wild Fill"/>
            </a:endParaRPr>
          </a:p>
          <a:p>
            <a:pPr algn="ctr">
              <a:lnSpc>
                <a:spcPts val="4550"/>
              </a:lnSpc>
              <a:spcBef>
                <a:spcPct val="0"/>
              </a:spcBef>
            </a:pPr>
            <a:r>
              <a:rPr lang="en-US" sz="3500">
                <a:solidFill>
                  <a:srgbClr val="895230"/>
                </a:solidFill>
                <a:latin typeface="Sensa Wild Fill"/>
              </a:rPr>
              <a:t>M4: Self-confidence in ability to succeed. A growth mindset understands that we learn from our mistakes which builds confidence in personal success.</a:t>
            </a:r>
          </a:p>
        </p:txBody>
      </p:sp>
      <p:sp>
        <p:nvSpPr>
          <p:cNvPr id="13" name="TextBox 13"/>
          <p:cNvSpPr txBox="1"/>
          <p:nvPr/>
        </p:nvSpPr>
        <p:spPr>
          <a:xfrm>
            <a:off x="9565903" y="1720850"/>
            <a:ext cx="8176229" cy="8566150"/>
          </a:xfrm>
          <a:prstGeom prst="rect">
            <a:avLst/>
          </a:prstGeom>
        </p:spPr>
        <p:txBody>
          <a:bodyPr lIns="0" tIns="0" rIns="0" bIns="0" rtlCol="0" anchor="t">
            <a:spAutoFit/>
          </a:bodyPr>
          <a:lstStyle/>
          <a:p>
            <a:pPr algn="ctr">
              <a:lnSpc>
                <a:spcPts val="4550"/>
              </a:lnSpc>
              <a:spcBef>
                <a:spcPct val="0"/>
              </a:spcBef>
            </a:pPr>
            <a:r>
              <a:rPr lang="en-US" sz="3500">
                <a:solidFill>
                  <a:srgbClr val="895230"/>
                </a:solidFill>
                <a:latin typeface="Sensa Wild Fill"/>
              </a:rPr>
              <a:t>M5: Belief in using abilities to their fullest to achieve high-quality results and outcomes. Positive thinking and a growth mindset reminds students that they are resilient and have the power to persevere by trying their best to achieve their goals.</a:t>
            </a:r>
          </a:p>
          <a:p>
            <a:pPr algn="ctr">
              <a:lnSpc>
                <a:spcPts val="4550"/>
              </a:lnSpc>
              <a:spcBef>
                <a:spcPct val="0"/>
              </a:spcBef>
            </a:pPr>
            <a:endParaRPr lang="en-US" sz="3500">
              <a:solidFill>
                <a:srgbClr val="895230"/>
              </a:solidFill>
              <a:latin typeface="Sensa Wild Fill"/>
            </a:endParaRPr>
          </a:p>
          <a:p>
            <a:pPr algn="ctr">
              <a:lnSpc>
                <a:spcPts val="4550"/>
              </a:lnSpc>
              <a:spcBef>
                <a:spcPct val="0"/>
              </a:spcBef>
            </a:pPr>
            <a:r>
              <a:rPr lang="en-US" sz="3500">
                <a:solidFill>
                  <a:srgbClr val="895230"/>
                </a:solidFill>
                <a:latin typeface="Sensa Wild Fill"/>
              </a:rPr>
              <a:t>M6: Understanding that postsecondary education and lifelong learning are necessary for long-term success. Through a growth mindset, student understand that we are all lifelong learners as we continue to learn from our mistakes and trying new things throughout our lives.</a:t>
            </a:r>
          </a:p>
          <a:p>
            <a:pPr algn="ctr">
              <a:lnSpc>
                <a:spcPts val="4550"/>
              </a:lnSpc>
              <a:spcBef>
                <a:spcPct val="0"/>
              </a:spcBef>
            </a:pPr>
            <a:endParaRPr lang="en-US" sz="3500">
              <a:solidFill>
                <a:srgbClr val="895230"/>
              </a:solidFill>
              <a:latin typeface="Sensa Wild Fill"/>
            </a:endParaRPr>
          </a:p>
        </p:txBody>
      </p:sp>
      <p:grpSp>
        <p:nvGrpSpPr>
          <p:cNvPr id="14" name="Group 14"/>
          <p:cNvGrpSpPr/>
          <p:nvPr/>
        </p:nvGrpSpPr>
        <p:grpSpPr>
          <a:xfrm>
            <a:off x="13503843" y="5293675"/>
            <a:ext cx="300350" cy="300350"/>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95230"/>
            </a:solidFill>
          </p:spPr>
          <p:txBody>
            <a:bodyPr/>
            <a:lstStyle/>
            <a:p>
              <a:endParaRPr lang="en-US"/>
            </a:p>
          </p:txBody>
        </p:sp>
        <p:sp>
          <p:nvSpPr>
            <p:cNvPr id="16" name="TextBox 1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2" name="Freeform 2"/>
          <p:cNvSpPr/>
          <p:nvPr/>
        </p:nvSpPr>
        <p:spPr>
          <a:xfrm>
            <a:off x="-2267206" y="-1810893"/>
            <a:ext cx="7100397" cy="7728323"/>
          </a:xfrm>
          <a:custGeom>
            <a:avLst/>
            <a:gdLst/>
            <a:ahLst/>
            <a:cxnLst/>
            <a:rect l="l" t="t" r="r" b="b"/>
            <a:pathLst>
              <a:path w="7100397" h="7728323">
                <a:moveTo>
                  <a:pt x="0" y="0"/>
                </a:moveTo>
                <a:lnTo>
                  <a:pt x="7100397" y="0"/>
                </a:lnTo>
                <a:lnTo>
                  <a:pt x="7100397" y="7728323"/>
                </a:lnTo>
                <a:lnTo>
                  <a:pt x="0" y="772832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13271678" y="6964736"/>
            <a:ext cx="6923966" cy="4587128"/>
          </a:xfrm>
          <a:custGeom>
            <a:avLst/>
            <a:gdLst/>
            <a:ahLst/>
            <a:cxnLst/>
            <a:rect l="l" t="t" r="r" b="b"/>
            <a:pathLst>
              <a:path w="6923966" h="4587128">
                <a:moveTo>
                  <a:pt x="0" y="0"/>
                </a:moveTo>
                <a:lnTo>
                  <a:pt x="6923966" y="0"/>
                </a:lnTo>
                <a:lnTo>
                  <a:pt x="6923966" y="4587128"/>
                </a:lnTo>
                <a:lnTo>
                  <a:pt x="0" y="458712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4" name="Group 4"/>
          <p:cNvGrpSpPr/>
          <p:nvPr/>
        </p:nvGrpSpPr>
        <p:grpSpPr>
          <a:xfrm rot="-10800000">
            <a:off x="9440671" y="2075312"/>
            <a:ext cx="8426694" cy="7948878"/>
            <a:chOff x="0" y="0"/>
            <a:chExt cx="12140174" cy="11451795"/>
          </a:xfrm>
        </p:grpSpPr>
        <p:sp>
          <p:nvSpPr>
            <p:cNvPr id="5" name="Freeform 5"/>
            <p:cNvSpPr/>
            <p:nvPr/>
          </p:nvSpPr>
          <p:spPr>
            <a:xfrm>
              <a:off x="0" y="0"/>
              <a:ext cx="12140174" cy="11451795"/>
            </a:xfrm>
            <a:custGeom>
              <a:avLst/>
              <a:gdLst/>
              <a:ahLst/>
              <a:cxnLst/>
              <a:rect l="l" t="t" r="r" b="b"/>
              <a:pathLst>
                <a:path w="12140174" h="11451795">
                  <a:moveTo>
                    <a:pt x="11835374" y="0"/>
                  </a:moveTo>
                  <a:lnTo>
                    <a:pt x="304800" y="0"/>
                  </a:lnTo>
                  <a:cubicBezTo>
                    <a:pt x="135890" y="0"/>
                    <a:pt x="0" y="135890"/>
                    <a:pt x="0" y="304800"/>
                  </a:cubicBezTo>
                  <a:lnTo>
                    <a:pt x="0" y="11146995"/>
                  </a:lnTo>
                  <a:cubicBezTo>
                    <a:pt x="0" y="11315905"/>
                    <a:pt x="135890" y="11451795"/>
                    <a:pt x="304800" y="11451795"/>
                  </a:cubicBezTo>
                  <a:lnTo>
                    <a:pt x="11835374" y="11451795"/>
                  </a:lnTo>
                  <a:cubicBezTo>
                    <a:pt x="12004284" y="11451795"/>
                    <a:pt x="12140174" y="11315905"/>
                    <a:pt x="12140174" y="11146995"/>
                  </a:cubicBezTo>
                  <a:lnTo>
                    <a:pt x="12140174" y="304800"/>
                  </a:lnTo>
                  <a:cubicBezTo>
                    <a:pt x="12140174" y="135890"/>
                    <a:pt x="12004284" y="0"/>
                    <a:pt x="11835374" y="0"/>
                  </a:cubicBezTo>
                  <a:close/>
                </a:path>
              </a:pathLst>
            </a:custGeom>
            <a:solidFill>
              <a:srgbClr val="DDBEA9"/>
            </a:solidFill>
          </p:spPr>
          <p:txBody>
            <a:bodyPr/>
            <a:lstStyle/>
            <a:p>
              <a:endParaRPr lang="en-US"/>
            </a:p>
          </p:txBody>
        </p:sp>
      </p:grpSp>
      <p:grpSp>
        <p:nvGrpSpPr>
          <p:cNvPr id="6" name="Group 6"/>
          <p:cNvGrpSpPr/>
          <p:nvPr/>
        </p:nvGrpSpPr>
        <p:grpSpPr>
          <a:xfrm rot="-10800000">
            <a:off x="394578" y="2053268"/>
            <a:ext cx="8426694" cy="7970921"/>
            <a:chOff x="0" y="0"/>
            <a:chExt cx="12140174" cy="11483552"/>
          </a:xfrm>
        </p:grpSpPr>
        <p:sp>
          <p:nvSpPr>
            <p:cNvPr id="7" name="Freeform 7"/>
            <p:cNvSpPr/>
            <p:nvPr/>
          </p:nvSpPr>
          <p:spPr>
            <a:xfrm>
              <a:off x="0" y="0"/>
              <a:ext cx="12140174" cy="11483552"/>
            </a:xfrm>
            <a:custGeom>
              <a:avLst/>
              <a:gdLst/>
              <a:ahLst/>
              <a:cxnLst/>
              <a:rect l="l" t="t" r="r" b="b"/>
              <a:pathLst>
                <a:path w="12140174" h="11483552">
                  <a:moveTo>
                    <a:pt x="11835374" y="0"/>
                  </a:moveTo>
                  <a:lnTo>
                    <a:pt x="304800" y="0"/>
                  </a:lnTo>
                  <a:cubicBezTo>
                    <a:pt x="135890" y="0"/>
                    <a:pt x="0" y="135890"/>
                    <a:pt x="0" y="304800"/>
                  </a:cubicBezTo>
                  <a:lnTo>
                    <a:pt x="0" y="11178752"/>
                  </a:lnTo>
                  <a:cubicBezTo>
                    <a:pt x="0" y="11347662"/>
                    <a:pt x="135890" y="11483552"/>
                    <a:pt x="304800" y="11483552"/>
                  </a:cubicBezTo>
                  <a:lnTo>
                    <a:pt x="11835374" y="11483552"/>
                  </a:lnTo>
                  <a:cubicBezTo>
                    <a:pt x="12004284" y="11483552"/>
                    <a:pt x="12140174" y="11347662"/>
                    <a:pt x="12140174" y="11178752"/>
                  </a:cubicBezTo>
                  <a:lnTo>
                    <a:pt x="12140174" y="304800"/>
                  </a:lnTo>
                  <a:cubicBezTo>
                    <a:pt x="12140174" y="135890"/>
                    <a:pt x="12004284" y="0"/>
                    <a:pt x="11835374" y="0"/>
                  </a:cubicBezTo>
                  <a:close/>
                </a:path>
              </a:pathLst>
            </a:custGeom>
            <a:solidFill>
              <a:srgbClr val="DDBEA9"/>
            </a:solidFill>
          </p:spPr>
          <p:txBody>
            <a:bodyPr/>
            <a:lstStyle/>
            <a:p>
              <a:endParaRPr lang="en-US"/>
            </a:p>
          </p:txBody>
        </p:sp>
      </p:grpSp>
      <p:grpSp>
        <p:nvGrpSpPr>
          <p:cNvPr id="8" name="Group 8"/>
          <p:cNvGrpSpPr/>
          <p:nvPr/>
        </p:nvGrpSpPr>
        <p:grpSpPr>
          <a:xfrm>
            <a:off x="4430482" y="6609851"/>
            <a:ext cx="354885" cy="354885"/>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95230"/>
            </a:solidFill>
          </p:spPr>
          <p:txBody>
            <a:bodyPr/>
            <a:lstStyle/>
            <a:p>
              <a:endParaRPr lang="en-US"/>
            </a:p>
          </p:txBody>
        </p:sp>
        <p:sp>
          <p:nvSpPr>
            <p:cNvPr id="10" name="TextBox 1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3991201" y="301497"/>
            <a:ext cx="11649827" cy="1368681"/>
          </a:xfrm>
          <a:prstGeom prst="rect">
            <a:avLst/>
          </a:prstGeom>
        </p:spPr>
        <p:txBody>
          <a:bodyPr lIns="0" tIns="0" rIns="0" bIns="0" rtlCol="0" anchor="t">
            <a:spAutoFit/>
          </a:bodyPr>
          <a:lstStyle/>
          <a:p>
            <a:pPr marL="0" lvl="0" indent="0" algn="ctr">
              <a:lnSpc>
                <a:spcPts val="11023"/>
              </a:lnSpc>
            </a:pPr>
            <a:r>
              <a:rPr lang="en-US" sz="8479">
                <a:solidFill>
                  <a:srgbClr val="BF7343"/>
                </a:solidFill>
                <a:latin typeface="Sunday"/>
              </a:rPr>
              <a:t>ASCA Behaviors</a:t>
            </a:r>
          </a:p>
        </p:txBody>
      </p:sp>
      <p:sp>
        <p:nvSpPr>
          <p:cNvPr id="12" name="TextBox 12"/>
          <p:cNvSpPr txBox="1"/>
          <p:nvPr/>
        </p:nvSpPr>
        <p:spPr>
          <a:xfrm>
            <a:off x="532409" y="2601040"/>
            <a:ext cx="8151031" cy="7423150"/>
          </a:xfrm>
          <a:prstGeom prst="rect">
            <a:avLst/>
          </a:prstGeom>
        </p:spPr>
        <p:txBody>
          <a:bodyPr lIns="0" tIns="0" rIns="0" bIns="0" rtlCol="0" anchor="t">
            <a:spAutoFit/>
          </a:bodyPr>
          <a:lstStyle/>
          <a:p>
            <a:pPr algn="ctr">
              <a:lnSpc>
                <a:spcPts val="4550"/>
              </a:lnSpc>
              <a:spcBef>
                <a:spcPct val="0"/>
              </a:spcBef>
            </a:pPr>
            <a:r>
              <a:rPr lang="en-US" sz="3500">
                <a:solidFill>
                  <a:srgbClr val="895230"/>
                </a:solidFill>
                <a:latin typeface="Sensa Wild Fill"/>
              </a:rPr>
              <a:t>B-LS8: Engagement in challenging coursework. Through a growth mindset students understand that challenging coursework may include making mistakes, but learning from our mistakes is what helps us grow academically and emotionally.</a:t>
            </a:r>
          </a:p>
          <a:p>
            <a:pPr algn="ctr">
              <a:lnSpc>
                <a:spcPts val="4550"/>
              </a:lnSpc>
              <a:spcBef>
                <a:spcPct val="0"/>
              </a:spcBef>
            </a:pPr>
            <a:endParaRPr lang="en-US" sz="3500">
              <a:solidFill>
                <a:srgbClr val="895230"/>
              </a:solidFill>
              <a:latin typeface="Sensa Wild Fill"/>
            </a:endParaRPr>
          </a:p>
          <a:p>
            <a:pPr algn="ctr">
              <a:lnSpc>
                <a:spcPts val="4550"/>
              </a:lnSpc>
              <a:spcBef>
                <a:spcPct val="0"/>
              </a:spcBef>
            </a:pPr>
            <a:r>
              <a:rPr lang="en-US" sz="3500">
                <a:solidFill>
                  <a:srgbClr val="895230"/>
                </a:solidFill>
                <a:latin typeface="Sensa Wild Fill"/>
              </a:rPr>
              <a:t>B-SMS1: Responsibility for self and actions. Students will learn they are responsible for their own honesty and integrity. When they make a mistake, they own it.</a:t>
            </a:r>
          </a:p>
          <a:p>
            <a:pPr algn="ctr">
              <a:lnSpc>
                <a:spcPts val="4550"/>
              </a:lnSpc>
              <a:spcBef>
                <a:spcPct val="0"/>
              </a:spcBef>
            </a:pPr>
            <a:endParaRPr lang="en-US" sz="3500">
              <a:solidFill>
                <a:srgbClr val="895230"/>
              </a:solidFill>
              <a:latin typeface="Sensa Wild Fill"/>
            </a:endParaRPr>
          </a:p>
        </p:txBody>
      </p:sp>
      <p:sp>
        <p:nvSpPr>
          <p:cNvPr id="13" name="TextBox 13"/>
          <p:cNvSpPr txBox="1"/>
          <p:nvPr/>
        </p:nvSpPr>
        <p:spPr>
          <a:xfrm>
            <a:off x="9600276" y="3165354"/>
            <a:ext cx="8107485" cy="5708650"/>
          </a:xfrm>
          <a:prstGeom prst="rect">
            <a:avLst/>
          </a:prstGeom>
        </p:spPr>
        <p:txBody>
          <a:bodyPr lIns="0" tIns="0" rIns="0" bIns="0" rtlCol="0" anchor="t">
            <a:spAutoFit/>
          </a:bodyPr>
          <a:lstStyle/>
          <a:p>
            <a:pPr algn="ctr">
              <a:lnSpc>
                <a:spcPts val="4550"/>
              </a:lnSpc>
              <a:spcBef>
                <a:spcPct val="0"/>
              </a:spcBef>
            </a:pPr>
            <a:r>
              <a:rPr lang="en-US" sz="3500">
                <a:solidFill>
                  <a:srgbClr val="895230"/>
                </a:solidFill>
                <a:latin typeface="Sensa Wild Fill"/>
              </a:rPr>
              <a:t>B-SMS2: Self-discipline and self-control. Although it may feel easier to lie, self-discipline is used to tell the truth. Trust is one of the foundations of a healthy relationship.</a:t>
            </a:r>
          </a:p>
          <a:p>
            <a:pPr algn="ctr">
              <a:lnSpc>
                <a:spcPts val="4550"/>
              </a:lnSpc>
              <a:spcBef>
                <a:spcPct val="0"/>
              </a:spcBef>
            </a:pPr>
            <a:endParaRPr lang="en-US" sz="3500">
              <a:solidFill>
                <a:srgbClr val="895230"/>
              </a:solidFill>
              <a:latin typeface="Sensa Wild Fill"/>
            </a:endParaRPr>
          </a:p>
          <a:p>
            <a:pPr algn="ctr">
              <a:lnSpc>
                <a:spcPts val="4550"/>
              </a:lnSpc>
              <a:spcBef>
                <a:spcPct val="0"/>
              </a:spcBef>
            </a:pPr>
            <a:r>
              <a:rPr lang="en-US" sz="3500">
                <a:solidFill>
                  <a:srgbClr val="895230"/>
                </a:solidFill>
                <a:latin typeface="Sensa Wild Fill"/>
              </a:rPr>
              <a:t>B-SMS5: Perseverance to achieve long- and short-term goals. Growth mindset incorporates perseverance.</a:t>
            </a:r>
          </a:p>
          <a:p>
            <a:pPr algn="ctr">
              <a:lnSpc>
                <a:spcPts val="4550"/>
              </a:lnSpc>
              <a:spcBef>
                <a:spcPct val="0"/>
              </a:spcBef>
            </a:pPr>
            <a:endParaRPr lang="en-US" sz="3500">
              <a:solidFill>
                <a:srgbClr val="895230"/>
              </a:solidFill>
              <a:latin typeface="Sensa Wild Fill"/>
            </a:endParaRPr>
          </a:p>
        </p:txBody>
      </p:sp>
      <p:grpSp>
        <p:nvGrpSpPr>
          <p:cNvPr id="14" name="Group 14"/>
          <p:cNvGrpSpPr/>
          <p:nvPr/>
        </p:nvGrpSpPr>
        <p:grpSpPr>
          <a:xfrm>
            <a:off x="13476576" y="6154222"/>
            <a:ext cx="354885" cy="354885"/>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95230"/>
            </a:solidFill>
          </p:spPr>
          <p:txBody>
            <a:bodyPr/>
            <a:lstStyle/>
            <a:p>
              <a:endParaRPr lang="en-US"/>
            </a:p>
          </p:txBody>
        </p:sp>
        <p:sp>
          <p:nvSpPr>
            <p:cNvPr id="16" name="TextBox 1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2" name="Freeform 2"/>
          <p:cNvSpPr/>
          <p:nvPr/>
        </p:nvSpPr>
        <p:spPr>
          <a:xfrm>
            <a:off x="-2267206" y="-1810893"/>
            <a:ext cx="7100397" cy="7728323"/>
          </a:xfrm>
          <a:custGeom>
            <a:avLst/>
            <a:gdLst/>
            <a:ahLst/>
            <a:cxnLst/>
            <a:rect l="l" t="t" r="r" b="b"/>
            <a:pathLst>
              <a:path w="7100397" h="7728323">
                <a:moveTo>
                  <a:pt x="0" y="0"/>
                </a:moveTo>
                <a:lnTo>
                  <a:pt x="7100397" y="0"/>
                </a:lnTo>
                <a:lnTo>
                  <a:pt x="7100397" y="7728323"/>
                </a:lnTo>
                <a:lnTo>
                  <a:pt x="0" y="772832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13271678" y="6964736"/>
            <a:ext cx="6923966" cy="4587128"/>
          </a:xfrm>
          <a:custGeom>
            <a:avLst/>
            <a:gdLst/>
            <a:ahLst/>
            <a:cxnLst/>
            <a:rect l="l" t="t" r="r" b="b"/>
            <a:pathLst>
              <a:path w="6923966" h="4587128">
                <a:moveTo>
                  <a:pt x="0" y="0"/>
                </a:moveTo>
                <a:lnTo>
                  <a:pt x="6923966" y="0"/>
                </a:lnTo>
                <a:lnTo>
                  <a:pt x="6923966" y="4587128"/>
                </a:lnTo>
                <a:lnTo>
                  <a:pt x="0" y="458712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4" name="Group 4"/>
          <p:cNvGrpSpPr/>
          <p:nvPr/>
        </p:nvGrpSpPr>
        <p:grpSpPr>
          <a:xfrm rot="-10800000">
            <a:off x="9440671" y="2075312"/>
            <a:ext cx="8426694" cy="7948878"/>
            <a:chOff x="0" y="0"/>
            <a:chExt cx="12140174" cy="11451795"/>
          </a:xfrm>
        </p:grpSpPr>
        <p:sp>
          <p:nvSpPr>
            <p:cNvPr id="5" name="Freeform 5"/>
            <p:cNvSpPr/>
            <p:nvPr/>
          </p:nvSpPr>
          <p:spPr>
            <a:xfrm>
              <a:off x="0" y="0"/>
              <a:ext cx="12140174" cy="11451795"/>
            </a:xfrm>
            <a:custGeom>
              <a:avLst/>
              <a:gdLst/>
              <a:ahLst/>
              <a:cxnLst/>
              <a:rect l="l" t="t" r="r" b="b"/>
              <a:pathLst>
                <a:path w="12140174" h="11451795">
                  <a:moveTo>
                    <a:pt x="11835374" y="0"/>
                  </a:moveTo>
                  <a:lnTo>
                    <a:pt x="304800" y="0"/>
                  </a:lnTo>
                  <a:cubicBezTo>
                    <a:pt x="135890" y="0"/>
                    <a:pt x="0" y="135890"/>
                    <a:pt x="0" y="304800"/>
                  </a:cubicBezTo>
                  <a:lnTo>
                    <a:pt x="0" y="11146995"/>
                  </a:lnTo>
                  <a:cubicBezTo>
                    <a:pt x="0" y="11315905"/>
                    <a:pt x="135890" y="11451795"/>
                    <a:pt x="304800" y="11451795"/>
                  </a:cubicBezTo>
                  <a:lnTo>
                    <a:pt x="11835374" y="11451795"/>
                  </a:lnTo>
                  <a:cubicBezTo>
                    <a:pt x="12004284" y="11451795"/>
                    <a:pt x="12140174" y="11315905"/>
                    <a:pt x="12140174" y="11146995"/>
                  </a:cubicBezTo>
                  <a:lnTo>
                    <a:pt x="12140174" y="304800"/>
                  </a:lnTo>
                  <a:cubicBezTo>
                    <a:pt x="12140174" y="135890"/>
                    <a:pt x="12004284" y="0"/>
                    <a:pt x="11835374" y="0"/>
                  </a:cubicBezTo>
                  <a:close/>
                </a:path>
              </a:pathLst>
            </a:custGeom>
            <a:solidFill>
              <a:srgbClr val="DDBEA9"/>
            </a:solidFill>
          </p:spPr>
          <p:txBody>
            <a:bodyPr/>
            <a:lstStyle/>
            <a:p>
              <a:endParaRPr lang="en-US"/>
            </a:p>
          </p:txBody>
        </p:sp>
      </p:grpSp>
      <p:grpSp>
        <p:nvGrpSpPr>
          <p:cNvPr id="6" name="Group 6"/>
          <p:cNvGrpSpPr/>
          <p:nvPr/>
        </p:nvGrpSpPr>
        <p:grpSpPr>
          <a:xfrm rot="-10800000">
            <a:off x="394578" y="2053268"/>
            <a:ext cx="8426694" cy="7970921"/>
            <a:chOff x="0" y="0"/>
            <a:chExt cx="12140174" cy="11483552"/>
          </a:xfrm>
        </p:grpSpPr>
        <p:sp>
          <p:nvSpPr>
            <p:cNvPr id="7" name="Freeform 7"/>
            <p:cNvSpPr/>
            <p:nvPr/>
          </p:nvSpPr>
          <p:spPr>
            <a:xfrm>
              <a:off x="0" y="0"/>
              <a:ext cx="12140174" cy="11483552"/>
            </a:xfrm>
            <a:custGeom>
              <a:avLst/>
              <a:gdLst/>
              <a:ahLst/>
              <a:cxnLst/>
              <a:rect l="l" t="t" r="r" b="b"/>
              <a:pathLst>
                <a:path w="12140174" h="11483552">
                  <a:moveTo>
                    <a:pt x="11835374" y="0"/>
                  </a:moveTo>
                  <a:lnTo>
                    <a:pt x="304800" y="0"/>
                  </a:lnTo>
                  <a:cubicBezTo>
                    <a:pt x="135890" y="0"/>
                    <a:pt x="0" y="135890"/>
                    <a:pt x="0" y="304800"/>
                  </a:cubicBezTo>
                  <a:lnTo>
                    <a:pt x="0" y="11178752"/>
                  </a:lnTo>
                  <a:cubicBezTo>
                    <a:pt x="0" y="11347662"/>
                    <a:pt x="135890" y="11483552"/>
                    <a:pt x="304800" y="11483552"/>
                  </a:cubicBezTo>
                  <a:lnTo>
                    <a:pt x="11835374" y="11483552"/>
                  </a:lnTo>
                  <a:cubicBezTo>
                    <a:pt x="12004284" y="11483552"/>
                    <a:pt x="12140174" y="11347662"/>
                    <a:pt x="12140174" y="11178752"/>
                  </a:cubicBezTo>
                  <a:lnTo>
                    <a:pt x="12140174" y="304800"/>
                  </a:lnTo>
                  <a:cubicBezTo>
                    <a:pt x="12140174" y="135890"/>
                    <a:pt x="12004284" y="0"/>
                    <a:pt x="11835374" y="0"/>
                  </a:cubicBezTo>
                  <a:close/>
                </a:path>
              </a:pathLst>
            </a:custGeom>
            <a:solidFill>
              <a:srgbClr val="DDBEA9"/>
            </a:solidFill>
          </p:spPr>
          <p:txBody>
            <a:bodyPr/>
            <a:lstStyle/>
            <a:p>
              <a:endParaRPr lang="en-US"/>
            </a:p>
          </p:txBody>
        </p:sp>
      </p:grpSp>
      <p:grpSp>
        <p:nvGrpSpPr>
          <p:cNvPr id="8" name="Group 8"/>
          <p:cNvGrpSpPr/>
          <p:nvPr/>
        </p:nvGrpSpPr>
        <p:grpSpPr>
          <a:xfrm>
            <a:off x="4426631" y="4993325"/>
            <a:ext cx="300350" cy="300350"/>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95230"/>
            </a:solidFill>
          </p:spPr>
          <p:txBody>
            <a:bodyPr/>
            <a:lstStyle/>
            <a:p>
              <a:endParaRPr lang="en-US"/>
            </a:p>
          </p:txBody>
        </p:sp>
        <p:sp>
          <p:nvSpPr>
            <p:cNvPr id="10" name="TextBox 1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3991201" y="301497"/>
            <a:ext cx="11649827" cy="1368681"/>
          </a:xfrm>
          <a:prstGeom prst="rect">
            <a:avLst/>
          </a:prstGeom>
        </p:spPr>
        <p:txBody>
          <a:bodyPr lIns="0" tIns="0" rIns="0" bIns="0" rtlCol="0" anchor="t">
            <a:spAutoFit/>
          </a:bodyPr>
          <a:lstStyle/>
          <a:p>
            <a:pPr marL="0" lvl="0" indent="0" algn="ctr">
              <a:lnSpc>
                <a:spcPts val="11023"/>
              </a:lnSpc>
            </a:pPr>
            <a:r>
              <a:rPr lang="en-US" sz="8479">
                <a:solidFill>
                  <a:srgbClr val="BF7343"/>
                </a:solidFill>
                <a:latin typeface="Sunday"/>
              </a:rPr>
              <a:t>ASCA Behaviors</a:t>
            </a:r>
          </a:p>
        </p:txBody>
      </p:sp>
      <p:sp>
        <p:nvSpPr>
          <p:cNvPr id="12" name="TextBox 12"/>
          <p:cNvSpPr txBox="1"/>
          <p:nvPr/>
        </p:nvSpPr>
        <p:spPr>
          <a:xfrm>
            <a:off x="332341" y="3176376"/>
            <a:ext cx="8488930" cy="5708650"/>
          </a:xfrm>
          <a:prstGeom prst="rect">
            <a:avLst/>
          </a:prstGeom>
        </p:spPr>
        <p:txBody>
          <a:bodyPr lIns="0" tIns="0" rIns="0" bIns="0" rtlCol="0" anchor="t">
            <a:spAutoFit/>
          </a:bodyPr>
          <a:lstStyle/>
          <a:p>
            <a:pPr algn="ctr">
              <a:lnSpc>
                <a:spcPts val="4550"/>
              </a:lnSpc>
              <a:spcBef>
                <a:spcPct val="0"/>
              </a:spcBef>
            </a:pPr>
            <a:r>
              <a:rPr lang="en-US" sz="3500">
                <a:solidFill>
                  <a:srgbClr val="895230"/>
                </a:solidFill>
                <a:latin typeface="Sensa Wild Fill"/>
              </a:rPr>
              <a:t>B-SMS7: Effective coping skills. Positive thinking is a coping skill to help bounce back from difficult situations.</a:t>
            </a:r>
          </a:p>
          <a:p>
            <a:pPr algn="ctr">
              <a:lnSpc>
                <a:spcPts val="4550"/>
              </a:lnSpc>
              <a:spcBef>
                <a:spcPct val="0"/>
              </a:spcBef>
            </a:pPr>
            <a:endParaRPr lang="en-US" sz="3500">
              <a:solidFill>
                <a:srgbClr val="895230"/>
              </a:solidFill>
              <a:latin typeface="Sensa Wild Fill"/>
            </a:endParaRPr>
          </a:p>
          <a:p>
            <a:pPr algn="ctr">
              <a:lnSpc>
                <a:spcPts val="4550"/>
              </a:lnSpc>
              <a:spcBef>
                <a:spcPct val="0"/>
              </a:spcBef>
            </a:pPr>
            <a:r>
              <a:rPr lang="en-US" sz="3500">
                <a:solidFill>
                  <a:srgbClr val="895230"/>
                </a:solidFill>
                <a:latin typeface="Sensa Wild Fill"/>
              </a:rPr>
              <a:t>B-SS2: Positive, respectful, and supportive relationships with students who are similar to and different from them. Honesty and integrity help build positive relationships with all students.</a:t>
            </a:r>
          </a:p>
          <a:p>
            <a:pPr algn="ctr">
              <a:lnSpc>
                <a:spcPts val="4550"/>
              </a:lnSpc>
              <a:spcBef>
                <a:spcPct val="0"/>
              </a:spcBef>
            </a:pPr>
            <a:endParaRPr lang="en-US" sz="3500">
              <a:solidFill>
                <a:srgbClr val="895230"/>
              </a:solidFill>
              <a:latin typeface="Sensa Wild Fill"/>
            </a:endParaRPr>
          </a:p>
        </p:txBody>
      </p:sp>
      <p:sp>
        <p:nvSpPr>
          <p:cNvPr id="13" name="TextBox 13"/>
          <p:cNvSpPr txBox="1"/>
          <p:nvPr/>
        </p:nvSpPr>
        <p:spPr>
          <a:xfrm>
            <a:off x="9559730" y="4758555"/>
            <a:ext cx="8188575" cy="2279650"/>
          </a:xfrm>
          <a:prstGeom prst="rect">
            <a:avLst/>
          </a:prstGeom>
        </p:spPr>
        <p:txBody>
          <a:bodyPr lIns="0" tIns="0" rIns="0" bIns="0" rtlCol="0" anchor="t">
            <a:spAutoFit/>
          </a:bodyPr>
          <a:lstStyle/>
          <a:p>
            <a:pPr algn="ctr">
              <a:lnSpc>
                <a:spcPts val="4550"/>
              </a:lnSpc>
              <a:spcBef>
                <a:spcPct val="0"/>
              </a:spcBef>
            </a:pPr>
            <a:r>
              <a:rPr lang="en-US" sz="3500">
                <a:solidFill>
                  <a:srgbClr val="895230"/>
                </a:solidFill>
                <a:latin typeface="Sensa Wild Fill"/>
              </a:rPr>
              <a:t>B-SS5: Ethical decision-making and social responsibility. Honesty and integrity are paramount when it comes to ethics and social responsibility.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2" name="Freeform 2"/>
          <p:cNvSpPr/>
          <p:nvPr/>
        </p:nvSpPr>
        <p:spPr>
          <a:xfrm>
            <a:off x="-2905876" y="5602246"/>
            <a:ext cx="7100397" cy="7728323"/>
          </a:xfrm>
          <a:custGeom>
            <a:avLst/>
            <a:gdLst/>
            <a:ahLst/>
            <a:cxnLst/>
            <a:rect l="l" t="t" r="r" b="b"/>
            <a:pathLst>
              <a:path w="7100397" h="7728323">
                <a:moveTo>
                  <a:pt x="0" y="0"/>
                </a:moveTo>
                <a:lnTo>
                  <a:pt x="7100396" y="0"/>
                </a:lnTo>
                <a:lnTo>
                  <a:pt x="7100396" y="7728323"/>
                </a:lnTo>
                <a:lnTo>
                  <a:pt x="0" y="772832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3" name="Group 3"/>
          <p:cNvGrpSpPr/>
          <p:nvPr/>
        </p:nvGrpSpPr>
        <p:grpSpPr>
          <a:xfrm rot="-10800000">
            <a:off x="2527697" y="2576560"/>
            <a:ext cx="13232606" cy="7129831"/>
            <a:chOff x="0" y="0"/>
            <a:chExt cx="20494092" cy="11042376"/>
          </a:xfrm>
        </p:grpSpPr>
        <p:sp>
          <p:nvSpPr>
            <p:cNvPr id="4" name="Freeform 4"/>
            <p:cNvSpPr/>
            <p:nvPr/>
          </p:nvSpPr>
          <p:spPr>
            <a:xfrm>
              <a:off x="0" y="0"/>
              <a:ext cx="20494092" cy="11042376"/>
            </a:xfrm>
            <a:custGeom>
              <a:avLst/>
              <a:gdLst/>
              <a:ahLst/>
              <a:cxnLst/>
              <a:rect l="l" t="t" r="r" b="b"/>
              <a:pathLst>
                <a:path w="20494092" h="11042376">
                  <a:moveTo>
                    <a:pt x="20189292" y="0"/>
                  </a:moveTo>
                  <a:lnTo>
                    <a:pt x="304800" y="0"/>
                  </a:lnTo>
                  <a:cubicBezTo>
                    <a:pt x="135890" y="0"/>
                    <a:pt x="0" y="135890"/>
                    <a:pt x="0" y="304800"/>
                  </a:cubicBezTo>
                  <a:lnTo>
                    <a:pt x="0" y="10737576"/>
                  </a:lnTo>
                  <a:cubicBezTo>
                    <a:pt x="0" y="10906485"/>
                    <a:pt x="135890" y="11042376"/>
                    <a:pt x="304800" y="11042376"/>
                  </a:cubicBezTo>
                  <a:lnTo>
                    <a:pt x="20189292" y="11042376"/>
                  </a:lnTo>
                  <a:cubicBezTo>
                    <a:pt x="20358202" y="11042376"/>
                    <a:pt x="20494092" y="10906485"/>
                    <a:pt x="20494092" y="10737576"/>
                  </a:cubicBezTo>
                  <a:lnTo>
                    <a:pt x="20494092" y="304800"/>
                  </a:lnTo>
                  <a:cubicBezTo>
                    <a:pt x="20494092" y="135890"/>
                    <a:pt x="20358202" y="0"/>
                    <a:pt x="20189292" y="0"/>
                  </a:cubicBezTo>
                  <a:close/>
                </a:path>
              </a:pathLst>
            </a:custGeom>
            <a:solidFill>
              <a:srgbClr val="B7B7A4"/>
            </a:solidFill>
          </p:spPr>
          <p:txBody>
            <a:bodyPr/>
            <a:lstStyle/>
            <a:p>
              <a:endParaRPr lang="en-US"/>
            </a:p>
          </p:txBody>
        </p:sp>
      </p:grpSp>
      <p:sp>
        <p:nvSpPr>
          <p:cNvPr id="5" name="Freeform 5"/>
          <p:cNvSpPr/>
          <p:nvPr/>
        </p:nvSpPr>
        <p:spPr>
          <a:xfrm rot="-7235371">
            <a:off x="13756529" y="-1188368"/>
            <a:ext cx="6211019" cy="4114800"/>
          </a:xfrm>
          <a:custGeom>
            <a:avLst/>
            <a:gdLst/>
            <a:ahLst/>
            <a:cxnLst/>
            <a:rect l="l" t="t" r="r" b="b"/>
            <a:pathLst>
              <a:path w="6211019" h="4114800">
                <a:moveTo>
                  <a:pt x="0" y="0"/>
                </a:moveTo>
                <a:lnTo>
                  <a:pt x="6211019" y="0"/>
                </a:lnTo>
                <a:lnTo>
                  <a:pt x="6211019"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TextBox 6"/>
          <p:cNvSpPr txBox="1"/>
          <p:nvPr/>
        </p:nvSpPr>
        <p:spPr>
          <a:xfrm>
            <a:off x="1659543" y="783307"/>
            <a:ext cx="14968914" cy="1368681"/>
          </a:xfrm>
          <a:prstGeom prst="rect">
            <a:avLst/>
          </a:prstGeom>
        </p:spPr>
        <p:txBody>
          <a:bodyPr lIns="0" tIns="0" rIns="0" bIns="0" rtlCol="0" anchor="t">
            <a:spAutoFit/>
          </a:bodyPr>
          <a:lstStyle/>
          <a:p>
            <a:pPr marL="0" lvl="0" indent="0" algn="ctr">
              <a:lnSpc>
                <a:spcPts val="11023"/>
              </a:lnSpc>
            </a:pPr>
            <a:r>
              <a:rPr lang="en-US" sz="8479">
                <a:solidFill>
                  <a:srgbClr val="895230"/>
                </a:solidFill>
                <a:latin typeface="Sunday"/>
              </a:rPr>
              <a:t>Utah Academic Standards</a:t>
            </a:r>
          </a:p>
        </p:txBody>
      </p:sp>
      <p:sp>
        <p:nvSpPr>
          <p:cNvPr id="7" name="TextBox 7"/>
          <p:cNvSpPr txBox="1"/>
          <p:nvPr/>
        </p:nvSpPr>
        <p:spPr>
          <a:xfrm>
            <a:off x="2703192" y="2880750"/>
            <a:ext cx="12881617" cy="6473825"/>
          </a:xfrm>
          <a:prstGeom prst="rect">
            <a:avLst/>
          </a:prstGeom>
        </p:spPr>
        <p:txBody>
          <a:bodyPr lIns="0" tIns="0" rIns="0" bIns="0" rtlCol="0" anchor="t">
            <a:spAutoFit/>
          </a:bodyPr>
          <a:lstStyle/>
          <a:p>
            <a:pPr algn="ctr">
              <a:lnSpc>
                <a:spcPts val="6239"/>
              </a:lnSpc>
              <a:spcBef>
                <a:spcPct val="0"/>
              </a:spcBef>
            </a:pPr>
            <a:r>
              <a:rPr lang="en-US" sz="4799">
                <a:solidFill>
                  <a:srgbClr val="895230"/>
                </a:solidFill>
                <a:latin typeface="Sensa Wild DotOutline Shade"/>
              </a:rPr>
              <a:t>Speaking and Listening 1</a:t>
            </a:r>
          </a:p>
          <a:p>
            <a:pPr algn="ctr">
              <a:lnSpc>
                <a:spcPts val="6109"/>
              </a:lnSpc>
              <a:spcBef>
                <a:spcPct val="0"/>
              </a:spcBef>
            </a:pPr>
            <a:r>
              <a:rPr lang="en-US" sz="4699">
                <a:solidFill>
                  <a:srgbClr val="895230"/>
                </a:solidFill>
                <a:latin typeface="Sensa Wild Fill"/>
              </a:rPr>
              <a:t>Participate effectively in a range of conversations and collaboration, using age-appropriate vocabulary, on topics, texts, and issues.</a:t>
            </a:r>
          </a:p>
          <a:p>
            <a:pPr algn="ctr">
              <a:lnSpc>
                <a:spcPts val="2340"/>
              </a:lnSpc>
              <a:spcBef>
                <a:spcPct val="0"/>
              </a:spcBef>
            </a:pPr>
            <a:endParaRPr lang="en-US" sz="4699">
              <a:solidFill>
                <a:srgbClr val="895230"/>
              </a:solidFill>
              <a:latin typeface="Sensa Wild Fill"/>
            </a:endParaRPr>
          </a:p>
          <a:p>
            <a:pPr algn="ctr">
              <a:lnSpc>
                <a:spcPts val="6109"/>
              </a:lnSpc>
              <a:spcBef>
                <a:spcPct val="0"/>
              </a:spcBef>
            </a:pPr>
            <a:r>
              <a:rPr lang="en-US" sz="4699">
                <a:solidFill>
                  <a:srgbClr val="895230"/>
                </a:solidFill>
                <a:latin typeface="Sensa Wild DotOutline Shade"/>
              </a:rPr>
              <a:t>Speaking and Listening 2</a:t>
            </a:r>
          </a:p>
          <a:p>
            <a:pPr algn="ctr">
              <a:lnSpc>
                <a:spcPts val="6109"/>
              </a:lnSpc>
              <a:spcBef>
                <a:spcPct val="0"/>
              </a:spcBef>
            </a:pPr>
            <a:r>
              <a:rPr lang="en-US" sz="4699">
                <a:solidFill>
                  <a:srgbClr val="895230"/>
                </a:solidFill>
                <a:latin typeface="Sensa Wild Fill"/>
              </a:rPr>
              <a:t>Clearly summarize information presented in various formats and media and explain how the information pertains to the topic.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2" name="Freeform 2"/>
          <p:cNvSpPr/>
          <p:nvPr/>
        </p:nvSpPr>
        <p:spPr>
          <a:xfrm rot="332470">
            <a:off x="2186783" y="-1282199"/>
            <a:ext cx="13914434" cy="6870252"/>
          </a:xfrm>
          <a:custGeom>
            <a:avLst/>
            <a:gdLst/>
            <a:ahLst/>
            <a:cxnLst/>
            <a:rect l="l" t="t" r="r" b="b"/>
            <a:pathLst>
              <a:path w="13914434" h="6870252">
                <a:moveTo>
                  <a:pt x="0" y="0"/>
                </a:moveTo>
                <a:lnTo>
                  <a:pt x="13914434" y="0"/>
                </a:lnTo>
                <a:lnTo>
                  <a:pt x="13914434" y="6870252"/>
                </a:lnTo>
                <a:lnTo>
                  <a:pt x="0" y="687025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10427958">
            <a:off x="6549869" y="8242560"/>
            <a:ext cx="5188262" cy="2561705"/>
          </a:xfrm>
          <a:custGeom>
            <a:avLst/>
            <a:gdLst/>
            <a:ahLst/>
            <a:cxnLst/>
            <a:rect l="l" t="t" r="r" b="b"/>
            <a:pathLst>
              <a:path w="5188262" h="2561705">
                <a:moveTo>
                  <a:pt x="0" y="0"/>
                </a:moveTo>
                <a:lnTo>
                  <a:pt x="5188262" y="0"/>
                </a:lnTo>
                <a:lnTo>
                  <a:pt x="5188262" y="2561704"/>
                </a:lnTo>
                <a:lnTo>
                  <a:pt x="0" y="256170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1028700" y="2624297"/>
            <a:ext cx="16230600" cy="7446883"/>
            <a:chOff x="0" y="0"/>
            <a:chExt cx="4274726" cy="1961319"/>
          </a:xfrm>
        </p:grpSpPr>
        <p:sp>
          <p:nvSpPr>
            <p:cNvPr id="5" name="Freeform 5"/>
            <p:cNvSpPr/>
            <p:nvPr/>
          </p:nvSpPr>
          <p:spPr>
            <a:xfrm>
              <a:off x="0" y="0"/>
              <a:ext cx="4274726" cy="1961319"/>
            </a:xfrm>
            <a:custGeom>
              <a:avLst/>
              <a:gdLst/>
              <a:ahLst/>
              <a:cxnLst/>
              <a:rect l="l" t="t" r="r" b="b"/>
              <a:pathLst>
                <a:path w="4274726" h="1961319">
                  <a:moveTo>
                    <a:pt x="24327" y="0"/>
                  </a:moveTo>
                  <a:lnTo>
                    <a:pt x="4250399" y="0"/>
                  </a:lnTo>
                  <a:cubicBezTo>
                    <a:pt x="4263834" y="0"/>
                    <a:pt x="4274726" y="10891"/>
                    <a:pt x="4274726" y="24327"/>
                  </a:cubicBezTo>
                  <a:lnTo>
                    <a:pt x="4274726" y="1936992"/>
                  </a:lnTo>
                  <a:cubicBezTo>
                    <a:pt x="4274726" y="1950428"/>
                    <a:pt x="4263834" y="1961319"/>
                    <a:pt x="4250399" y="1961319"/>
                  </a:cubicBezTo>
                  <a:lnTo>
                    <a:pt x="24327" y="1961319"/>
                  </a:lnTo>
                  <a:cubicBezTo>
                    <a:pt x="17875" y="1961319"/>
                    <a:pt x="11687" y="1958756"/>
                    <a:pt x="7125" y="1954194"/>
                  </a:cubicBezTo>
                  <a:cubicBezTo>
                    <a:pt x="2563" y="1949632"/>
                    <a:pt x="0" y="1943444"/>
                    <a:pt x="0" y="1936992"/>
                  </a:cubicBezTo>
                  <a:lnTo>
                    <a:pt x="0" y="24327"/>
                  </a:lnTo>
                  <a:cubicBezTo>
                    <a:pt x="0" y="10891"/>
                    <a:pt x="10891" y="0"/>
                    <a:pt x="24327" y="0"/>
                  </a:cubicBezTo>
                  <a:close/>
                </a:path>
              </a:pathLst>
            </a:custGeom>
            <a:solidFill>
              <a:srgbClr val="F6D48B"/>
            </a:solidFill>
          </p:spPr>
          <p:txBody>
            <a:bodyPr/>
            <a:lstStyle/>
            <a:p>
              <a:endParaRPr lang="en-US"/>
            </a:p>
          </p:txBody>
        </p:sp>
        <p:sp>
          <p:nvSpPr>
            <p:cNvPr id="6" name="TextBox 6"/>
            <p:cNvSpPr txBox="1"/>
            <p:nvPr/>
          </p:nvSpPr>
          <p:spPr>
            <a:xfrm>
              <a:off x="0" y="-38100"/>
              <a:ext cx="4274726" cy="1999419"/>
            </a:xfrm>
            <a:prstGeom prst="rect">
              <a:avLst/>
            </a:prstGeom>
          </p:spPr>
          <p:txBody>
            <a:bodyPr lIns="50800" tIns="50800" rIns="50800" bIns="50800" rtlCol="0" anchor="ctr"/>
            <a:lstStyle/>
            <a:p>
              <a:pPr algn="ctr">
                <a:lnSpc>
                  <a:spcPts val="2659"/>
                </a:lnSpc>
              </a:pPr>
              <a:endParaRPr/>
            </a:p>
          </p:txBody>
        </p:sp>
      </p:grpSp>
      <p:sp>
        <p:nvSpPr>
          <p:cNvPr id="7" name="TextBox 7"/>
          <p:cNvSpPr txBox="1"/>
          <p:nvPr/>
        </p:nvSpPr>
        <p:spPr>
          <a:xfrm>
            <a:off x="3319086" y="529987"/>
            <a:ext cx="11649827" cy="1368681"/>
          </a:xfrm>
          <a:prstGeom prst="rect">
            <a:avLst/>
          </a:prstGeom>
        </p:spPr>
        <p:txBody>
          <a:bodyPr lIns="0" tIns="0" rIns="0" bIns="0" rtlCol="0" anchor="t">
            <a:spAutoFit/>
          </a:bodyPr>
          <a:lstStyle/>
          <a:p>
            <a:pPr marL="0" lvl="0" indent="0" algn="ctr">
              <a:lnSpc>
                <a:spcPts val="11023"/>
              </a:lnSpc>
            </a:pPr>
            <a:r>
              <a:rPr lang="en-US" sz="8479">
                <a:solidFill>
                  <a:srgbClr val="895230"/>
                </a:solidFill>
                <a:latin typeface="Sunday"/>
              </a:rPr>
              <a:t>Cultural Sensitivity</a:t>
            </a:r>
          </a:p>
        </p:txBody>
      </p:sp>
      <p:sp>
        <p:nvSpPr>
          <p:cNvPr id="8" name="TextBox 8"/>
          <p:cNvSpPr txBox="1"/>
          <p:nvPr/>
        </p:nvSpPr>
        <p:spPr>
          <a:xfrm>
            <a:off x="1296136" y="3530879"/>
            <a:ext cx="15104270" cy="5586095"/>
          </a:xfrm>
          <a:prstGeom prst="rect">
            <a:avLst/>
          </a:prstGeom>
        </p:spPr>
        <p:txBody>
          <a:bodyPr lIns="0" tIns="0" rIns="0" bIns="0" rtlCol="0" anchor="t">
            <a:spAutoFit/>
          </a:bodyPr>
          <a:lstStyle/>
          <a:p>
            <a:pPr marL="1057908" lvl="1" indent="-528954">
              <a:lnSpc>
                <a:spcPts val="6369"/>
              </a:lnSpc>
              <a:buFont typeface="Arial"/>
              <a:buChar char="•"/>
            </a:pPr>
            <a:r>
              <a:rPr lang="en-US" sz="4899">
                <a:solidFill>
                  <a:srgbClr val="895230"/>
                </a:solidFill>
                <a:latin typeface="Sensa Wild Fill"/>
              </a:rPr>
              <a:t>counselor reiterates classroom norms to promote a positive, caring, and safe learning group environment</a:t>
            </a:r>
          </a:p>
          <a:p>
            <a:pPr marL="1057908" lvl="1" indent="-528954">
              <a:lnSpc>
                <a:spcPts val="6369"/>
              </a:lnSpc>
              <a:buFont typeface="Arial"/>
              <a:buChar char="•"/>
            </a:pPr>
            <a:r>
              <a:rPr lang="en-US" sz="4899">
                <a:solidFill>
                  <a:srgbClr val="895230"/>
                </a:solidFill>
                <a:latin typeface="Sensa Wild Fill"/>
              </a:rPr>
              <a:t>fosters students’ self-awareness skills while equitably reaching and teaching students of all cultures</a:t>
            </a:r>
          </a:p>
          <a:p>
            <a:pPr marL="1057908" lvl="1" indent="-528954">
              <a:lnSpc>
                <a:spcPts val="6369"/>
              </a:lnSpc>
              <a:buFont typeface="Arial"/>
              <a:buChar char="•"/>
            </a:pPr>
            <a:r>
              <a:rPr lang="en-US" sz="4899">
                <a:solidFill>
                  <a:srgbClr val="895230"/>
                </a:solidFill>
                <a:latin typeface="Sensa Wild Fill"/>
              </a:rPr>
              <a:t>culturally sensitive while considering various students’ backgrounds, ethnicities, and belief systems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2" name="Freeform 2"/>
          <p:cNvSpPr/>
          <p:nvPr/>
        </p:nvSpPr>
        <p:spPr>
          <a:xfrm rot="332470">
            <a:off x="2186783" y="-1282199"/>
            <a:ext cx="13914434" cy="6870252"/>
          </a:xfrm>
          <a:custGeom>
            <a:avLst/>
            <a:gdLst/>
            <a:ahLst/>
            <a:cxnLst/>
            <a:rect l="l" t="t" r="r" b="b"/>
            <a:pathLst>
              <a:path w="13914434" h="6870252">
                <a:moveTo>
                  <a:pt x="0" y="0"/>
                </a:moveTo>
                <a:lnTo>
                  <a:pt x="13914434" y="0"/>
                </a:lnTo>
                <a:lnTo>
                  <a:pt x="13914434" y="6870252"/>
                </a:lnTo>
                <a:lnTo>
                  <a:pt x="0" y="687025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10427958">
            <a:off x="6549869" y="8242560"/>
            <a:ext cx="5188262" cy="2561705"/>
          </a:xfrm>
          <a:custGeom>
            <a:avLst/>
            <a:gdLst/>
            <a:ahLst/>
            <a:cxnLst/>
            <a:rect l="l" t="t" r="r" b="b"/>
            <a:pathLst>
              <a:path w="5188262" h="2561705">
                <a:moveTo>
                  <a:pt x="0" y="0"/>
                </a:moveTo>
                <a:lnTo>
                  <a:pt x="5188262" y="0"/>
                </a:lnTo>
                <a:lnTo>
                  <a:pt x="5188262" y="2561704"/>
                </a:lnTo>
                <a:lnTo>
                  <a:pt x="0" y="256170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1028700" y="1583999"/>
            <a:ext cx="16230600" cy="8287562"/>
            <a:chOff x="0" y="0"/>
            <a:chExt cx="4274726" cy="2182732"/>
          </a:xfrm>
        </p:grpSpPr>
        <p:sp>
          <p:nvSpPr>
            <p:cNvPr id="5" name="Freeform 5"/>
            <p:cNvSpPr/>
            <p:nvPr/>
          </p:nvSpPr>
          <p:spPr>
            <a:xfrm>
              <a:off x="0" y="0"/>
              <a:ext cx="4274726" cy="2182732"/>
            </a:xfrm>
            <a:custGeom>
              <a:avLst/>
              <a:gdLst/>
              <a:ahLst/>
              <a:cxnLst/>
              <a:rect l="l" t="t" r="r" b="b"/>
              <a:pathLst>
                <a:path w="4274726" h="2182732">
                  <a:moveTo>
                    <a:pt x="24327" y="0"/>
                  </a:moveTo>
                  <a:lnTo>
                    <a:pt x="4250399" y="0"/>
                  </a:lnTo>
                  <a:cubicBezTo>
                    <a:pt x="4263834" y="0"/>
                    <a:pt x="4274726" y="10891"/>
                    <a:pt x="4274726" y="24327"/>
                  </a:cubicBezTo>
                  <a:lnTo>
                    <a:pt x="4274726" y="2158406"/>
                  </a:lnTo>
                  <a:cubicBezTo>
                    <a:pt x="4274726" y="2171841"/>
                    <a:pt x="4263834" y="2182732"/>
                    <a:pt x="4250399" y="2182732"/>
                  </a:cubicBezTo>
                  <a:lnTo>
                    <a:pt x="24327" y="2182732"/>
                  </a:lnTo>
                  <a:cubicBezTo>
                    <a:pt x="10891" y="2182732"/>
                    <a:pt x="0" y="2171841"/>
                    <a:pt x="0" y="2158406"/>
                  </a:cubicBezTo>
                  <a:lnTo>
                    <a:pt x="0" y="24327"/>
                  </a:lnTo>
                  <a:cubicBezTo>
                    <a:pt x="0" y="10891"/>
                    <a:pt x="10891" y="0"/>
                    <a:pt x="24327" y="0"/>
                  </a:cubicBezTo>
                  <a:close/>
                </a:path>
              </a:pathLst>
            </a:custGeom>
            <a:solidFill>
              <a:srgbClr val="F6D48B"/>
            </a:solidFill>
          </p:spPr>
          <p:txBody>
            <a:bodyPr/>
            <a:lstStyle/>
            <a:p>
              <a:endParaRPr lang="en-US"/>
            </a:p>
          </p:txBody>
        </p:sp>
        <p:sp>
          <p:nvSpPr>
            <p:cNvPr id="6" name="TextBox 6"/>
            <p:cNvSpPr txBox="1"/>
            <p:nvPr/>
          </p:nvSpPr>
          <p:spPr>
            <a:xfrm>
              <a:off x="0" y="-38100"/>
              <a:ext cx="4274726" cy="2220832"/>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5645935" y="4629150"/>
            <a:ext cx="6215367" cy="5657850"/>
            <a:chOff x="0" y="0"/>
            <a:chExt cx="1636969" cy="1490133"/>
          </a:xfrm>
        </p:grpSpPr>
        <p:sp>
          <p:nvSpPr>
            <p:cNvPr id="8" name="Freeform 8"/>
            <p:cNvSpPr/>
            <p:nvPr/>
          </p:nvSpPr>
          <p:spPr>
            <a:xfrm>
              <a:off x="0" y="0"/>
              <a:ext cx="1636969" cy="1490133"/>
            </a:xfrm>
            <a:custGeom>
              <a:avLst/>
              <a:gdLst/>
              <a:ahLst/>
              <a:cxnLst/>
              <a:rect l="l" t="t" r="r" b="b"/>
              <a:pathLst>
                <a:path w="1636969" h="1490133">
                  <a:moveTo>
                    <a:pt x="0" y="0"/>
                  </a:moveTo>
                  <a:lnTo>
                    <a:pt x="1636969" y="0"/>
                  </a:lnTo>
                  <a:lnTo>
                    <a:pt x="1636969" y="1490133"/>
                  </a:lnTo>
                  <a:lnTo>
                    <a:pt x="0" y="1490133"/>
                  </a:lnTo>
                  <a:close/>
                </a:path>
              </a:pathLst>
            </a:custGeom>
            <a:solidFill>
              <a:srgbClr val="A5A58D"/>
            </a:solidFill>
          </p:spPr>
          <p:txBody>
            <a:bodyPr/>
            <a:lstStyle/>
            <a:p>
              <a:endParaRPr lang="en-US"/>
            </a:p>
          </p:txBody>
        </p:sp>
        <p:sp>
          <p:nvSpPr>
            <p:cNvPr id="9" name="TextBox 9"/>
            <p:cNvSpPr txBox="1"/>
            <p:nvPr/>
          </p:nvSpPr>
          <p:spPr>
            <a:xfrm>
              <a:off x="0" y="-38100"/>
              <a:ext cx="1636969" cy="1528233"/>
            </a:xfrm>
            <a:prstGeom prst="rect">
              <a:avLst/>
            </a:prstGeom>
          </p:spPr>
          <p:txBody>
            <a:bodyPr lIns="50800" tIns="50800" rIns="50800" bIns="50800" rtlCol="0" anchor="ctr"/>
            <a:lstStyle/>
            <a:p>
              <a:pPr algn="ctr">
                <a:lnSpc>
                  <a:spcPts val="2659"/>
                </a:lnSpc>
              </a:pPr>
              <a:endParaRPr/>
            </a:p>
          </p:txBody>
        </p:sp>
      </p:grpSp>
      <p:sp>
        <p:nvSpPr>
          <p:cNvPr id="10" name="Freeform 10"/>
          <p:cNvSpPr/>
          <p:nvPr/>
        </p:nvSpPr>
        <p:spPr>
          <a:xfrm>
            <a:off x="5945524" y="4298077"/>
            <a:ext cx="6396952" cy="5792827"/>
          </a:xfrm>
          <a:custGeom>
            <a:avLst/>
            <a:gdLst/>
            <a:ahLst/>
            <a:cxnLst/>
            <a:rect l="l" t="t" r="r" b="b"/>
            <a:pathLst>
              <a:path w="6396952" h="5792827">
                <a:moveTo>
                  <a:pt x="0" y="0"/>
                </a:moveTo>
                <a:lnTo>
                  <a:pt x="6396952" y="0"/>
                </a:lnTo>
                <a:lnTo>
                  <a:pt x="6396952" y="5792827"/>
                </a:lnTo>
                <a:lnTo>
                  <a:pt x="0" y="5792827"/>
                </a:lnTo>
                <a:lnTo>
                  <a:pt x="0" y="0"/>
                </a:lnTo>
                <a:close/>
              </a:path>
            </a:pathLst>
          </a:custGeom>
          <a:blipFill>
            <a:blip r:embed="rId5"/>
            <a:stretch>
              <a:fillRect/>
            </a:stretch>
          </a:blipFill>
        </p:spPr>
        <p:txBody>
          <a:bodyPr/>
          <a:lstStyle/>
          <a:p>
            <a:endParaRPr lang="en-US"/>
          </a:p>
        </p:txBody>
      </p:sp>
      <p:sp>
        <p:nvSpPr>
          <p:cNvPr id="11" name="TextBox 11"/>
          <p:cNvSpPr txBox="1"/>
          <p:nvPr/>
        </p:nvSpPr>
        <p:spPr>
          <a:xfrm>
            <a:off x="3319086" y="-85725"/>
            <a:ext cx="11649827" cy="1368681"/>
          </a:xfrm>
          <a:prstGeom prst="rect">
            <a:avLst/>
          </a:prstGeom>
        </p:spPr>
        <p:txBody>
          <a:bodyPr lIns="0" tIns="0" rIns="0" bIns="0" rtlCol="0" anchor="t">
            <a:spAutoFit/>
          </a:bodyPr>
          <a:lstStyle/>
          <a:p>
            <a:pPr marL="0" lvl="0" indent="0" algn="ctr">
              <a:lnSpc>
                <a:spcPts val="11023"/>
              </a:lnSpc>
            </a:pPr>
            <a:r>
              <a:rPr lang="en-US" sz="8479">
                <a:solidFill>
                  <a:srgbClr val="895230"/>
                </a:solidFill>
                <a:latin typeface="Sunday"/>
              </a:rPr>
              <a:t>Cultural Sensitivity</a:t>
            </a:r>
          </a:p>
        </p:txBody>
      </p:sp>
      <p:sp>
        <p:nvSpPr>
          <p:cNvPr id="12" name="TextBox 12"/>
          <p:cNvSpPr txBox="1"/>
          <p:nvPr/>
        </p:nvSpPr>
        <p:spPr>
          <a:xfrm>
            <a:off x="1028700" y="1551067"/>
            <a:ext cx="16230600" cy="2747010"/>
          </a:xfrm>
          <a:prstGeom prst="rect">
            <a:avLst/>
          </a:prstGeom>
        </p:spPr>
        <p:txBody>
          <a:bodyPr lIns="0" tIns="0" rIns="0" bIns="0" rtlCol="0" anchor="t">
            <a:spAutoFit/>
          </a:bodyPr>
          <a:lstStyle/>
          <a:p>
            <a:pPr marL="906782" lvl="1" indent="-453391">
              <a:lnSpc>
                <a:spcPts val="5460"/>
              </a:lnSpc>
              <a:buFont typeface="Arial"/>
              <a:buChar char="•"/>
            </a:pPr>
            <a:r>
              <a:rPr lang="en-US" sz="4200">
                <a:solidFill>
                  <a:srgbClr val="895230"/>
                </a:solidFill>
                <a:latin typeface="Sensa Wild Fill"/>
              </a:rPr>
              <a:t>Names and visual representations in the books/examples/artifacts include various ethnicities</a:t>
            </a:r>
          </a:p>
          <a:p>
            <a:pPr marL="906782" lvl="1" indent="-453391">
              <a:lnSpc>
                <a:spcPts val="5460"/>
              </a:lnSpc>
              <a:buFont typeface="Arial"/>
              <a:buChar char="•"/>
            </a:pPr>
            <a:r>
              <a:rPr lang="en-US" sz="4200">
                <a:solidFill>
                  <a:srgbClr val="895230"/>
                </a:solidFill>
                <a:latin typeface="Sensa Wild Fill"/>
              </a:rPr>
              <a:t>no matter our background, we all have coping skills for various situations, including positive thinking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DDBEA9"/>
        </a:solidFill>
        <a:effectLst/>
      </p:bgPr>
    </p:bg>
    <p:spTree>
      <p:nvGrpSpPr>
        <p:cNvPr id="1" name=""/>
        <p:cNvGrpSpPr/>
        <p:nvPr/>
      </p:nvGrpSpPr>
      <p:grpSpPr>
        <a:xfrm>
          <a:off x="0" y="0"/>
          <a:ext cx="0" cy="0"/>
          <a:chOff x="0" y="0"/>
          <a:chExt cx="0" cy="0"/>
        </a:xfrm>
      </p:grpSpPr>
      <p:sp>
        <p:nvSpPr>
          <p:cNvPr id="2" name="TextBox 2"/>
          <p:cNvSpPr txBox="1"/>
          <p:nvPr/>
        </p:nvSpPr>
        <p:spPr>
          <a:xfrm>
            <a:off x="1667559" y="979175"/>
            <a:ext cx="14309393" cy="1140232"/>
          </a:xfrm>
          <a:prstGeom prst="rect">
            <a:avLst/>
          </a:prstGeom>
        </p:spPr>
        <p:txBody>
          <a:bodyPr lIns="0" tIns="0" rIns="0" bIns="0" rtlCol="0" anchor="t">
            <a:spAutoFit/>
          </a:bodyPr>
          <a:lstStyle/>
          <a:p>
            <a:pPr marL="0" lvl="0" indent="0" algn="ctr">
              <a:lnSpc>
                <a:spcPts val="8247"/>
              </a:lnSpc>
            </a:pPr>
            <a:r>
              <a:rPr lang="en-US" sz="9479">
                <a:solidFill>
                  <a:srgbClr val="895230"/>
                </a:solidFill>
                <a:latin typeface="Sunday"/>
              </a:rPr>
              <a:t>Evaluation</a:t>
            </a:r>
          </a:p>
        </p:txBody>
      </p:sp>
      <p:sp>
        <p:nvSpPr>
          <p:cNvPr id="3" name="Freeform 3"/>
          <p:cNvSpPr/>
          <p:nvPr/>
        </p:nvSpPr>
        <p:spPr>
          <a:xfrm>
            <a:off x="-1513966" y="4586427"/>
            <a:ext cx="7698102" cy="8167747"/>
          </a:xfrm>
          <a:custGeom>
            <a:avLst/>
            <a:gdLst/>
            <a:ahLst/>
            <a:cxnLst/>
            <a:rect l="l" t="t" r="r" b="b"/>
            <a:pathLst>
              <a:path w="7698102" h="8167747">
                <a:moveTo>
                  <a:pt x="0" y="0"/>
                </a:moveTo>
                <a:lnTo>
                  <a:pt x="7698101" y="0"/>
                </a:lnTo>
                <a:lnTo>
                  <a:pt x="7698101" y="8167747"/>
                </a:lnTo>
                <a:lnTo>
                  <a:pt x="0" y="816774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rot="-5400000">
            <a:off x="5627403" y="-1735343"/>
            <a:ext cx="7619350" cy="15644444"/>
            <a:chOff x="0" y="0"/>
            <a:chExt cx="12727903" cy="26133588"/>
          </a:xfrm>
        </p:grpSpPr>
        <p:sp>
          <p:nvSpPr>
            <p:cNvPr id="5" name="Freeform 5"/>
            <p:cNvSpPr/>
            <p:nvPr/>
          </p:nvSpPr>
          <p:spPr>
            <a:xfrm>
              <a:off x="0" y="0"/>
              <a:ext cx="12727903" cy="26133586"/>
            </a:xfrm>
            <a:custGeom>
              <a:avLst/>
              <a:gdLst/>
              <a:ahLst/>
              <a:cxnLst/>
              <a:rect l="l" t="t" r="r" b="b"/>
              <a:pathLst>
                <a:path w="12727903" h="26133586">
                  <a:moveTo>
                    <a:pt x="12423103" y="0"/>
                  </a:moveTo>
                  <a:lnTo>
                    <a:pt x="304800" y="0"/>
                  </a:lnTo>
                  <a:cubicBezTo>
                    <a:pt x="135890" y="0"/>
                    <a:pt x="0" y="135890"/>
                    <a:pt x="0" y="304800"/>
                  </a:cubicBezTo>
                  <a:lnTo>
                    <a:pt x="0" y="25828788"/>
                  </a:lnTo>
                  <a:cubicBezTo>
                    <a:pt x="0" y="25997697"/>
                    <a:pt x="135890" y="26133586"/>
                    <a:pt x="304800" y="26133586"/>
                  </a:cubicBezTo>
                  <a:lnTo>
                    <a:pt x="12423103" y="26133586"/>
                  </a:lnTo>
                  <a:cubicBezTo>
                    <a:pt x="12592013" y="26133586"/>
                    <a:pt x="12727903" y="25997697"/>
                    <a:pt x="12727903" y="25828788"/>
                  </a:cubicBezTo>
                  <a:lnTo>
                    <a:pt x="12727903" y="304800"/>
                  </a:lnTo>
                  <a:cubicBezTo>
                    <a:pt x="12727903" y="135890"/>
                    <a:pt x="12592013" y="0"/>
                    <a:pt x="12423103" y="0"/>
                  </a:cubicBezTo>
                  <a:close/>
                </a:path>
              </a:pathLst>
            </a:custGeom>
            <a:solidFill>
              <a:srgbClr val="F6D48B"/>
            </a:solidFill>
          </p:spPr>
          <p:txBody>
            <a:bodyPr/>
            <a:lstStyle/>
            <a:p>
              <a:endParaRPr lang="en-US"/>
            </a:p>
          </p:txBody>
        </p:sp>
      </p:grpSp>
      <p:sp>
        <p:nvSpPr>
          <p:cNvPr id="6" name="Freeform 6"/>
          <p:cNvSpPr/>
          <p:nvPr/>
        </p:nvSpPr>
        <p:spPr>
          <a:xfrm rot="5306448">
            <a:off x="-981232" y="-269407"/>
            <a:ext cx="5192177" cy="4114800"/>
          </a:xfrm>
          <a:custGeom>
            <a:avLst/>
            <a:gdLst/>
            <a:ahLst/>
            <a:cxnLst/>
            <a:rect l="l" t="t" r="r" b="b"/>
            <a:pathLst>
              <a:path w="5192177" h="4114800">
                <a:moveTo>
                  <a:pt x="0" y="0"/>
                </a:moveTo>
                <a:lnTo>
                  <a:pt x="5192177" y="0"/>
                </a:lnTo>
                <a:lnTo>
                  <a:pt x="5192177"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a:off x="1990458" y="4104748"/>
            <a:ext cx="8387355" cy="5153552"/>
          </a:xfrm>
          <a:custGeom>
            <a:avLst/>
            <a:gdLst/>
            <a:ahLst/>
            <a:cxnLst/>
            <a:rect l="l" t="t" r="r" b="b"/>
            <a:pathLst>
              <a:path w="8387355" h="5153552">
                <a:moveTo>
                  <a:pt x="0" y="0"/>
                </a:moveTo>
                <a:lnTo>
                  <a:pt x="8387355" y="0"/>
                </a:lnTo>
                <a:lnTo>
                  <a:pt x="8387355" y="5153552"/>
                </a:lnTo>
                <a:lnTo>
                  <a:pt x="0" y="5153552"/>
                </a:lnTo>
                <a:lnTo>
                  <a:pt x="0" y="0"/>
                </a:lnTo>
                <a:close/>
              </a:path>
            </a:pathLst>
          </a:custGeom>
          <a:blipFill>
            <a:blip r:embed="rId7"/>
            <a:stretch>
              <a:fillRect/>
            </a:stretch>
          </a:blipFill>
        </p:spPr>
        <p:txBody>
          <a:bodyPr/>
          <a:lstStyle/>
          <a:p>
            <a:endParaRPr lang="en-US"/>
          </a:p>
        </p:txBody>
      </p:sp>
      <p:sp>
        <p:nvSpPr>
          <p:cNvPr id="8" name="Freeform 8"/>
          <p:cNvSpPr/>
          <p:nvPr/>
        </p:nvSpPr>
        <p:spPr>
          <a:xfrm>
            <a:off x="11364494" y="2662461"/>
            <a:ext cx="5106375" cy="6848835"/>
          </a:xfrm>
          <a:custGeom>
            <a:avLst/>
            <a:gdLst/>
            <a:ahLst/>
            <a:cxnLst/>
            <a:rect l="l" t="t" r="r" b="b"/>
            <a:pathLst>
              <a:path w="5106375" h="6848835">
                <a:moveTo>
                  <a:pt x="0" y="0"/>
                </a:moveTo>
                <a:lnTo>
                  <a:pt x="5106375" y="0"/>
                </a:lnTo>
                <a:lnTo>
                  <a:pt x="5106375" y="6848835"/>
                </a:lnTo>
                <a:lnTo>
                  <a:pt x="0" y="6848835"/>
                </a:lnTo>
                <a:lnTo>
                  <a:pt x="0" y="0"/>
                </a:lnTo>
                <a:close/>
              </a:path>
            </a:pathLst>
          </a:custGeom>
          <a:blipFill>
            <a:blip r:embed="rId8"/>
            <a:stretch>
              <a:fillRect/>
            </a:stretch>
          </a:blipFill>
        </p:spPr>
        <p:txBody>
          <a:bodyPr/>
          <a:lstStyle/>
          <a:p>
            <a:endParaRPr lang="en-US"/>
          </a:p>
        </p:txBody>
      </p:sp>
      <p:sp>
        <p:nvSpPr>
          <p:cNvPr id="9" name="TextBox 9"/>
          <p:cNvSpPr txBox="1"/>
          <p:nvPr/>
        </p:nvSpPr>
        <p:spPr>
          <a:xfrm>
            <a:off x="-1215081" y="2780972"/>
            <a:ext cx="15644444" cy="1077213"/>
          </a:xfrm>
          <a:prstGeom prst="rect">
            <a:avLst/>
          </a:prstGeom>
        </p:spPr>
        <p:txBody>
          <a:bodyPr lIns="0" tIns="0" rIns="0" bIns="0" rtlCol="0" anchor="t">
            <a:spAutoFit/>
          </a:bodyPr>
          <a:lstStyle/>
          <a:p>
            <a:pPr algn="ctr">
              <a:lnSpc>
                <a:spcPts val="8684"/>
              </a:lnSpc>
              <a:spcBef>
                <a:spcPct val="0"/>
              </a:spcBef>
            </a:pPr>
            <a:r>
              <a:rPr lang="en-US" sz="6680">
                <a:solidFill>
                  <a:srgbClr val="895230"/>
                </a:solidFill>
                <a:latin typeface="Sensa Wild Fill"/>
              </a:rPr>
              <a:t>Informal Assessments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DDBEA9"/>
        </a:solidFill>
        <a:effectLst/>
      </p:bgPr>
    </p:bg>
    <p:spTree>
      <p:nvGrpSpPr>
        <p:cNvPr id="1" name=""/>
        <p:cNvGrpSpPr/>
        <p:nvPr/>
      </p:nvGrpSpPr>
      <p:grpSpPr>
        <a:xfrm>
          <a:off x="0" y="0"/>
          <a:ext cx="0" cy="0"/>
          <a:chOff x="0" y="0"/>
          <a:chExt cx="0" cy="0"/>
        </a:xfrm>
      </p:grpSpPr>
      <p:sp>
        <p:nvSpPr>
          <p:cNvPr id="2" name="TextBox 2"/>
          <p:cNvSpPr txBox="1"/>
          <p:nvPr/>
        </p:nvSpPr>
        <p:spPr>
          <a:xfrm>
            <a:off x="1667559" y="979175"/>
            <a:ext cx="14309393" cy="1140232"/>
          </a:xfrm>
          <a:prstGeom prst="rect">
            <a:avLst/>
          </a:prstGeom>
        </p:spPr>
        <p:txBody>
          <a:bodyPr lIns="0" tIns="0" rIns="0" bIns="0" rtlCol="0" anchor="t">
            <a:spAutoFit/>
          </a:bodyPr>
          <a:lstStyle/>
          <a:p>
            <a:pPr marL="0" lvl="0" indent="0" algn="ctr">
              <a:lnSpc>
                <a:spcPts val="8247"/>
              </a:lnSpc>
            </a:pPr>
            <a:r>
              <a:rPr lang="en-US" sz="9479">
                <a:solidFill>
                  <a:srgbClr val="895230"/>
                </a:solidFill>
                <a:latin typeface="Sunday"/>
              </a:rPr>
              <a:t>Evaluation</a:t>
            </a:r>
          </a:p>
        </p:txBody>
      </p:sp>
      <p:sp>
        <p:nvSpPr>
          <p:cNvPr id="3" name="Freeform 3"/>
          <p:cNvSpPr/>
          <p:nvPr/>
        </p:nvSpPr>
        <p:spPr>
          <a:xfrm>
            <a:off x="-1513966" y="4586427"/>
            <a:ext cx="7698102" cy="8167747"/>
          </a:xfrm>
          <a:custGeom>
            <a:avLst/>
            <a:gdLst/>
            <a:ahLst/>
            <a:cxnLst/>
            <a:rect l="l" t="t" r="r" b="b"/>
            <a:pathLst>
              <a:path w="7698102" h="8167747">
                <a:moveTo>
                  <a:pt x="0" y="0"/>
                </a:moveTo>
                <a:lnTo>
                  <a:pt x="7698101" y="0"/>
                </a:lnTo>
                <a:lnTo>
                  <a:pt x="7698101" y="8167747"/>
                </a:lnTo>
                <a:lnTo>
                  <a:pt x="0" y="816774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rot="-5400000">
            <a:off x="5627403" y="-1735343"/>
            <a:ext cx="7619350" cy="15644444"/>
            <a:chOff x="0" y="0"/>
            <a:chExt cx="12727903" cy="26133588"/>
          </a:xfrm>
        </p:grpSpPr>
        <p:sp>
          <p:nvSpPr>
            <p:cNvPr id="5" name="Freeform 5"/>
            <p:cNvSpPr/>
            <p:nvPr/>
          </p:nvSpPr>
          <p:spPr>
            <a:xfrm>
              <a:off x="0" y="0"/>
              <a:ext cx="12727903" cy="26133586"/>
            </a:xfrm>
            <a:custGeom>
              <a:avLst/>
              <a:gdLst/>
              <a:ahLst/>
              <a:cxnLst/>
              <a:rect l="l" t="t" r="r" b="b"/>
              <a:pathLst>
                <a:path w="12727903" h="26133586">
                  <a:moveTo>
                    <a:pt x="12423103" y="0"/>
                  </a:moveTo>
                  <a:lnTo>
                    <a:pt x="304800" y="0"/>
                  </a:lnTo>
                  <a:cubicBezTo>
                    <a:pt x="135890" y="0"/>
                    <a:pt x="0" y="135890"/>
                    <a:pt x="0" y="304800"/>
                  </a:cubicBezTo>
                  <a:lnTo>
                    <a:pt x="0" y="25828788"/>
                  </a:lnTo>
                  <a:cubicBezTo>
                    <a:pt x="0" y="25997697"/>
                    <a:pt x="135890" y="26133586"/>
                    <a:pt x="304800" y="26133586"/>
                  </a:cubicBezTo>
                  <a:lnTo>
                    <a:pt x="12423103" y="26133586"/>
                  </a:lnTo>
                  <a:cubicBezTo>
                    <a:pt x="12592013" y="26133586"/>
                    <a:pt x="12727903" y="25997697"/>
                    <a:pt x="12727903" y="25828788"/>
                  </a:cubicBezTo>
                  <a:lnTo>
                    <a:pt x="12727903" y="304800"/>
                  </a:lnTo>
                  <a:cubicBezTo>
                    <a:pt x="12727903" y="135890"/>
                    <a:pt x="12592013" y="0"/>
                    <a:pt x="12423103" y="0"/>
                  </a:cubicBezTo>
                  <a:close/>
                </a:path>
              </a:pathLst>
            </a:custGeom>
            <a:solidFill>
              <a:srgbClr val="F6D48B"/>
            </a:solidFill>
          </p:spPr>
          <p:txBody>
            <a:bodyPr/>
            <a:lstStyle/>
            <a:p>
              <a:endParaRPr lang="en-US"/>
            </a:p>
          </p:txBody>
        </p:sp>
      </p:grpSp>
      <p:sp>
        <p:nvSpPr>
          <p:cNvPr id="6" name="Freeform 6"/>
          <p:cNvSpPr/>
          <p:nvPr/>
        </p:nvSpPr>
        <p:spPr>
          <a:xfrm rot="5306448">
            <a:off x="-981232" y="-269407"/>
            <a:ext cx="5192177" cy="4114800"/>
          </a:xfrm>
          <a:custGeom>
            <a:avLst/>
            <a:gdLst/>
            <a:ahLst/>
            <a:cxnLst/>
            <a:rect l="l" t="t" r="r" b="b"/>
            <a:pathLst>
              <a:path w="5192177" h="4114800">
                <a:moveTo>
                  <a:pt x="0" y="0"/>
                </a:moveTo>
                <a:lnTo>
                  <a:pt x="5192177" y="0"/>
                </a:lnTo>
                <a:lnTo>
                  <a:pt x="5192177"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a:off x="1767797" y="4672406"/>
            <a:ext cx="7054459" cy="2828946"/>
          </a:xfrm>
          <a:custGeom>
            <a:avLst/>
            <a:gdLst/>
            <a:ahLst/>
            <a:cxnLst/>
            <a:rect l="l" t="t" r="r" b="b"/>
            <a:pathLst>
              <a:path w="7054459" h="2828946">
                <a:moveTo>
                  <a:pt x="0" y="0"/>
                </a:moveTo>
                <a:lnTo>
                  <a:pt x="7054459" y="0"/>
                </a:lnTo>
                <a:lnTo>
                  <a:pt x="7054459" y="2828945"/>
                </a:lnTo>
                <a:lnTo>
                  <a:pt x="0" y="2828945"/>
                </a:lnTo>
                <a:lnTo>
                  <a:pt x="0" y="0"/>
                </a:lnTo>
                <a:close/>
              </a:path>
            </a:pathLst>
          </a:custGeom>
          <a:blipFill>
            <a:blip r:embed="rId7"/>
            <a:stretch>
              <a:fillRect/>
            </a:stretch>
          </a:blipFill>
        </p:spPr>
        <p:txBody>
          <a:bodyPr/>
          <a:lstStyle/>
          <a:p>
            <a:endParaRPr lang="en-US"/>
          </a:p>
        </p:txBody>
      </p:sp>
      <p:sp>
        <p:nvSpPr>
          <p:cNvPr id="8" name="Freeform 8"/>
          <p:cNvSpPr/>
          <p:nvPr/>
        </p:nvSpPr>
        <p:spPr>
          <a:xfrm>
            <a:off x="8971127" y="3497742"/>
            <a:ext cx="8288173" cy="6073633"/>
          </a:xfrm>
          <a:custGeom>
            <a:avLst/>
            <a:gdLst/>
            <a:ahLst/>
            <a:cxnLst/>
            <a:rect l="l" t="t" r="r" b="b"/>
            <a:pathLst>
              <a:path w="8288173" h="6073633">
                <a:moveTo>
                  <a:pt x="0" y="0"/>
                </a:moveTo>
                <a:lnTo>
                  <a:pt x="8288173" y="0"/>
                </a:lnTo>
                <a:lnTo>
                  <a:pt x="8288173" y="6073633"/>
                </a:lnTo>
                <a:lnTo>
                  <a:pt x="0" y="6073633"/>
                </a:lnTo>
                <a:lnTo>
                  <a:pt x="0" y="0"/>
                </a:lnTo>
                <a:close/>
              </a:path>
            </a:pathLst>
          </a:custGeom>
          <a:blipFill>
            <a:blip r:embed="rId8"/>
            <a:stretch>
              <a:fillRect/>
            </a:stretch>
          </a:blipFill>
        </p:spPr>
        <p:txBody>
          <a:bodyPr/>
          <a:lstStyle/>
          <a:p>
            <a:endParaRPr lang="en-US"/>
          </a:p>
        </p:txBody>
      </p:sp>
      <p:sp>
        <p:nvSpPr>
          <p:cNvPr id="9" name="TextBox 9"/>
          <p:cNvSpPr txBox="1"/>
          <p:nvPr/>
        </p:nvSpPr>
        <p:spPr>
          <a:xfrm>
            <a:off x="-1215081" y="2420529"/>
            <a:ext cx="15644444" cy="1077213"/>
          </a:xfrm>
          <a:prstGeom prst="rect">
            <a:avLst/>
          </a:prstGeom>
        </p:spPr>
        <p:txBody>
          <a:bodyPr lIns="0" tIns="0" rIns="0" bIns="0" rtlCol="0" anchor="t">
            <a:spAutoFit/>
          </a:bodyPr>
          <a:lstStyle/>
          <a:p>
            <a:pPr algn="ctr">
              <a:lnSpc>
                <a:spcPts val="8684"/>
              </a:lnSpc>
              <a:spcBef>
                <a:spcPct val="0"/>
              </a:spcBef>
            </a:pPr>
            <a:r>
              <a:rPr lang="en-US" sz="6680">
                <a:solidFill>
                  <a:srgbClr val="895230"/>
                </a:solidFill>
                <a:latin typeface="Sensa Wild Fill"/>
              </a:rPr>
              <a:t>Informal Assessments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DDBEA9"/>
        </a:solidFill>
        <a:effectLst/>
      </p:bgPr>
    </p:bg>
    <p:spTree>
      <p:nvGrpSpPr>
        <p:cNvPr id="1" name=""/>
        <p:cNvGrpSpPr/>
        <p:nvPr/>
      </p:nvGrpSpPr>
      <p:grpSpPr>
        <a:xfrm>
          <a:off x="0" y="0"/>
          <a:ext cx="0" cy="0"/>
          <a:chOff x="0" y="0"/>
          <a:chExt cx="0" cy="0"/>
        </a:xfrm>
      </p:grpSpPr>
      <p:sp>
        <p:nvSpPr>
          <p:cNvPr id="2" name="TextBox 2"/>
          <p:cNvSpPr txBox="1"/>
          <p:nvPr/>
        </p:nvSpPr>
        <p:spPr>
          <a:xfrm>
            <a:off x="2778731" y="941630"/>
            <a:ext cx="14309393" cy="1140232"/>
          </a:xfrm>
          <a:prstGeom prst="rect">
            <a:avLst/>
          </a:prstGeom>
        </p:spPr>
        <p:txBody>
          <a:bodyPr lIns="0" tIns="0" rIns="0" bIns="0" rtlCol="0" anchor="t">
            <a:spAutoFit/>
          </a:bodyPr>
          <a:lstStyle/>
          <a:p>
            <a:pPr marL="0" lvl="0" indent="0" algn="ctr">
              <a:lnSpc>
                <a:spcPts val="8247"/>
              </a:lnSpc>
            </a:pPr>
            <a:r>
              <a:rPr lang="en-US" sz="9479">
                <a:solidFill>
                  <a:srgbClr val="895230"/>
                </a:solidFill>
                <a:latin typeface="Sunday"/>
              </a:rPr>
              <a:t>Evaluation</a:t>
            </a:r>
          </a:p>
        </p:txBody>
      </p:sp>
      <p:sp>
        <p:nvSpPr>
          <p:cNvPr id="3" name="Freeform 3"/>
          <p:cNvSpPr/>
          <p:nvPr/>
        </p:nvSpPr>
        <p:spPr>
          <a:xfrm>
            <a:off x="-1513966" y="4586427"/>
            <a:ext cx="7698102" cy="8167747"/>
          </a:xfrm>
          <a:custGeom>
            <a:avLst/>
            <a:gdLst/>
            <a:ahLst/>
            <a:cxnLst/>
            <a:rect l="l" t="t" r="r" b="b"/>
            <a:pathLst>
              <a:path w="7698102" h="8167747">
                <a:moveTo>
                  <a:pt x="0" y="0"/>
                </a:moveTo>
                <a:lnTo>
                  <a:pt x="7698101" y="0"/>
                </a:lnTo>
                <a:lnTo>
                  <a:pt x="7698101" y="8167747"/>
                </a:lnTo>
                <a:lnTo>
                  <a:pt x="0" y="816774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rot="-5400000">
            <a:off x="6622328" y="-1378672"/>
            <a:ext cx="6793375" cy="14480569"/>
            <a:chOff x="0" y="0"/>
            <a:chExt cx="11348135" cy="24189370"/>
          </a:xfrm>
        </p:grpSpPr>
        <p:sp>
          <p:nvSpPr>
            <p:cNvPr id="5" name="Freeform 5"/>
            <p:cNvSpPr/>
            <p:nvPr/>
          </p:nvSpPr>
          <p:spPr>
            <a:xfrm>
              <a:off x="0" y="0"/>
              <a:ext cx="11348135" cy="24189370"/>
            </a:xfrm>
            <a:custGeom>
              <a:avLst/>
              <a:gdLst/>
              <a:ahLst/>
              <a:cxnLst/>
              <a:rect l="l" t="t" r="r" b="b"/>
              <a:pathLst>
                <a:path w="11348135" h="24189370">
                  <a:moveTo>
                    <a:pt x="11043335" y="0"/>
                  </a:moveTo>
                  <a:lnTo>
                    <a:pt x="304800" y="0"/>
                  </a:lnTo>
                  <a:cubicBezTo>
                    <a:pt x="135890" y="0"/>
                    <a:pt x="0" y="135890"/>
                    <a:pt x="0" y="304800"/>
                  </a:cubicBezTo>
                  <a:lnTo>
                    <a:pt x="0" y="23884570"/>
                  </a:lnTo>
                  <a:cubicBezTo>
                    <a:pt x="0" y="24053479"/>
                    <a:pt x="135890" y="24189370"/>
                    <a:pt x="304800" y="24189370"/>
                  </a:cubicBezTo>
                  <a:lnTo>
                    <a:pt x="11043335" y="24189370"/>
                  </a:lnTo>
                  <a:cubicBezTo>
                    <a:pt x="11212245" y="24189370"/>
                    <a:pt x="11348135" y="24053479"/>
                    <a:pt x="11348135" y="23884570"/>
                  </a:cubicBezTo>
                  <a:lnTo>
                    <a:pt x="11348135" y="304800"/>
                  </a:lnTo>
                  <a:cubicBezTo>
                    <a:pt x="11348135" y="135890"/>
                    <a:pt x="11212245" y="0"/>
                    <a:pt x="11043335" y="0"/>
                  </a:cubicBezTo>
                  <a:close/>
                </a:path>
              </a:pathLst>
            </a:custGeom>
            <a:solidFill>
              <a:srgbClr val="F6D48B"/>
            </a:solidFill>
          </p:spPr>
          <p:txBody>
            <a:bodyPr/>
            <a:lstStyle/>
            <a:p>
              <a:endParaRPr lang="en-US"/>
            </a:p>
          </p:txBody>
        </p:sp>
      </p:grpSp>
      <p:sp>
        <p:nvSpPr>
          <p:cNvPr id="6" name="Freeform 6"/>
          <p:cNvSpPr/>
          <p:nvPr/>
        </p:nvSpPr>
        <p:spPr>
          <a:xfrm rot="5306448">
            <a:off x="-981232" y="-269407"/>
            <a:ext cx="5192177" cy="4114800"/>
          </a:xfrm>
          <a:custGeom>
            <a:avLst/>
            <a:gdLst/>
            <a:ahLst/>
            <a:cxnLst/>
            <a:rect l="l" t="t" r="r" b="b"/>
            <a:pathLst>
              <a:path w="5192177" h="4114800">
                <a:moveTo>
                  <a:pt x="0" y="0"/>
                </a:moveTo>
                <a:lnTo>
                  <a:pt x="5192177" y="0"/>
                </a:lnTo>
                <a:lnTo>
                  <a:pt x="5192177"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rot="1187266">
            <a:off x="10034650" y="5007936"/>
            <a:ext cx="5669074" cy="3145300"/>
          </a:xfrm>
          <a:custGeom>
            <a:avLst/>
            <a:gdLst/>
            <a:ahLst/>
            <a:cxnLst/>
            <a:rect l="l" t="t" r="r" b="b"/>
            <a:pathLst>
              <a:path w="5669074" h="3145300">
                <a:moveTo>
                  <a:pt x="0" y="0"/>
                </a:moveTo>
                <a:lnTo>
                  <a:pt x="5669074" y="0"/>
                </a:lnTo>
                <a:lnTo>
                  <a:pt x="5669074" y="3145300"/>
                </a:lnTo>
                <a:lnTo>
                  <a:pt x="0" y="3145300"/>
                </a:lnTo>
                <a:lnTo>
                  <a:pt x="0" y="0"/>
                </a:lnTo>
                <a:close/>
              </a:path>
            </a:pathLst>
          </a:custGeom>
          <a:blipFill>
            <a:blip r:embed="rId7"/>
            <a:stretch>
              <a:fillRect/>
            </a:stretch>
          </a:blipFill>
        </p:spPr>
        <p:txBody>
          <a:bodyPr/>
          <a:lstStyle/>
          <a:p>
            <a:endParaRPr lang="en-US"/>
          </a:p>
        </p:txBody>
      </p:sp>
      <p:grpSp>
        <p:nvGrpSpPr>
          <p:cNvPr id="8" name="Group 8"/>
          <p:cNvGrpSpPr/>
          <p:nvPr/>
        </p:nvGrpSpPr>
        <p:grpSpPr>
          <a:xfrm rot="-771092">
            <a:off x="3970642" y="4328628"/>
            <a:ext cx="4426986" cy="3898160"/>
            <a:chOff x="0" y="0"/>
            <a:chExt cx="1165955" cy="1026676"/>
          </a:xfrm>
        </p:grpSpPr>
        <p:sp>
          <p:nvSpPr>
            <p:cNvPr id="9" name="Freeform 9"/>
            <p:cNvSpPr/>
            <p:nvPr/>
          </p:nvSpPr>
          <p:spPr>
            <a:xfrm>
              <a:off x="0" y="0"/>
              <a:ext cx="1165955" cy="1026676"/>
            </a:xfrm>
            <a:custGeom>
              <a:avLst/>
              <a:gdLst/>
              <a:ahLst/>
              <a:cxnLst/>
              <a:rect l="l" t="t" r="r" b="b"/>
              <a:pathLst>
                <a:path w="1165955" h="1026676">
                  <a:moveTo>
                    <a:pt x="89189" y="0"/>
                  </a:moveTo>
                  <a:lnTo>
                    <a:pt x="1076766" y="0"/>
                  </a:lnTo>
                  <a:cubicBezTo>
                    <a:pt x="1100421" y="0"/>
                    <a:pt x="1123106" y="9397"/>
                    <a:pt x="1139832" y="26123"/>
                  </a:cubicBezTo>
                  <a:cubicBezTo>
                    <a:pt x="1156559" y="42849"/>
                    <a:pt x="1165955" y="65535"/>
                    <a:pt x="1165955" y="89189"/>
                  </a:cubicBezTo>
                  <a:lnTo>
                    <a:pt x="1165955" y="937487"/>
                  </a:lnTo>
                  <a:cubicBezTo>
                    <a:pt x="1165955" y="961141"/>
                    <a:pt x="1156559" y="983827"/>
                    <a:pt x="1139832" y="1000553"/>
                  </a:cubicBezTo>
                  <a:cubicBezTo>
                    <a:pt x="1123106" y="1017279"/>
                    <a:pt x="1100421" y="1026676"/>
                    <a:pt x="1076766" y="1026676"/>
                  </a:cubicBezTo>
                  <a:lnTo>
                    <a:pt x="89189" y="1026676"/>
                  </a:lnTo>
                  <a:cubicBezTo>
                    <a:pt x="65535" y="1026676"/>
                    <a:pt x="42849" y="1017279"/>
                    <a:pt x="26123" y="1000553"/>
                  </a:cubicBezTo>
                  <a:cubicBezTo>
                    <a:pt x="9397" y="983827"/>
                    <a:pt x="0" y="961141"/>
                    <a:pt x="0" y="937487"/>
                  </a:cubicBezTo>
                  <a:lnTo>
                    <a:pt x="0" y="89189"/>
                  </a:lnTo>
                  <a:cubicBezTo>
                    <a:pt x="0" y="65535"/>
                    <a:pt x="9397" y="42849"/>
                    <a:pt x="26123" y="26123"/>
                  </a:cubicBezTo>
                  <a:cubicBezTo>
                    <a:pt x="42849" y="9397"/>
                    <a:pt x="65535" y="0"/>
                    <a:pt x="89189" y="0"/>
                  </a:cubicBezTo>
                  <a:close/>
                </a:path>
              </a:pathLst>
            </a:custGeom>
            <a:solidFill>
              <a:srgbClr val="FFFFFF"/>
            </a:solidFill>
          </p:spPr>
          <p:txBody>
            <a:bodyPr/>
            <a:lstStyle/>
            <a:p>
              <a:endParaRPr lang="en-US"/>
            </a:p>
          </p:txBody>
        </p:sp>
        <p:sp>
          <p:nvSpPr>
            <p:cNvPr id="10" name="TextBox 10"/>
            <p:cNvSpPr txBox="1"/>
            <p:nvPr/>
          </p:nvSpPr>
          <p:spPr>
            <a:xfrm>
              <a:off x="0" y="-38100"/>
              <a:ext cx="1165955" cy="1064776"/>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7550110" y="2780597"/>
            <a:ext cx="4239022" cy="1104518"/>
          </a:xfrm>
          <a:prstGeom prst="rect">
            <a:avLst/>
          </a:prstGeom>
        </p:spPr>
        <p:txBody>
          <a:bodyPr lIns="0" tIns="0" rIns="0" bIns="0" rtlCol="0" anchor="t">
            <a:spAutoFit/>
          </a:bodyPr>
          <a:lstStyle/>
          <a:p>
            <a:pPr algn="ctr">
              <a:lnSpc>
                <a:spcPts val="8814"/>
              </a:lnSpc>
              <a:spcBef>
                <a:spcPct val="0"/>
              </a:spcBef>
            </a:pPr>
            <a:r>
              <a:rPr lang="en-US" sz="6780">
                <a:solidFill>
                  <a:srgbClr val="895230"/>
                </a:solidFill>
                <a:latin typeface="Sensa Wild Fill"/>
              </a:rPr>
              <a:t>Future Data</a:t>
            </a:r>
          </a:p>
        </p:txBody>
      </p:sp>
      <p:sp>
        <p:nvSpPr>
          <p:cNvPr id="12" name="TextBox 12"/>
          <p:cNvSpPr txBox="1"/>
          <p:nvPr/>
        </p:nvSpPr>
        <p:spPr>
          <a:xfrm rot="-860517">
            <a:off x="3996654" y="4585420"/>
            <a:ext cx="4363442" cy="3210904"/>
          </a:xfrm>
          <a:prstGeom prst="rect">
            <a:avLst/>
          </a:prstGeom>
        </p:spPr>
        <p:txBody>
          <a:bodyPr lIns="0" tIns="0" rIns="0" bIns="0" rtlCol="0" anchor="t">
            <a:spAutoFit/>
          </a:bodyPr>
          <a:lstStyle/>
          <a:p>
            <a:pPr algn="ctr">
              <a:lnSpc>
                <a:spcPts val="6371"/>
              </a:lnSpc>
              <a:spcBef>
                <a:spcPct val="0"/>
              </a:spcBef>
            </a:pPr>
            <a:r>
              <a:rPr lang="en-US" sz="4901">
                <a:solidFill>
                  <a:srgbClr val="895230"/>
                </a:solidFill>
                <a:latin typeface="Lucidity Condensed"/>
              </a:rPr>
              <a:t>Fewer  Referrals for Dishonest Behaviors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321</TotalTime>
  <Words>2288</Words>
  <Application>Microsoft Office PowerPoint</Application>
  <PresentationFormat>Custom</PresentationFormat>
  <Paragraphs>173</Paragraphs>
  <Slides>27</Slides>
  <Notes>27</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27</vt:i4>
      </vt:variant>
    </vt:vector>
  </HeadingPairs>
  <TitlesOfParts>
    <vt:vector size="40" baseType="lpstr">
      <vt:lpstr>acumin-pro</vt:lpstr>
      <vt:lpstr>Sensa Wild Fill</vt:lpstr>
      <vt:lpstr>Calibri</vt:lpstr>
      <vt:lpstr>Just Another Hand</vt:lpstr>
      <vt:lpstr>Sensa Wild DotOutline Shade</vt:lpstr>
      <vt:lpstr>Aptos</vt:lpstr>
      <vt:lpstr>Times New Roman</vt:lpstr>
      <vt:lpstr>Walter Turncoat</vt:lpstr>
      <vt:lpstr>Sunday</vt:lpstr>
      <vt:lpstr>Arial</vt:lpstr>
      <vt:lpstr>More Sugar</vt:lpstr>
      <vt:lpstr>Lucidity Condensed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Orange and Green Classroom Abstract Organic Lesson Presentation</dc:title>
  <dc:creator>Davina Schoulten</dc:creator>
  <cp:lastModifiedBy>Davina Schoulten</cp:lastModifiedBy>
  <cp:revision>6</cp:revision>
  <dcterms:created xsi:type="dcterms:W3CDTF">2006-08-16T00:00:00Z</dcterms:created>
  <dcterms:modified xsi:type="dcterms:W3CDTF">2024-04-04T00:31:47Z</dcterms:modified>
  <dc:identifier>DAGBTcGHtl4</dc:identifier>
</cp:coreProperties>
</file>