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24" Type="http://schemas.openxmlformats.org/officeDocument/2006/relationships/slide" Target="slides/slide19.xml"/><Relationship Id="rId12" Type="http://schemas.openxmlformats.org/officeDocument/2006/relationships/slide" Target="slides/slide7.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d0d7eb0f35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d0d7eb0f3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81000" lvl="0" marL="457200" rtl="0" algn="l">
              <a:lnSpc>
                <a:spcPct val="200000"/>
              </a:lnSpc>
              <a:spcBef>
                <a:spcPts val="0"/>
              </a:spcBef>
              <a:spcAft>
                <a:spcPts val="0"/>
              </a:spcAft>
              <a:buClr>
                <a:srgbClr val="595959"/>
              </a:buClr>
              <a:buSzPts val="2400"/>
              <a:buFont typeface="Times New Roman"/>
              <a:buChar char="●"/>
            </a:pPr>
            <a:r>
              <a:rPr lang="en" sz="1200">
                <a:solidFill>
                  <a:schemeClr val="dk1"/>
                </a:solidFill>
                <a:latin typeface="Times New Roman"/>
                <a:ea typeface="Times New Roman"/>
                <a:cs typeface="Times New Roman"/>
                <a:sym typeface="Times New Roman"/>
              </a:rPr>
              <a:t>SCCPSS produces more than 95,000 payroll checks with over 7,000 W2 dispersed per year</a:t>
            </a:r>
            <a:r>
              <a:rPr lang="en" sz="2400">
                <a:solidFill>
                  <a:schemeClr val="dk1"/>
                </a:solidFill>
                <a:latin typeface="Times New Roman"/>
                <a:ea typeface="Times New Roman"/>
                <a:cs typeface="Times New Roman"/>
                <a:sym typeface="Times New Roman"/>
              </a:rPr>
              <a:t> </a:t>
            </a:r>
            <a:r>
              <a:rPr lang="en" sz="1200">
                <a:solidFill>
                  <a:schemeClr val="dk1"/>
                </a:solidFill>
                <a:latin typeface="Times New Roman"/>
                <a:ea typeface="Times New Roman"/>
                <a:cs typeface="Times New Roman"/>
                <a:sym typeface="Times New Roman"/>
              </a:rPr>
              <a:t>(Unknown, 2020).</a:t>
            </a:r>
            <a:endParaRPr sz="1200">
              <a:solidFill>
                <a:srgbClr val="595959"/>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d0d7eb0f35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d0d7eb0f3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d0d7eb0f35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d0d7eb0f35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d0d7eb0f35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d0d7eb0f35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d0d7eb0f35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d0d7eb0f3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d0d7eb0f35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d0d7eb0f35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d0d7eb0f35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d0d7eb0f35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d0d7eb0f35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d0d7eb0f35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81000" lvl="0" marL="457200" rtl="0" algn="l">
              <a:lnSpc>
                <a:spcPct val="200000"/>
              </a:lnSpc>
              <a:spcBef>
                <a:spcPts val="0"/>
              </a:spcBef>
              <a:spcAft>
                <a:spcPts val="0"/>
              </a:spcAft>
              <a:buClr>
                <a:schemeClr val="dk1"/>
              </a:buClr>
              <a:buSzPts val="2400"/>
              <a:buFont typeface="Times New Roman"/>
              <a:buChar char="●"/>
            </a:pPr>
            <a:r>
              <a:rPr lang="en" sz="1200">
                <a:solidFill>
                  <a:schemeClr val="dk1"/>
                </a:solidFill>
                <a:latin typeface="Times New Roman"/>
                <a:ea typeface="Times New Roman"/>
                <a:cs typeface="Times New Roman"/>
                <a:sym typeface="Times New Roman"/>
              </a:rPr>
              <a:t>The general fund comes from a variety of sources which includes property taxes, income taxes, and sales taxes. If taxes decrease then the expenditure per pupil will decrease. </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d0d7eb0f35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d0d7eb0f35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81000" lvl="0" marL="457200" rtl="0" algn="l">
              <a:lnSpc>
                <a:spcPct val="200000"/>
              </a:lnSpc>
              <a:spcBef>
                <a:spcPts val="0"/>
              </a:spcBef>
              <a:spcAft>
                <a:spcPts val="0"/>
              </a:spcAft>
              <a:buClr>
                <a:schemeClr val="dk1"/>
              </a:buClr>
              <a:buSzPts val="2400"/>
              <a:buFont typeface="Times New Roman"/>
              <a:buChar char="●"/>
            </a:pPr>
            <a:r>
              <a:rPr lang="en" sz="1200">
                <a:solidFill>
                  <a:schemeClr val="dk1"/>
                </a:solidFill>
                <a:latin typeface="Times New Roman"/>
                <a:ea typeface="Times New Roman"/>
                <a:cs typeface="Times New Roman"/>
                <a:sym typeface="Times New Roman"/>
              </a:rPr>
              <a:t>The School Choice program is a major threat to public school funding due to families choosing how to educate their child. One of the preferred freedoms of school choice programs is when a family lives in one county in a specific district and has their student attend another district. At least 84 to 90% of school choice enrollees are switchers, meaning they go back and forth to public or private schools of their choice. Overall, 47% of taxpayers found these programs are cost savers (Edchoice.org, 2021).  </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d0d7eb0f35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d0d7eb0f35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81000" lvl="0" marL="457200" rtl="0" algn="l">
              <a:lnSpc>
                <a:spcPct val="200000"/>
              </a:lnSpc>
              <a:spcBef>
                <a:spcPts val="0"/>
              </a:spcBef>
              <a:spcAft>
                <a:spcPts val="0"/>
              </a:spcAft>
              <a:buClr>
                <a:schemeClr val="dk1"/>
              </a:buClr>
              <a:buSzPts val="2400"/>
              <a:buFont typeface="Times New Roman"/>
              <a:buChar char="●"/>
            </a:pPr>
            <a:r>
              <a:rPr lang="en" sz="1200">
                <a:solidFill>
                  <a:schemeClr val="dk1"/>
                </a:solidFill>
                <a:latin typeface="Times New Roman"/>
                <a:ea typeface="Times New Roman"/>
                <a:cs typeface="Times New Roman"/>
                <a:sym typeface="Times New Roman"/>
              </a:rPr>
              <a:t>The reason why debt service can  become a cause for concern is because funding will have to come out from a variety of sources to cover salaries, benefits, purchase of  supplies, vehicle and maintenance services all which will overall weaken services.</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d0d7eb0f35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d0d7eb0f35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d0d7eb0f35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d0d7eb0f35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81000" lvl="0" marL="457200" rtl="0" algn="l">
              <a:lnSpc>
                <a:spcPct val="200000"/>
              </a:lnSpc>
              <a:spcBef>
                <a:spcPts val="0"/>
              </a:spcBef>
              <a:spcAft>
                <a:spcPts val="0"/>
              </a:spcAft>
              <a:buClr>
                <a:schemeClr val="dk1"/>
              </a:buClr>
              <a:buSzPts val="2400"/>
              <a:buFont typeface="Times New Roman"/>
              <a:buChar char="●"/>
            </a:pPr>
            <a:r>
              <a:rPr lang="en" sz="1200">
                <a:solidFill>
                  <a:schemeClr val="dk1"/>
                </a:solidFill>
                <a:latin typeface="Times New Roman"/>
                <a:ea typeface="Times New Roman"/>
                <a:cs typeface="Times New Roman"/>
                <a:sym typeface="Times New Roman"/>
              </a:rPr>
              <a:t>If the state decided to cut funding which is already limited, this can cause an area of concern. </a:t>
            </a:r>
            <a:endParaRPr sz="1200">
              <a:solidFill>
                <a:srgbClr val="595959"/>
              </a:solidFill>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d0d7eb0f35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d0d7eb0f35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 If the state decides to cut funding for alternative learning, this can inadvertently affect the graduation and dropout rate, and this can become a major concern. According to Savannah Chatham graduation rate has increased from 87.8% to 89.77% over the past year, and at least eight out of 11 schools have improved their graduation rate (Graduation, 2020).</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d0d7eb0f35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d0d7eb0f35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d0d7eb0f35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d0d7eb0f35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d0d7eb0f35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d0d7eb0f35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d0d7eb0f35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d0d7eb0f35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d0d7eb0f3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d0d7eb0f3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push dir="r"/>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spwww.sccpss.com/fin/Pages/Payroll.aspx"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latin typeface="Times New Roman"/>
                <a:ea typeface="Times New Roman"/>
                <a:cs typeface="Times New Roman"/>
                <a:sym typeface="Times New Roman"/>
              </a:rPr>
              <a:t>Budget Review Communication Strategies:</a:t>
            </a:r>
            <a:endParaRPr sz="3600"/>
          </a:p>
        </p:txBody>
      </p:sp>
      <p:sp>
        <p:nvSpPr>
          <p:cNvPr id="55" name="Google Shape;55;p1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6" name="Google Shape;56;p13"/>
          <p:cNvPicPr preferRelativeResize="0"/>
          <p:nvPr/>
        </p:nvPicPr>
        <p:blipFill>
          <a:blip r:embed="rId3">
            <a:alphaModFix/>
          </a:blip>
          <a:stretch>
            <a:fillRect/>
          </a:stretch>
        </p:blipFill>
        <p:spPr>
          <a:xfrm>
            <a:off x="311700" y="1185450"/>
            <a:ext cx="8520600" cy="3350475"/>
          </a:xfrm>
          <a:prstGeom prst="rect">
            <a:avLst/>
          </a:prstGeom>
          <a:noFill/>
          <a:ln>
            <a:noFill/>
          </a:ln>
        </p:spPr>
      </p:pic>
      <p:sp>
        <p:nvSpPr>
          <p:cNvPr id="57" name="Google Shape;57;p13"/>
          <p:cNvSpPr txBox="1"/>
          <p:nvPr/>
        </p:nvSpPr>
        <p:spPr>
          <a:xfrm>
            <a:off x="6309600" y="3968150"/>
            <a:ext cx="2131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By:Neville Boone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Times New Roman"/>
                <a:ea typeface="Times New Roman"/>
                <a:cs typeface="Times New Roman"/>
                <a:sym typeface="Times New Roman"/>
              </a:rPr>
              <a:t>	Savannah Chatham Public School System </a:t>
            </a:r>
            <a:endParaRPr sz="3600">
              <a:latin typeface="Times New Roman"/>
              <a:ea typeface="Times New Roman"/>
              <a:cs typeface="Times New Roman"/>
              <a:sym typeface="Times New Roman"/>
            </a:endParaRPr>
          </a:p>
        </p:txBody>
      </p:sp>
      <p:sp>
        <p:nvSpPr>
          <p:cNvPr id="63" name="Google Shape;63;p14"/>
          <p:cNvSpPr txBox="1"/>
          <p:nvPr>
            <p:ph idx="1" type="body"/>
          </p:nvPr>
        </p:nvSpPr>
        <p:spPr>
          <a:xfrm>
            <a:off x="311700" y="1304875"/>
            <a:ext cx="8520600" cy="3416400"/>
          </a:xfrm>
          <a:prstGeom prst="rect">
            <a:avLst/>
          </a:prstGeom>
        </p:spPr>
        <p:txBody>
          <a:bodyPr anchorCtr="0" anchor="t" bIns="91425" lIns="91425" spcFirstLastPara="1" rIns="91425" wrap="square" tIns="91425">
            <a:noAutofit/>
          </a:bodyPr>
          <a:lstStyle/>
          <a:p>
            <a:pPr indent="-381000" lvl="0" marL="457200" rtl="0" algn="l">
              <a:lnSpc>
                <a:spcPct val="200000"/>
              </a:lnSpc>
              <a:spcBef>
                <a:spcPts val="0"/>
              </a:spcBef>
              <a:spcAft>
                <a:spcPts val="0"/>
              </a:spcAft>
              <a:buSzPts val="2400"/>
              <a:buFont typeface="Times New Roman"/>
              <a:buChar char="●"/>
            </a:pPr>
            <a:r>
              <a:rPr lang="en" sz="2400">
                <a:solidFill>
                  <a:schemeClr val="dk1"/>
                </a:solidFill>
                <a:latin typeface="Times New Roman"/>
                <a:ea typeface="Times New Roman"/>
                <a:cs typeface="Times New Roman"/>
                <a:sym typeface="Times New Roman"/>
              </a:rPr>
              <a:t>The Savannah Chatham County Public Schools System have over 37,000 students with over 3,000 teachers and instructional coaches </a:t>
            </a:r>
            <a:r>
              <a:rPr lang="en" sz="2400">
                <a:solidFill>
                  <a:schemeClr val="dk1"/>
                </a:solidFill>
                <a:latin typeface="Times New Roman"/>
                <a:ea typeface="Times New Roman"/>
                <a:cs typeface="Times New Roman"/>
                <a:sym typeface="Times New Roman"/>
              </a:rPr>
              <a:t>(Unknown, 2020).</a:t>
            </a:r>
            <a:endParaRPr sz="2400">
              <a:latin typeface="Times New Roman"/>
              <a:ea typeface="Times New Roman"/>
              <a:cs typeface="Times New Roman"/>
              <a:sym typeface="Times New Roman"/>
            </a:endParaRPr>
          </a:p>
        </p:txBody>
      </p:sp>
      <p:pic>
        <p:nvPicPr>
          <p:cNvPr id="64" name="Google Shape;64;p14"/>
          <p:cNvPicPr preferRelativeResize="0"/>
          <p:nvPr/>
        </p:nvPicPr>
        <p:blipFill>
          <a:blip r:embed="rId3">
            <a:alphaModFix/>
          </a:blip>
          <a:stretch>
            <a:fillRect/>
          </a:stretch>
        </p:blipFill>
        <p:spPr>
          <a:xfrm>
            <a:off x="5802475" y="2760450"/>
            <a:ext cx="3341526" cy="2316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sz="3600">
                <a:latin typeface="Times New Roman"/>
                <a:ea typeface="Times New Roman"/>
                <a:cs typeface="Times New Roman"/>
                <a:sym typeface="Times New Roman"/>
              </a:rPr>
              <a:t>	Savannah Chatham Public School System</a:t>
            </a:r>
            <a:endParaRPr/>
          </a:p>
        </p:txBody>
      </p:sp>
      <p:sp>
        <p:nvSpPr>
          <p:cNvPr id="70" name="Google Shape;70;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a:bodyPr>
          <a:lstStyle/>
          <a:p>
            <a:pPr indent="-364172" lvl="0" marL="457200" rtl="0" algn="l">
              <a:lnSpc>
                <a:spcPct val="200000"/>
              </a:lnSpc>
              <a:spcBef>
                <a:spcPts val="0"/>
              </a:spcBef>
              <a:spcAft>
                <a:spcPts val="0"/>
              </a:spcAft>
              <a:buSzPct val="100000"/>
              <a:buFont typeface="Times New Roman"/>
              <a:buChar char="●"/>
            </a:pPr>
            <a:r>
              <a:rPr lang="en" sz="3050">
                <a:solidFill>
                  <a:schemeClr val="dk1"/>
                </a:solidFill>
                <a:latin typeface="Times New Roman"/>
                <a:ea typeface="Times New Roman"/>
                <a:cs typeface="Times New Roman"/>
                <a:sym typeface="Times New Roman"/>
              </a:rPr>
              <a:t>314,640,886 dollars is allocated for direct instruction, 28,902,100 is for pupil services, 13,796,539 is slated for improvement of instruction and 8,288,795 is for educational media services (SCCPSS.ORG, 2020).</a:t>
            </a:r>
            <a:endParaRPr sz="3050">
              <a:solidFill>
                <a:schemeClr val="dk1"/>
              </a:solidFill>
              <a:latin typeface="Times New Roman"/>
              <a:ea typeface="Times New Roman"/>
              <a:cs typeface="Times New Roman"/>
              <a:sym typeface="Times New Roman"/>
            </a:endParaRPr>
          </a:p>
          <a:p>
            <a:pPr indent="0" lvl="0" marL="457200" rtl="0" algn="l">
              <a:lnSpc>
                <a:spcPct val="200000"/>
              </a:lnSpc>
              <a:spcBef>
                <a:spcPts val="0"/>
              </a:spcBef>
              <a:spcAft>
                <a:spcPts val="0"/>
              </a:spcAft>
              <a:buNone/>
            </a:pPr>
            <a:r>
              <a:t/>
            </a:r>
            <a:endParaRPr sz="2400">
              <a:solidFill>
                <a:schemeClr val="dk1"/>
              </a:solidFill>
              <a:latin typeface="Times New Roman"/>
              <a:ea typeface="Times New Roman"/>
              <a:cs typeface="Times New Roman"/>
              <a:sym typeface="Times New Roman"/>
            </a:endParaRPr>
          </a:p>
          <a:p>
            <a:pPr indent="0" lvl="0" marL="457200" rtl="0" algn="l">
              <a:spcBef>
                <a:spcPts val="0"/>
              </a:spcBef>
              <a:spcAft>
                <a:spcPts val="1200"/>
              </a:spcAft>
              <a:buNone/>
            </a:pPr>
            <a:r>
              <a:t/>
            </a:r>
            <a:endParaRPr sz="2400">
              <a:latin typeface="Times New Roman"/>
              <a:ea typeface="Times New Roman"/>
              <a:cs typeface="Times New Roman"/>
              <a:sym typeface="Times New Roman"/>
            </a:endParaRPr>
          </a:p>
        </p:txBody>
      </p:sp>
      <p:pic>
        <p:nvPicPr>
          <p:cNvPr id="71" name="Google Shape;71;p15"/>
          <p:cNvPicPr preferRelativeResize="0"/>
          <p:nvPr/>
        </p:nvPicPr>
        <p:blipFill>
          <a:blip r:embed="rId3">
            <a:alphaModFix/>
          </a:blip>
          <a:stretch>
            <a:fillRect/>
          </a:stretch>
        </p:blipFill>
        <p:spPr>
          <a:xfrm>
            <a:off x="5841325" y="2998875"/>
            <a:ext cx="3302671" cy="214462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latin typeface="Times New Roman"/>
                <a:ea typeface="Times New Roman"/>
                <a:cs typeface="Times New Roman"/>
                <a:sym typeface="Times New Roman"/>
              </a:rPr>
              <a:t>	Savannah Chatham Public School System</a:t>
            </a:r>
            <a:endParaRPr/>
          </a:p>
        </p:txBody>
      </p:sp>
      <p:sp>
        <p:nvSpPr>
          <p:cNvPr id="77" name="Google Shape;77;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32500"/>
          </a:bodyPr>
          <a:lstStyle/>
          <a:p>
            <a:pPr indent="-380285" lvl="0" marL="457200" rtl="0" algn="l">
              <a:lnSpc>
                <a:spcPct val="200000"/>
              </a:lnSpc>
              <a:spcBef>
                <a:spcPts val="0"/>
              </a:spcBef>
              <a:spcAft>
                <a:spcPts val="0"/>
              </a:spcAft>
              <a:buSzPct val="100000"/>
              <a:buFont typeface="Times New Roman"/>
              <a:buChar char="●"/>
            </a:pPr>
            <a:r>
              <a:rPr lang="en" sz="7350">
                <a:solidFill>
                  <a:schemeClr val="dk1"/>
                </a:solidFill>
                <a:latin typeface="Times New Roman"/>
                <a:ea typeface="Times New Roman"/>
                <a:cs typeface="Times New Roman"/>
                <a:sym typeface="Times New Roman"/>
              </a:rPr>
              <a:t> Total instructional expenditure is 361,934,778. Net instructional expenditure per pupil is 9,768 dollars, total budget expenditure is 616,561,275. The total enrollment stands at 37,055 </a:t>
            </a:r>
            <a:r>
              <a:rPr lang="en" sz="7350">
                <a:solidFill>
                  <a:schemeClr val="dk1"/>
                </a:solidFill>
                <a:latin typeface="Times New Roman"/>
                <a:ea typeface="Times New Roman"/>
                <a:cs typeface="Times New Roman"/>
                <a:sym typeface="Times New Roman"/>
              </a:rPr>
              <a:t>(SCCPSS.ORG, 2020).</a:t>
            </a:r>
            <a:endParaRPr sz="2400">
              <a:solidFill>
                <a:schemeClr val="dk1"/>
              </a:solidFill>
              <a:latin typeface="Times New Roman"/>
              <a:ea typeface="Times New Roman"/>
              <a:cs typeface="Times New Roman"/>
              <a:sym typeface="Times New Roman"/>
            </a:endParaRPr>
          </a:p>
          <a:p>
            <a:pPr indent="0" lvl="0" marL="457200" rtl="0" algn="l">
              <a:spcBef>
                <a:spcPts val="0"/>
              </a:spcBef>
              <a:spcAft>
                <a:spcPts val="1200"/>
              </a:spcAft>
              <a:buNone/>
            </a:pPr>
            <a:r>
              <a:t/>
            </a:r>
            <a:endParaRPr sz="2400">
              <a:latin typeface="Times New Roman"/>
              <a:ea typeface="Times New Roman"/>
              <a:cs typeface="Times New Roman"/>
              <a:sym typeface="Times New Roman"/>
            </a:endParaRPr>
          </a:p>
        </p:txBody>
      </p:sp>
      <p:pic>
        <p:nvPicPr>
          <p:cNvPr id="78" name="Google Shape;78;p16"/>
          <p:cNvPicPr preferRelativeResize="0"/>
          <p:nvPr/>
        </p:nvPicPr>
        <p:blipFill>
          <a:blip r:embed="rId3">
            <a:alphaModFix/>
          </a:blip>
          <a:stretch>
            <a:fillRect/>
          </a:stretch>
        </p:blipFill>
        <p:spPr>
          <a:xfrm>
            <a:off x="6143921" y="3031575"/>
            <a:ext cx="3000074" cy="20010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sz="3600">
                <a:latin typeface="Times New Roman"/>
                <a:ea typeface="Times New Roman"/>
                <a:cs typeface="Times New Roman"/>
                <a:sym typeface="Times New Roman"/>
              </a:rPr>
              <a:t>	Savannah Chatham Public School System</a:t>
            </a:r>
            <a:endParaRPr/>
          </a:p>
        </p:txBody>
      </p:sp>
      <p:sp>
        <p:nvSpPr>
          <p:cNvPr id="84" name="Google Shape;84;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32500"/>
          </a:bodyPr>
          <a:lstStyle/>
          <a:p>
            <a:pPr indent="-380285" lvl="0" marL="457200" rtl="0" algn="l">
              <a:lnSpc>
                <a:spcPct val="200000"/>
              </a:lnSpc>
              <a:spcBef>
                <a:spcPts val="0"/>
              </a:spcBef>
              <a:spcAft>
                <a:spcPts val="0"/>
              </a:spcAft>
              <a:buSzPct val="100000"/>
              <a:buFont typeface="Times New Roman"/>
              <a:buChar char="●"/>
            </a:pPr>
            <a:r>
              <a:rPr lang="en" sz="7350">
                <a:solidFill>
                  <a:schemeClr val="dk1"/>
                </a:solidFill>
                <a:latin typeface="Times New Roman"/>
                <a:ea typeface="Times New Roman"/>
                <a:cs typeface="Times New Roman"/>
                <a:sym typeface="Times New Roman"/>
              </a:rPr>
              <a:t> The general fund equates to 73% of all funding, debt service is 2%, capital service is 13%, special revenue funds is 11% and internal service fund is 1% (SCCPSS.ORG, 2020).</a:t>
            </a:r>
            <a:endParaRPr sz="7350">
              <a:solidFill>
                <a:schemeClr val="dk1"/>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pic>
        <p:nvPicPr>
          <p:cNvPr id="85" name="Google Shape;85;p17"/>
          <p:cNvPicPr preferRelativeResize="0"/>
          <p:nvPr/>
        </p:nvPicPr>
        <p:blipFill>
          <a:blip r:embed="rId3">
            <a:alphaModFix/>
          </a:blip>
          <a:stretch>
            <a:fillRect/>
          </a:stretch>
        </p:blipFill>
        <p:spPr>
          <a:xfrm>
            <a:off x="6236296" y="3204100"/>
            <a:ext cx="2907699" cy="19394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latin typeface="Times New Roman"/>
                <a:ea typeface="Times New Roman"/>
                <a:cs typeface="Times New Roman"/>
                <a:sym typeface="Times New Roman"/>
              </a:rPr>
              <a:t>	SCCPSS Forecast of Revenue</a:t>
            </a:r>
            <a:endParaRPr/>
          </a:p>
        </p:txBody>
      </p:sp>
      <p:sp>
        <p:nvSpPr>
          <p:cNvPr id="91" name="Google Shape;91;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0" lvl="0" marL="457200" rtl="0" algn="ctr">
              <a:lnSpc>
                <a:spcPct val="200000"/>
              </a:lnSpc>
              <a:spcBef>
                <a:spcPts val="0"/>
              </a:spcBef>
              <a:spcAft>
                <a:spcPts val="0"/>
              </a:spcAft>
              <a:buNone/>
            </a:pPr>
            <a:r>
              <a:t/>
            </a:r>
            <a:endParaRPr b="1" sz="3281">
              <a:solidFill>
                <a:schemeClr val="dk1"/>
              </a:solidFill>
              <a:latin typeface="Times New Roman"/>
              <a:ea typeface="Times New Roman"/>
              <a:cs typeface="Times New Roman"/>
              <a:sym typeface="Times New Roman"/>
            </a:endParaRPr>
          </a:p>
          <a:p>
            <a:pPr indent="-375351" lvl="0" marL="914400" rtl="0" algn="l">
              <a:lnSpc>
                <a:spcPct val="200000"/>
              </a:lnSpc>
              <a:spcBef>
                <a:spcPts val="0"/>
              </a:spcBef>
              <a:spcAft>
                <a:spcPts val="0"/>
              </a:spcAft>
              <a:buClr>
                <a:schemeClr val="dk1"/>
              </a:buClr>
              <a:buSzPct val="100000"/>
              <a:buFont typeface="Times New Roman"/>
              <a:buChar char="●"/>
            </a:pPr>
            <a:r>
              <a:rPr lang="en" sz="9244">
                <a:solidFill>
                  <a:schemeClr val="dk1"/>
                </a:solidFill>
                <a:latin typeface="Times New Roman"/>
                <a:ea typeface="Times New Roman"/>
                <a:cs typeface="Times New Roman"/>
                <a:sym typeface="Times New Roman"/>
              </a:rPr>
              <a:t>Local: 375,123,263</a:t>
            </a:r>
            <a:endParaRPr sz="9244">
              <a:solidFill>
                <a:schemeClr val="dk1"/>
              </a:solidFill>
              <a:latin typeface="Times New Roman"/>
              <a:ea typeface="Times New Roman"/>
              <a:cs typeface="Times New Roman"/>
              <a:sym typeface="Times New Roman"/>
            </a:endParaRPr>
          </a:p>
          <a:p>
            <a:pPr indent="-375351" lvl="0" marL="914400" rtl="0" algn="l">
              <a:lnSpc>
                <a:spcPct val="200000"/>
              </a:lnSpc>
              <a:spcBef>
                <a:spcPts val="0"/>
              </a:spcBef>
              <a:spcAft>
                <a:spcPts val="0"/>
              </a:spcAft>
              <a:buClr>
                <a:schemeClr val="dk1"/>
              </a:buClr>
              <a:buSzPct val="100000"/>
              <a:buFont typeface="Times New Roman"/>
              <a:buChar char="●"/>
            </a:pPr>
            <a:r>
              <a:rPr lang="en" sz="9244">
                <a:solidFill>
                  <a:schemeClr val="dk1"/>
                </a:solidFill>
                <a:latin typeface="Times New Roman"/>
                <a:ea typeface="Times New Roman"/>
                <a:cs typeface="Times New Roman"/>
                <a:sym typeface="Times New Roman"/>
              </a:rPr>
              <a:t>State: 187,493,933</a:t>
            </a:r>
            <a:endParaRPr sz="9244">
              <a:solidFill>
                <a:schemeClr val="dk1"/>
              </a:solidFill>
              <a:latin typeface="Times New Roman"/>
              <a:ea typeface="Times New Roman"/>
              <a:cs typeface="Times New Roman"/>
              <a:sym typeface="Times New Roman"/>
            </a:endParaRPr>
          </a:p>
          <a:p>
            <a:pPr indent="-375351" lvl="0" marL="914400" rtl="0" algn="l">
              <a:lnSpc>
                <a:spcPct val="200000"/>
              </a:lnSpc>
              <a:spcBef>
                <a:spcPts val="0"/>
              </a:spcBef>
              <a:spcAft>
                <a:spcPts val="0"/>
              </a:spcAft>
              <a:buClr>
                <a:schemeClr val="dk1"/>
              </a:buClr>
              <a:buSzPct val="100000"/>
              <a:buFont typeface="Times New Roman"/>
              <a:buChar char="●"/>
            </a:pPr>
            <a:r>
              <a:rPr lang="en" sz="9244">
                <a:solidFill>
                  <a:schemeClr val="dk1"/>
                </a:solidFill>
                <a:latin typeface="Times New Roman"/>
                <a:ea typeface="Times New Roman"/>
                <a:cs typeface="Times New Roman"/>
                <a:sym typeface="Times New Roman"/>
              </a:rPr>
              <a:t>Federal: 51,698,352</a:t>
            </a:r>
            <a:endParaRPr sz="9244">
              <a:solidFill>
                <a:schemeClr val="dk1"/>
              </a:solidFill>
              <a:latin typeface="Times New Roman"/>
              <a:ea typeface="Times New Roman"/>
              <a:cs typeface="Times New Roman"/>
              <a:sym typeface="Times New Roman"/>
            </a:endParaRPr>
          </a:p>
          <a:p>
            <a:pPr indent="-375351" lvl="0" marL="914400" rtl="0" algn="l">
              <a:lnSpc>
                <a:spcPct val="200000"/>
              </a:lnSpc>
              <a:spcBef>
                <a:spcPts val="0"/>
              </a:spcBef>
              <a:spcAft>
                <a:spcPts val="0"/>
              </a:spcAft>
              <a:buClr>
                <a:schemeClr val="dk1"/>
              </a:buClr>
              <a:buSzPct val="100000"/>
              <a:buFont typeface="Times New Roman"/>
              <a:buChar char="●"/>
            </a:pPr>
            <a:r>
              <a:rPr lang="en" sz="9244">
                <a:solidFill>
                  <a:schemeClr val="dk1"/>
                </a:solidFill>
                <a:latin typeface="Times New Roman"/>
                <a:ea typeface="Times New Roman"/>
                <a:cs typeface="Times New Roman"/>
                <a:sym typeface="Times New Roman"/>
              </a:rPr>
              <a:t>Other: 22,165,040</a:t>
            </a:r>
            <a:endParaRPr sz="9244">
              <a:solidFill>
                <a:schemeClr val="dk1"/>
              </a:solidFill>
              <a:latin typeface="Times New Roman"/>
              <a:ea typeface="Times New Roman"/>
              <a:cs typeface="Times New Roman"/>
              <a:sym typeface="Times New Roman"/>
            </a:endParaRPr>
          </a:p>
          <a:p>
            <a:pPr indent="-375351" lvl="0" marL="914400" rtl="0" algn="l">
              <a:lnSpc>
                <a:spcPct val="200000"/>
              </a:lnSpc>
              <a:spcBef>
                <a:spcPts val="0"/>
              </a:spcBef>
              <a:spcAft>
                <a:spcPts val="0"/>
              </a:spcAft>
              <a:buClr>
                <a:schemeClr val="dk1"/>
              </a:buClr>
              <a:buSzPct val="100000"/>
              <a:buFont typeface="Times New Roman"/>
              <a:buChar char="●"/>
            </a:pPr>
            <a:r>
              <a:rPr lang="en" sz="9244">
                <a:solidFill>
                  <a:schemeClr val="dk1"/>
                </a:solidFill>
                <a:latin typeface="Times New Roman"/>
                <a:ea typeface="Times New Roman"/>
                <a:cs typeface="Times New Roman"/>
                <a:sym typeface="Times New Roman"/>
              </a:rPr>
              <a:t>Salaries: 259,799,469 </a:t>
            </a:r>
            <a:r>
              <a:rPr lang="en" sz="8550">
                <a:solidFill>
                  <a:schemeClr val="dk1"/>
                </a:solidFill>
                <a:latin typeface="Times New Roman"/>
                <a:ea typeface="Times New Roman"/>
                <a:cs typeface="Times New Roman"/>
                <a:sym typeface="Times New Roman"/>
              </a:rPr>
              <a:t>(SCCPSS.ORG, 2020).</a:t>
            </a:r>
            <a:endParaRPr sz="10444">
              <a:solidFill>
                <a:schemeClr val="dk1"/>
              </a:solidFill>
              <a:latin typeface="Times New Roman"/>
              <a:ea typeface="Times New Roman"/>
              <a:cs typeface="Times New Roman"/>
              <a:sym typeface="Times New Roman"/>
            </a:endParaRPr>
          </a:p>
          <a:p>
            <a:pPr indent="0" lvl="0" marL="914400" rtl="0" algn="l">
              <a:lnSpc>
                <a:spcPct val="200000"/>
              </a:lnSpc>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pic>
        <p:nvPicPr>
          <p:cNvPr id="92" name="Google Shape;92;p18"/>
          <p:cNvPicPr preferRelativeResize="0"/>
          <p:nvPr/>
        </p:nvPicPr>
        <p:blipFill rotWithShape="1">
          <a:blip r:embed="rId3">
            <a:alphaModFix/>
          </a:blip>
          <a:srcRect b="0" l="0" r="-32327" t="-18525"/>
          <a:stretch/>
        </p:blipFill>
        <p:spPr>
          <a:xfrm>
            <a:off x="6370825" y="1688325"/>
            <a:ext cx="2773176" cy="16559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sz="3600">
                <a:latin typeface="Times New Roman"/>
                <a:ea typeface="Times New Roman"/>
                <a:cs typeface="Times New Roman"/>
                <a:sym typeface="Times New Roman"/>
              </a:rPr>
              <a:t>	SCCPSS Forecast of Revenue</a:t>
            </a:r>
            <a:endParaRPr/>
          </a:p>
        </p:txBody>
      </p:sp>
      <p:sp>
        <p:nvSpPr>
          <p:cNvPr id="98" name="Google Shape;98;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lnSpcReduction="20000"/>
          </a:bodyPr>
          <a:lstStyle/>
          <a:p>
            <a:pPr indent="-364172" lvl="0" marL="457200" rtl="0" algn="l">
              <a:lnSpc>
                <a:spcPct val="200000"/>
              </a:lnSpc>
              <a:spcBef>
                <a:spcPts val="0"/>
              </a:spcBef>
              <a:spcAft>
                <a:spcPts val="0"/>
              </a:spcAft>
              <a:buClr>
                <a:schemeClr val="dk1"/>
              </a:buClr>
              <a:buSzPct val="100000"/>
              <a:buFont typeface="Times New Roman"/>
              <a:buChar char="●"/>
            </a:pPr>
            <a:r>
              <a:rPr lang="en" sz="3050">
                <a:solidFill>
                  <a:schemeClr val="dk1"/>
                </a:solidFill>
                <a:latin typeface="Times New Roman"/>
                <a:ea typeface="Times New Roman"/>
                <a:cs typeface="Times New Roman"/>
                <a:sym typeface="Times New Roman"/>
              </a:rPr>
              <a:t>Benefit: 114,446,626</a:t>
            </a:r>
            <a:endParaRPr sz="3050">
              <a:solidFill>
                <a:schemeClr val="dk1"/>
              </a:solidFill>
              <a:latin typeface="Times New Roman"/>
              <a:ea typeface="Times New Roman"/>
              <a:cs typeface="Times New Roman"/>
              <a:sym typeface="Times New Roman"/>
            </a:endParaRPr>
          </a:p>
          <a:p>
            <a:pPr indent="-364172" lvl="0" marL="457200" rtl="0" algn="l">
              <a:lnSpc>
                <a:spcPct val="200000"/>
              </a:lnSpc>
              <a:spcBef>
                <a:spcPts val="0"/>
              </a:spcBef>
              <a:spcAft>
                <a:spcPts val="0"/>
              </a:spcAft>
              <a:buClr>
                <a:schemeClr val="dk1"/>
              </a:buClr>
              <a:buSzPct val="100000"/>
              <a:buFont typeface="Times New Roman"/>
              <a:buChar char="●"/>
            </a:pPr>
            <a:r>
              <a:rPr lang="en" sz="3050">
                <a:solidFill>
                  <a:schemeClr val="dk1"/>
                </a:solidFill>
                <a:latin typeface="Times New Roman"/>
                <a:ea typeface="Times New Roman"/>
                <a:cs typeface="Times New Roman"/>
                <a:sym typeface="Times New Roman"/>
              </a:rPr>
              <a:t>Purchased services: 22,571,760</a:t>
            </a:r>
            <a:endParaRPr sz="3050">
              <a:solidFill>
                <a:schemeClr val="dk1"/>
              </a:solidFill>
              <a:latin typeface="Times New Roman"/>
              <a:ea typeface="Times New Roman"/>
              <a:cs typeface="Times New Roman"/>
              <a:sym typeface="Times New Roman"/>
            </a:endParaRPr>
          </a:p>
          <a:p>
            <a:pPr indent="-364172" lvl="0" marL="457200" rtl="0" algn="l">
              <a:lnSpc>
                <a:spcPct val="200000"/>
              </a:lnSpc>
              <a:spcBef>
                <a:spcPts val="0"/>
              </a:spcBef>
              <a:spcAft>
                <a:spcPts val="0"/>
              </a:spcAft>
              <a:buClr>
                <a:schemeClr val="dk1"/>
              </a:buClr>
              <a:buSzPct val="100000"/>
              <a:buFont typeface="Times New Roman"/>
              <a:buChar char="●"/>
            </a:pPr>
            <a:r>
              <a:rPr lang="en" sz="3050">
                <a:solidFill>
                  <a:schemeClr val="dk1"/>
                </a:solidFill>
                <a:latin typeface="Times New Roman"/>
                <a:ea typeface="Times New Roman"/>
                <a:cs typeface="Times New Roman"/>
                <a:sym typeface="Times New Roman"/>
              </a:rPr>
              <a:t>Utilities: 8,745,313</a:t>
            </a:r>
            <a:endParaRPr sz="3050">
              <a:solidFill>
                <a:schemeClr val="dk1"/>
              </a:solidFill>
              <a:latin typeface="Times New Roman"/>
              <a:ea typeface="Times New Roman"/>
              <a:cs typeface="Times New Roman"/>
              <a:sym typeface="Times New Roman"/>
            </a:endParaRPr>
          </a:p>
          <a:p>
            <a:pPr indent="-364172" lvl="0" marL="457200" rtl="0" algn="l">
              <a:lnSpc>
                <a:spcPct val="200000"/>
              </a:lnSpc>
              <a:spcBef>
                <a:spcPts val="0"/>
              </a:spcBef>
              <a:spcAft>
                <a:spcPts val="0"/>
              </a:spcAft>
              <a:buClr>
                <a:schemeClr val="dk1"/>
              </a:buClr>
              <a:buSzPct val="100000"/>
              <a:buFont typeface="Times New Roman"/>
              <a:buChar char="●"/>
            </a:pPr>
            <a:r>
              <a:rPr lang="en" sz="3050">
                <a:solidFill>
                  <a:schemeClr val="dk1"/>
                </a:solidFill>
                <a:latin typeface="Times New Roman"/>
                <a:ea typeface="Times New Roman"/>
                <a:cs typeface="Times New Roman"/>
                <a:sym typeface="Times New Roman"/>
              </a:rPr>
              <a:t>Supplies: 9,603,606</a:t>
            </a:r>
            <a:endParaRPr sz="3050">
              <a:solidFill>
                <a:schemeClr val="dk1"/>
              </a:solidFill>
              <a:latin typeface="Times New Roman"/>
              <a:ea typeface="Times New Roman"/>
              <a:cs typeface="Times New Roman"/>
              <a:sym typeface="Times New Roman"/>
            </a:endParaRPr>
          </a:p>
          <a:p>
            <a:pPr indent="-335280" lvl="0" marL="457200" rtl="0" algn="l">
              <a:lnSpc>
                <a:spcPct val="200000"/>
              </a:lnSpc>
              <a:spcBef>
                <a:spcPts val="0"/>
              </a:spcBef>
              <a:spcAft>
                <a:spcPts val="0"/>
              </a:spcAft>
              <a:buClr>
                <a:schemeClr val="dk1"/>
              </a:buClr>
              <a:buSzPct val="78688"/>
              <a:buFont typeface="Times New Roman"/>
              <a:buChar char="●"/>
            </a:pPr>
            <a:r>
              <a:rPr lang="en" sz="3050">
                <a:solidFill>
                  <a:schemeClr val="dk1"/>
                </a:solidFill>
                <a:latin typeface="Times New Roman"/>
                <a:ea typeface="Times New Roman"/>
                <a:cs typeface="Times New Roman"/>
                <a:sym typeface="Times New Roman"/>
              </a:rPr>
              <a:t>Books: 675,744 </a:t>
            </a:r>
            <a:r>
              <a:rPr lang="en" sz="2850">
                <a:solidFill>
                  <a:schemeClr val="dk1"/>
                </a:solidFill>
                <a:latin typeface="Times New Roman"/>
                <a:ea typeface="Times New Roman"/>
                <a:cs typeface="Times New Roman"/>
                <a:sym typeface="Times New Roman"/>
              </a:rPr>
              <a:t>(SCCPSS.ORG, 2020).</a:t>
            </a:r>
            <a:endParaRPr sz="2850">
              <a:solidFill>
                <a:schemeClr val="dk1"/>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pic>
        <p:nvPicPr>
          <p:cNvPr id="99" name="Google Shape;99;p19"/>
          <p:cNvPicPr preferRelativeResize="0"/>
          <p:nvPr/>
        </p:nvPicPr>
        <p:blipFill>
          <a:blip r:embed="rId3">
            <a:alphaModFix/>
          </a:blip>
          <a:stretch>
            <a:fillRect/>
          </a:stretch>
        </p:blipFill>
        <p:spPr>
          <a:xfrm>
            <a:off x="5746144" y="1318619"/>
            <a:ext cx="3086150" cy="23434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sz="3600">
                <a:latin typeface="Times New Roman"/>
                <a:ea typeface="Times New Roman"/>
                <a:cs typeface="Times New Roman"/>
                <a:sym typeface="Times New Roman"/>
              </a:rPr>
              <a:t>	Savannah Chatham Public School System</a:t>
            </a:r>
            <a:endParaRPr/>
          </a:p>
        </p:txBody>
      </p:sp>
      <p:sp>
        <p:nvSpPr>
          <p:cNvPr id="105" name="Google Shape;105;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sz="2400">
                <a:solidFill>
                  <a:schemeClr val="dk1"/>
                </a:solidFill>
                <a:latin typeface="Times New Roman"/>
                <a:ea typeface="Times New Roman"/>
                <a:cs typeface="Times New Roman"/>
                <a:sym typeface="Times New Roman"/>
              </a:rPr>
              <a:t>The three district/school systems and operations that can pose a possible threat to funding or an imbalance to funding is the</a:t>
            </a:r>
            <a:endParaRPr sz="2400">
              <a:solidFill>
                <a:schemeClr val="dk1"/>
              </a:solidFill>
              <a:latin typeface="Times New Roman"/>
              <a:ea typeface="Times New Roman"/>
              <a:cs typeface="Times New Roman"/>
              <a:sym typeface="Times New Roman"/>
            </a:endParaRPr>
          </a:p>
          <a:p>
            <a:pPr indent="-381000" lvl="0" marL="457200" rtl="0" algn="l">
              <a:lnSpc>
                <a:spcPct val="200000"/>
              </a:lnSpc>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 General fund</a:t>
            </a:r>
            <a:endParaRPr sz="2400">
              <a:solidFill>
                <a:schemeClr val="dk1"/>
              </a:solidFill>
              <a:latin typeface="Times New Roman"/>
              <a:ea typeface="Times New Roman"/>
              <a:cs typeface="Times New Roman"/>
              <a:sym typeface="Times New Roman"/>
            </a:endParaRPr>
          </a:p>
          <a:p>
            <a:pPr indent="-381000" lvl="0" marL="457200" rtl="0" algn="l">
              <a:lnSpc>
                <a:spcPct val="200000"/>
              </a:lnSpc>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Student enrollment</a:t>
            </a:r>
            <a:endParaRPr sz="2400">
              <a:solidFill>
                <a:schemeClr val="dk1"/>
              </a:solidFill>
              <a:latin typeface="Times New Roman"/>
              <a:ea typeface="Times New Roman"/>
              <a:cs typeface="Times New Roman"/>
              <a:sym typeface="Times New Roman"/>
            </a:endParaRPr>
          </a:p>
          <a:p>
            <a:pPr indent="-381000" lvl="0" marL="457200" rtl="0" algn="l">
              <a:lnSpc>
                <a:spcPct val="200000"/>
              </a:lnSpc>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Debt service.</a:t>
            </a:r>
            <a:endParaRPr sz="2400"/>
          </a:p>
        </p:txBody>
      </p:sp>
      <p:pic>
        <p:nvPicPr>
          <p:cNvPr id="106" name="Google Shape;106;p20"/>
          <p:cNvPicPr preferRelativeResize="0"/>
          <p:nvPr/>
        </p:nvPicPr>
        <p:blipFill>
          <a:blip r:embed="rId3">
            <a:alphaModFix/>
          </a:blip>
          <a:stretch>
            <a:fillRect/>
          </a:stretch>
        </p:blipFill>
        <p:spPr>
          <a:xfrm>
            <a:off x="7036705" y="2677225"/>
            <a:ext cx="2017550" cy="24662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latin typeface="Times New Roman"/>
                <a:ea typeface="Times New Roman"/>
                <a:cs typeface="Times New Roman"/>
                <a:sym typeface="Times New Roman"/>
              </a:rPr>
              <a:t>	Savannah Chatham Public School System</a:t>
            </a:r>
            <a:endParaRPr/>
          </a:p>
        </p:txBody>
      </p:sp>
      <p:sp>
        <p:nvSpPr>
          <p:cNvPr id="112" name="Google Shape;112;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81000" lvl="0" marL="457200" rtl="0" algn="l">
              <a:lnSpc>
                <a:spcPct val="200000"/>
              </a:lnSpc>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 General Fund: </a:t>
            </a:r>
            <a:r>
              <a:rPr lang="en" sz="2400">
                <a:solidFill>
                  <a:schemeClr val="dk1"/>
                </a:solidFill>
                <a:latin typeface="Times New Roman"/>
                <a:ea typeface="Times New Roman"/>
                <a:cs typeface="Times New Roman"/>
                <a:sym typeface="Times New Roman"/>
              </a:rPr>
              <a:t>The general aid/fund is one of the schools primary source of revenue, they do not place restrictions on the use of funds (Odden &amp; Picus, 2019). </a:t>
            </a:r>
            <a:endParaRPr sz="2400">
              <a:solidFill>
                <a:schemeClr val="dk1"/>
              </a:solidFill>
              <a:latin typeface="Times New Roman"/>
              <a:ea typeface="Times New Roman"/>
              <a:cs typeface="Times New Roman"/>
              <a:sym typeface="Times New Roman"/>
            </a:endParaRPr>
          </a:p>
          <a:p>
            <a:pPr indent="0" lvl="0" marL="457200" rtl="0" algn="l">
              <a:lnSpc>
                <a:spcPct val="200000"/>
              </a:lnSpc>
              <a:spcBef>
                <a:spcPts val="0"/>
              </a:spcBef>
              <a:spcAft>
                <a:spcPts val="0"/>
              </a:spcAft>
              <a:buNone/>
            </a:pPr>
            <a:r>
              <a:t/>
            </a:r>
            <a:endParaRPr sz="2400"/>
          </a:p>
        </p:txBody>
      </p:sp>
      <p:pic>
        <p:nvPicPr>
          <p:cNvPr id="113" name="Google Shape;113;p21"/>
          <p:cNvPicPr preferRelativeResize="0"/>
          <p:nvPr/>
        </p:nvPicPr>
        <p:blipFill>
          <a:blip r:embed="rId3">
            <a:alphaModFix/>
          </a:blip>
          <a:stretch>
            <a:fillRect/>
          </a:stretch>
        </p:blipFill>
        <p:spPr>
          <a:xfrm>
            <a:off x="5661875" y="2822075"/>
            <a:ext cx="3482127" cy="23214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600">
                <a:latin typeface="Times New Roman"/>
                <a:ea typeface="Times New Roman"/>
                <a:cs typeface="Times New Roman"/>
                <a:sym typeface="Times New Roman"/>
              </a:rPr>
              <a:t>	Savannah Chatham Public School System</a:t>
            </a:r>
            <a:endParaRPr/>
          </a:p>
        </p:txBody>
      </p:sp>
      <p:sp>
        <p:nvSpPr>
          <p:cNvPr id="119" name="Google Shape;119;p22"/>
          <p:cNvSpPr txBox="1"/>
          <p:nvPr>
            <p:ph idx="1" type="body"/>
          </p:nvPr>
        </p:nvSpPr>
        <p:spPr>
          <a:xfrm>
            <a:off x="311700" y="1381075"/>
            <a:ext cx="8520600" cy="3416400"/>
          </a:xfrm>
          <a:prstGeom prst="rect">
            <a:avLst/>
          </a:prstGeom>
        </p:spPr>
        <p:txBody>
          <a:bodyPr anchorCtr="0" anchor="t" bIns="91425" lIns="91425" spcFirstLastPara="1" rIns="91425" wrap="square" tIns="91425">
            <a:noAutofit/>
          </a:bodyPr>
          <a:lstStyle/>
          <a:p>
            <a:pPr indent="-381000" lvl="0" marL="457200" rtl="0" algn="l">
              <a:lnSpc>
                <a:spcPct val="200000"/>
              </a:lnSpc>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Student enrollment</a:t>
            </a:r>
            <a:r>
              <a:rPr lang="en" sz="2400">
                <a:solidFill>
                  <a:schemeClr val="dk1"/>
                </a:solidFill>
                <a:latin typeface="Times New Roman"/>
                <a:ea typeface="Times New Roman"/>
                <a:cs typeface="Times New Roman"/>
                <a:sym typeface="Times New Roman"/>
              </a:rPr>
              <a:t>: </a:t>
            </a:r>
            <a:r>
              <a:rPr lang="en" sz="2400">
                <a:solidFill>
                  <a:schemeClr val="dk1"/>
                </a:solidFill>
                <a:latin typeface="Times New Roman"/>
                <a:ea typeface="Times New Roman"/>
                <a:cs typeface="Times New Roman"/>
                <a:sym typeface="Times New Roman"/>
              </a:rPr>
              <a:t>If parents choose to opt out their child from attending public schools and place them in private schools or out of district schools, then this can affect expenditure per pupil, per school (Edchoice.org, 2021). </a:t>
            </a:r>
            <a:endParaRPr sz="2400"/>
          </a:p>
        </p:txBody>
      </p:sp>
      <p:pic>
        <p:nvPicPr>
          <p:cNvPr id="120" name="Google Shape;120;p22"/>
          <p:cNvPicPr preferRelativeResize="0"/>
          <p:nvPr/>
        </p:nvPicPr>
        <p:blipFill>
          <a:blip r:embed="rId3">
            <a:alphaModFix/>
          </a:blip>
          <a:stretch>
            <a:fillRect/>
          </a:stretch>
        </p:blipFill>
        <p:spPr>
          <a:xfrm>
            <a:off x="6441825" y="3339650"/>
            <a:ext cx="2702177" cy="180384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sz="3600">
                <a:latin typeface="Times New Roman"/>
                <a:ea typeface="Times New Roman"/>
                <a:cs typeface="Times New Roman"/>
                <a:sym typeface="Times New Roman"/>
              </a:rPr>
              <a:t>	Savannah Chatham Public School System</a:t>
            </a:r>
            <a:endParaRPr/>
          </a:p>
        </p:txBody>
      </p:sp>
      <p:sp>
        <p:nvSpPr>
          <p:cNvPr id="126" name="Google Shape;126;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81000" lvl="0" marL="457200" rtl="0" algn="l">
              <a:lnSpc>
                <a:spcPct val="200000"/>
              </a:lnSpc>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 Debt service: An increase in debt service can become a cause of concern and weaken the overall budget.</a:t>
            </a:r>
            <a:endParaRPr sz="2400">
              <a:solidFill>
                <a:schemeClr val="dk1"/>
              </a:solidFill>
              <a:latin typeface="Times New Roman"/>
              <a:ea typeface="Times New Roman"/>
              <a:cs typeface="Times New Roman"/>
              <a:sym typeface="Times New Roman"/>
            </a:endParaRPr>
          </a:p>
          <a:p>
            <a:pPr indent="-381000" lvl="0" marL="457200" rtl="0" algn="l">
              <a:lnSpc>
                <a:spcPct val="200000"/>
              </a:lnSpc>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Risk: Layoffs, lack of funding for </a:t>
            </a:r>
            <a:r>
              <a:rPr lang="en" sz="2400">
                <a:solidFill>
                  <a:schemeClr val="dk1"/>
                </a:solidFill>
                <a:latin typeface="Times New Roman"/>
                <a:ea typeface="Times New Roman"/>
                <a:cs typeface="Times New Roman"/>
                <a:sym typeface="Times New Roman"/>
              </a:rPr>
              <a:t>essential</a:t>
            </a:r>
            <a:r>
              <a:rPr lang="en" sz="2400">
                <a:solidFill>
                  <a:schemeClr val="dk1"/>
                </a:solidFill>
                <a:latin typeface="Times New Roman"/>
                <a:ea typeface="Times New Roman"/>
                <a:cs typeface="Times New Roman"/>
                <a:sym typeface="Times New Roman"/>
              </a:rPr>
              <a:t> services, and/or effect the overall effectiveness of the budget.</a:t>
            </a:r>
            <a:endParaRPr sz="2400">
              <a:solidFill>
                <a:schemeClr val="dk1"/>
              </a:solidFill>
              <a:latin typeface="Times New Roman"/>
              <a:ea typeface="Times New Roman"/>
              <a:cs typeface="Times New Roman"/>
              <a:sym typeface="Times New Roman"/>
            </a:endParaRPr>
          </a:p>
          <a:p>
            <a:pPr indent="0" lvl="0" marL="914400" rtl="0" algn="l">
              <a:lnSpc>
                <a:spcPct val="200000"/>
              </a:lnSpc>
              <a:spcBef>
                <a:spcPts val="0"/>
              </a:spcBef>
              <a:spcAft>
                <a:spcPts val="0"/>
              </a:spcAft>
              <a:buNone/>
            </a:pPr>
            <a:r>
              <a:t/>
            </a:r>
            <a:endParaRPr sz="2400">
              <a:solidFill>
                <a:schemeClr val="dk1"/>
              </a:solidFill>
              <a:latin typeface="Times New Roman"/>
              <a:ea typeface="Times New Roman"/>
              <a:cs typeface="Times New Roman"/>
              <a:sym typeface="Times New Roman"/>
            </a:endParaRPr>
          </a:p>
          <a:p>
            <a:pPr indent="0" lvl="0" marL="0" rtl="0" algn="l">
              <a:spcBef>
                <a:spcPts val="0"/>
              </a:spcBef>
              <a:spcAft>
                <a:spcPts val="1200"/>
              </a:spcAft>
              <a:buNone/>
            </a:pPr>
            <a:r>
              <a:t/>
            </a:r>
            <a:endParaRPr sz="2400">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457200" lvl="0" marL="457200" rtl="0" algn="l">
              <a:lnSpc>
                <a:spcPct val="200000"/>
              </a:lnSpc>
              <a:spcBef>
                <a:spcPts val="0"/>
              </a:spcBef>
              <a:spcAft>
                <a:spcPts val="0"/>
              </a:spcAft>
              <a:buClr>
                <a:schemeClr val="dk1"/>
              </a:buClr>
              <a:buSzPts val="3600"/>
              <a:buFont typeface="Times New Roman"/>
              <a:buChar char="●"/>
            </a:pPr>
            <a:r>
              <a:rPr lang="en" sz="3600">
                <a:latin typeface="Times New Roman"/>
                <a:ea typeface="Times New Roman"/>
                <a:cs typeface="Times New Roman"/>
                <a:sym typeface="Times New Roman"/>
              </a:rPr>
              <a:t>T</a:t>
            </a:r>
            <a:r>
              <a:rPr lang="en" sz="3600">
                <a:latin typeface="Times New Roman"/>
                <a:ea typeface="Times New Roman"/>
                <a:cs typeface="Times New Roman"/>
                <a:sym typeface="Times New Roman"/>
              </a:rPr>
              <a:t>wo Possible Financial Needs</a:t>
            </a:r>
            <a:endParaRPr sz="3600"/>
          </a:p>
        </p:txBody>
      </p:sp>
      <p:sp>
        <p:nvSpPr>
          <p:cNvPr id="132" name="Google Shape;132;p24"/>
          <p:cNvSpPr txBox="1"/>
          <p:nvPr>
            <p:ph idx="1" type="body"/>
          </p:nvPr>
        </p:nvSpPr>
        <p:spPr>
          <a:xfrm>
            <a:off x="311700" y="1838275"/>
            <a:ext cx="8520600" cy="3416400"/>
          </a:xfrm>
          <a:prstGeom prst="rect">
            <a:avLst/>
          </a:prstGeom>
        </p:spPr>
        <p:txBody>
          <a:bodyPr anchorCtr="0" anchor="t" bIns="91425" lIns="91425" spcFirstLastPara="1" rIns="91425" wrap="square" tIns="91425">
            <a:noAutofit/>
          </a:bodyPr>
          <a:lstStyle/>
          <a:p>
            <a:pPr indent="-381000" lvl="0" marL="457200" rtl="0" algn="l">
              <a:lnSpc>
                <a:spcPct val="200000"/>
              </a:lnSpc>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Professional development</a:t>
            </a:r>
            <a:endParaRPr sz="2400">
              <a:solidFill>
                <a:schemeClr val="dk1"/>
              </a:solidFill>
              <a:latin typeface="Times New Roman"/>
              <a:ea typeface="Times New Roman"/>
              <a:cs typeface="Times New Roman"/>
              <a:sym typeface="Times New Roman"/>
            </a:endParaRPr>
          </a:p>
          <a:p>
            <a:pPr indent="-381000" lvl="0" marL="457200" rtl="0" algn="l">
              <a:lnSpc>
                <a:spcPct val="200000"/>
              </a:lnSpc>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Alternative Education</a:t>
            </a:r>
            <a:endParaRPr sz="2400">
              <a:solidFill>
                <a:schemeClr val="dk1"/>
              </a:solidFill>
              <a:latin typeface="Times New Roman"/>
              <a:ea typeface="Times New Roman"/>
              <a:cs typeface="Times New Roman"/>
              <a:sym typeface="Times New Roman"/>
            </a:endParaRPr>
          </a:p>
          <a:p>
            <a:pPr indent="0" lvl="0" marL="457200" rtl="0" algn="l">
              <a:lnSpc>
                <a:spcPct val="200000"/>
              </a:lnSpc>
              <a:spcBef>
                <a:spcPts val="0"/>
              </a:spcBef>
              <a:spcAft>
                <a:spcPts val="0"/>
              </a:spcAft>
              <a:buNone/>
            </a:pPr>
            <a:r>
              <a:t/>
            </a:r>
            <a:endParaRPr sz="2400"/>
          </a:p>
        </p:txBody>
      </p:sp>
      <p:pic>
        <p:nvPicPr>
          <p:cNvPr id="133" name="Google Shape;133;p24"/>
          <p:cNvPicPr preferRelativeResize="0"/>
          <p:nvPr/>
        </p:nvPicPr>
        <p:blipFill>
          <a:blip r:embed="rId3">
            <a:alphaModFix/>
          </a:blip>
          <a:stretch>
            <a:fillRect/>
          </a:stretch>
        </p:blipFill>
        <p:spPr>
          <a:xfrm>
            <a:off x="6390518" y="2785100"/>
            <a:ext cx="2665500" cy="23583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latin typeface="Times New Roman"/>
                <a:ea typeface="Times New Roman"/>
                <a:cs typeface="Times New Roman"/>
                <a:sym typeface="Times New Roman"/>
              </a:rPr>
              <a:t>SCCPSS Professional Development</a:t>
            </a:r>
            <a:endParaRPr sz="3600">
              <a:latin typeface="Times New Roman"/>
              <a:ea typeface="Times New Roman"/>
              <a:cs typeface="Times New Roman"/>
              <a:sym typeface="Times New Roman"/>
            </a:endParaRPr>
          </a:p>
        </p:txBody>
      </p:sp>
      <p:sp>
        <p:nvSpPr>
          <p:cNvPr id="139" name="Google Shape;139;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lnSpc>
                <a:spcPct val="200000"/>
              </a:lnSpc>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According to SCCPSS.ORG (2020), the state has allocated 960,000 for professional development. The breakdown includes 640,000 from the state and 320,000 from the local government.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latin typeface="Times New Roman"/>
                <a:ea typeface="Times New Roman"/>
                <a:cs typeface="Times New Roman"/>
                <a:sym typeface="Times New Roman"/>
              </a:rPr>
              <a:t>Alternative Learning</a:t>
            </a:r>
            <a:endParaRPr sz="3600">
              <a:latin typeface="Times New Roman"/>
              <a:ea typeface="Times New Roman"/>
              <a:cs typeface="Times New Roman"/>
              <a:sym typeface="Times New Roman"/>
            </a:endParaRPr>
          </a:p>
        </p:txBody>
      </p:sp>
      <p:sp>
        <p:nvSpPr>
          <p:cNvPr id="145" name="Google Shape;145;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81000" lvl="0" marL="457200" rtl="0" algn="l">
              <a:lnSpc>
                <a:spcPct val="200000"/>
              </a:lnSpc>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The state has allotted 1,673,878 for staff salary and 22,806 for the cost of operating the facility. The state allotted 1,116,365 while the local government funded 557,513, for a grand total of 1,650,992 (SCCPSS.ORG, 2020).</a:t>
            </a:r>
            <a:endParaRPr sz="2400">
              <a:solidFill>
                <a:schemeClr val="dk1"/>
              </a:solidFill>
              <a:latin typeface="Times New Roman"/>
              <a:ea typeface="Times New Roman"/>
              <a:cs typeface="Times New Roman"/>
              <a:sym typeface="Times New Roman"/>
            </a:endParaRPr>
          </a:p>
          <a:p>
            <a:pPr indent="0" lvl="0" marL="0" rtl="0" algn="l">
              <a:spcBef>
                <a:spcPts val="0"/>
              </a:spcBef>
              <a:spcAft>
                <a:spcPts val="1200"/>
              </a:spcAft>
              <a:buNone/>
            </a:pPr>
            <a:r>
              <a:t/>
            </a:r>
            <a:endParaRPr sz="24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From the Perspective of two School Administrators About</a:t>
            </a:r>
            <a:endParaRPr/>
          </a:p>
        </p:txBody>
      </p:sp>
      <p:sp>
        <p:nvSpPr>
          <p:cNvPr id="151" name="Google Shape;151;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10000"/>
          </a:bodyPr>
          <a:lstStyle/>
          <a:p>
            <a:pPr indent="-358140" lvl="0" marL="457200" rtl="0" algn="l">
              <a:lnSpc>
                <a:spcPct val="200000"/>
              </a:lnSpc>
              <a:spcBef>
                <a:spcPts val="0"/>
              </a:spcBef>
              <a:spcAft>
                <a:spcPts val="0"/>
              </a:spcAft>
              <a:buClr>
                <a:schemeClr val="dk1"/>
              </a:buClr>
              <a:buSzPct val="100000"/>
              <a:buFont typeface="Times New Roman"/>
              <a:buChar char="●"/>
            </a:pPr>
            <a:r>
              <a:rPr lang="en" sz="2400">
                <a:solidFill>
                  <a:schemeClr val="dk1"/>
                </a:solidFill>
                <a:latin typeface="Times New Roman"/>
                <a:ea typeface="Times New Roman"/>
                <a:cs typeface="Times New Roman"/>
                <a:sym typeface="Times New Roman"/>
              </a:rPr>
              <a:t>Mr. Davis and Mr. Taylor agreed that the budget for the school district is adequate and equity amongst all stakeholders and the most important aspect is that no personnel have been laid off or has any program experienced major cuts.</a:t>
            </a:r>
            <a:endParaRPr sz="2400">
              <a:solidFill>
                <a:schemeClr val="dk1"/>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ct val="45833"/>
              <a:buFont typeface="Arial"/>
              <a:buNone/>
            </a:pPr>
            <a:r>
              <a:t/>
            </a:r>
            <a:endParaRPr sz="2400">
              <a:solidFill>
                <a:schemeClr val="dk1"/>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pic>
        <p:nvPicPr>
          <p:cNvPr id="152" name="Google Shape;152;p27"/>
          <p:cNvPicPr preferRelativeResize="0"/>
          <p:nvPr/>
        </p:nvPicPr>
        <p:blipFill>
          <a:blip r:embed="rId3">
            <a:alphaModFix/>
          </a:blip>
          <a:stretch>
            <a:fillRect/>
          </a:stretch>
        </p:blipFill>
        <p:spPr>
          <a:xfrm>
            <a:off x="7184575" y="3496025"/>
            <a:ext cx="1746076" cy="17460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sz="3600">
                <a:latin typeface="Times New Roman"/>
                <a:ea typeface="Times New Roman"/>
                <a:cs typeface="Times New Roman"/>
                <a:sym typeface="Times New Roman"/>
              </a:rPr>
              <a:t>	Savannah Chatham Public School System</a:t>
            </a:r>
            <a:endParaRPr/>
          </a:p>
          <a:p>
            <a:pPr indent="0" lvl="0" marL="0" rtl="0" algn="l">
              <a:spcBef>
                <a:spcPts val="0"/>
              </a:spcBef>
              <a:spcAft>
                <a:spcPts val="0"/>
              </a:spcAft>
              <a:buNone/>
            </a:pPr>
            <a:r>
              <a:t/>
            </a:r>
            <a:endParaRPr/>
          </a:p>
        </p:txBody>
      </p:sp>
      <p:sp>
        <p:nvSpPr>
          <p:cNvPr id="158" name="Google Shape;158;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400">
                <a:solidFill>
                  <a:srgbClr val="000000"/>
                </a:solidFill>
                <a:latin typeface="Times New Roman"/>
                <a:ea typeface="Times New Roman"/>
                <a:cs typeface="Times New Roman"/>
                <a:sym typeface="Times New Roman"/>
              </a:rPr>
              <a:t>This concludes my presentation</a:t>
            </a:r>
            <a:endParaRPr sz="2400">
              <a:solidFill>
                <a:srgbClr val="000000"/>
              </a:solidFill>
              <a:latin typeface="Times New Roman"/>
              <a:ea typeface="Times New Roman"/>
              <a:cs typeface="Times New Roman"/>
              <a:sym typeface="Times New Roman"/>
            </a:endParaRPr>
          </a:p>
        </p:txBody>
      </p:sp>
      <p:pic>
        <p:nvPicPr>
          <p:cNvPr id="159" name="Google Shape;159;p28"/>
          <p:cNvPicPr preferRelativeResize="0"/>
          <p:nvPr/>
        </p:nvPicPr>
        <p:blipFill>
          <a:blip r:embed="rId3">
            <a:alphaModFix/>
          </a:blip>
          <a:stretch>
            <a:fillRect/>
          </a:stretch>
        </p:blipFill>
        <p:spPr>
          <a:xfrm>
            <a:off x="1799225" y="2331450"/>
            <a:ext cx="3749398" cy="28120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latin typeface="Times New Roman"/>
                <a:ea typeface="Times New Roman"/>
                <a:cs typeface="Times New Roman"/>
                <a:sym typeface="Times New Roman"/>
              </a:rPr>
              <a:t>Reference</a:t>
            </a:r>
            <a:endParaRPr sz="3600">
              <a:latin typeface="Times New Roman"/>
              <a:ea typeface="Times New Roman"/>
              <a:cs typeface="Times New Roman"/>
              <a:sym typeface="Times New Roman"/>
            </a:endParaRPr>
          </a:p>
        </p:txBody>
      </p:sp>
      <p:sp>
        <p:nvSpPr>
          <p:cNvPr id="165" name="Google Shape;165;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457200" lvl="0" marL="457200" rtl="0" algn="l">
              <a:lnSpc>
                <a:spcPct val="200000"/>
              </a:lnSpc>
              <a:spcBef>
                <a:spcPts val="1200"/>
              </a:spcBef>
              <a:spcAft>
                <a:spcPts val="0"/>
              </a:spcAft>
              <a:buClr>
                <a:schemeClr val="dk1"/>
              </a:buClr>
              <a:buSzPts val="275"/>
              <a:buFont typeface="Arial"/>
              <a:buNone/>
            </a:pPr>
            <a:r>
              <a:rPr lang="en" sz="7257">
                <a:solidFill>
                  <a:schemeClr val="dk1"/>
                </a:solidFill>
                <a:latin typeface="Times New Roman"/>
                <a:ea typeface="Times New Roman"/>
                <a:cs typeface="Times New Roman"/>
                <a:sym typeface="Times New Roman"/>
              </a:rPr>
              <a:t>Clay, H. (2017). Alternative Education. Retrieved 2021, from https://digitalcommons.liberty.edu/cgi/viewcontent.cgi?article=3286&amp;context=doctoral</a:t>
            </a:r>
            <a:endParaRPr sz="7257">
              <a:solidFill>
                <a:schemeClr val="dk1"/>
              </a:solidFill>
              <a:latin typeface="Times New Roman"/>
              <a:ea typeface="Times New Roman"/>
              <a:cs typeface="Times New Roman"/>
              <a:sym typeface="Times New Roman"/>
            </a:endParaRPr>
          </a:p>
          <a:p>
            <a:pPr indent="-457200" lvl="0" marL="457200" rtl="0" algn="l">
              <a:lnSpc>
                <a:spcPct val="200000"/>
              </a:lnSpc>
              <a:spcBef>
                <a:spcPts val="1200"/>
              </a:spcBef>
              <a:spcAft>
                <a:spcPts val="0"/>
              </a:spcAft>
              <a:buClr>
                <a:schemeClr val="dk1"/>
              </a:buClr>
              <a:buSzPts val="275"/>
              <a:buFont typeface="Arial"/>
              <a:buNone/>
            </a:pPr>
            <a:r>
              <a:rPr lang="en" sz="7257">
                <a:solidFill>
                  <a:schemeClr val="dk1"/>
                </a:solidFill>
                <a:latin typeface="Times New Roman"/>
                <a:ea typeface="Times New Roman"/>
                <a:cs typeface="Times New Roman"/>
                <a:sym typeface="Times New Roman"/>
              </a:rPr>
              <a:t>Edchoice.org. (2021). How does school choice affect public schools' funding and resources? Retrieved April 12, 2021, from https://www.edchoice.org/engage/faqs/how-does-school-choice-affect-public-schools-funding-and-resources/</a:t>
            </a:r>
            <a:endParaRPr sz="7257">
              <a:solidFill>
                <a:schemeClr val="dk1"/>
              </a:solidFill>
              <a:latin typeface="Times New Roman"/>
              <a:ea typeface="Times New Roman"/>
              <a:cs typeface="Times New Roman"/>
              <a:sym typeface="Times New Roman"/>
            </a:endParaRPr>
          </a:p>
          <a:p>
            <a:pPr indent="0" lvl="0" marL="0" rtl="0" algn="l">
              <a:spcBef>
                <a:spcPts val="1200"/>
              </a:spcBef>
              <a:spcAft>
                <a:spcPts val="12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latin typeface="Times New Roman"/>
                <a:ea typeface="Times New Roman"/>
                <a:cs typeface="Times New Roman"/>
                <a:sym typeface="Times New Roman"/>
              </a:rPr>
              <a:t>Reference</a:t>
            </a:r>
            <a:endParaRPr sz="3600">
              <a:latin typeface="Times New Roman"/>
              <a:ea typeface="Times New Roman"/>
              <a:cs typeface="Times New Roman"/>
              <a:sym typeface="Times New Roman"/>
            </a:endParaRPr>
          </a:p>
        </p:txBody>
      </p:sp>
      <p:sp>
        <p:nvSpPr>
          <p:cNvPr id="171" name="Google Shape;171;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457200" lvl="0" marL="457200" rtl="0" algn="l">
              <a:lnSpc>
                <a:spcPct val="200000"/>
              </a:lnSpc>
              <a:spcBef>
                <a:spcPts val="1200"/>
              </a:spcBef>
              <a:spcAft>
                <a:spcPts val="0"/>
              </a:spcAft>
              <a:buClr>
                <a:schemeClr val="dk1"/>
              </a:buClr>
              <a:buSzPts val="275"/>
              <a:buFont typeface="Arial"/>
              <a:buNone/>
            </a:pPr>
            <a:r>
              <a:rPr lang="en" sz="7257">
                <a:solidFill>
                  <a:schemeClr val="dk1"/>
                </a:solidFill>
                <a:latin typeface="Times New Roman"/>
                <a:ea typeface="Times New Roman"/>
                <a:cs typeface="Times New Roman"/>
                <a:sym typeface="Times New Roman"/>
              </a:rPr>
              <a:t>Graduation. (2020). Savannah Chatham Schools graduation rate. retrieved 2021, from https://spwww.sccpss.com/Pages/2020-SCCPSS-Graduation-rate-sets-new-record,-once-again-surpasses-state-and-national-rates.aspx#:~:text=The%20Georgia%20Department%20of%20Education,sixth%20year%20in%20a%20row</a:t>
            </a:r>
            <a:endParaRPr sz="7257">
              <a:solidFill>
                <a:schemeClr val="dk1"/>
              </a:solidFill>
              <a:latin typeface="Times New Roman"/>
              <a:ea typeface="Times New Roman"/>
              <a:cs typeface="Times New Roman"/>
              <a:sym typeface="Times New Roman"/>
            </a:endParaRPr>
          </a:p>
          <a:p>
            <a:pPr indent="-457200" lvl="0" marL="457200" rtl="0" algn="l">
              <a:lnSpc>
                <a:spcPct val="200000"/>
              </a:lnSpc>
              <a:spcBef>
                <a:spcPts val="1200"/>
              </a:spcBef>
              <a:spcAft>
                <a:spcPts val="0"/>
              </a:spcAft>
              <a:buClr>
                <a:schemeClr val="dk1"/>
              </a:buClr>
              <a:buSzPts val="275"/>
              <a:buFont typeface="Arial"/>
              <a:buNone/>
            </a:pPr>
            <a:r>
              <a:rPr lang="en" sz="7257">
                <a:solidFill>
                  <a:schemeClr val="dk1"/>
                </a:solidFill>
                <a:latin typeface="Times New Roman"/>
                <a:ea typeface="Times New Roman"/>
                <a:cs typeface="Times New Roman"/>
                <a:sym typeface="Times New Roman"/>
              </a:rPr>
              <a:t>Odden, A. R., &amp; Picus, L. O. (2019). </a:t>
            </a:r>
            <a:r>
              <a:rPr i="1" lang="en" sz="7257">
                <a:solidFill>
                  <a:schemeClr val="dk1"/>
                </a:solidFill>
                <a:latin typeface="Times New Roman"/>
                <a:ea typeface="Times New Roman"/>
                <a:cs typeface="Times New Roman"/>
                <a:sym typeface="Times New Roman"/>
              </a:rPr>
              <a:t>School finance: A policy perspective</a:t>
            </a:r>
            <a:r>
              <a:rPr lang="en" sz="7257">
                <a:solidFill>
                  <a:schemeClr val="dk1"/>
                </a:solidFill>
                <a:latin typeface="Times New Roman"/>
                <a:ea typeface="Times New Roman"/>
                <a:cs typeface="Times New Roman"/>
                <a:sym typeface="Times New Roman"/>
              </a:rPr>
              <a:t>. New York, NY: McGraw-Hill education.</a:t>
            </a:r>
            <a:endParaRPr sz="7257">
              <a:solidFill>
                <a:schemeClr val="dk1"/>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latin typeface="Times New Roman"/>
                <a:ea typeface="Times New Roman"/>
                <a:cs typeface="Times New Roman"/>
                <a:sym typeface="Times New Roman"/>
              </a:rPr>
              <a:t>Reference</a:t>
            </a:r>
            <a:endParaRPr sz="3600">
              <a:latin typeface="Times New Roman"/>
              <a:ea typeface="Times New Roman"/>
              <a:cs typeface="Times New Roman"/>
              <a:sym typeface="Times New Roman"/>
            </a:endParaRPr>
          </a:p>
        </p:txBody>
      </p:sp>
      <p:sp>
        <p:nvSpPr>
          <p:cNvPr id="177" name="Google Shape;177;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457200" lvl="0" marL="457200" rtl="0" algn="l">
              <a:lnSpc>
                <a:spcPct val="200000"/>
              </a:lnSpc>
              <a:spcBef>
                <a:spcPts val="1200"/>
              </a:spcBef>
              <a:spcAft>
                <a:spcPts val="0"/>
              </a:spcAft>
              <a:buClr>
                <a:schemeClr val="dk1"/>
              </a:buClr>
              <a:buSzPts val="275"/>
              <a:buFont typeface="Arial"/>
              <a:buNone/>
            </a:pPr>
            <a:r>
              <a:rPr lang="en" sz="7257">
                <a:solidFill>
                  <a:schemeClr val="dk1"/>
                </a:solidFill>
                <a:latin typeface="Times New Roman"/>
                <a:ea typeface="Times New Roman"/>
                <a:cs typeface="Times New Roman"/>
                <a:sym typeface="Times New Roman"/>
              </a:rPr>
              <a:t>SCCPSS.ORG. (2020). Chatham County Public School System Budget. Retrieved 2021, from https://spwww.sccpss.com/fin/bud/Documents/FY21%20Adopted%20Budget/Adopted%20Budget%20for%20Fiscal%20Year%202021.pdf</a:t>
            </a:r>
            <a:endParaRPr sz="7257">
              <a:solidFill>
                <a:schemeClr val="dk1"/>
              </a:solidFill>
              <a:latin typeface="Times New Roman"/>
              <a:ea typeface="Times New Roman"/>
              <a:cs typeface="Times New Roman"/>
              <a:sym typeface="Times New Roman"/>
            </a:endParaRPr>
          </a:p>
          <a:p>
            <a:pPr indent="-457200" lvl="0" marL="457200" rtl="0" algn="l">
              <a:lnSpc>
                <a:spcPct val="200000"/>
              </a:lnSpc>
              <a:spcBef>
                <a:spcPts val="1200"/>
              </a:spcBef>
              <a:spcAft>
                <a:spcPts val="0"/>
              </a:spcAft>
              <a:buClr>
                <a:schemeClr val="dk1"/>
              </a:buClr>
              <a:buSzPts val="275"/>
              <a:buFont typeface="Arial"/>
              <a:buNone/>
            </a:pPr>
            <a:r>
              <a:rPr lang="en" sz="7257">
                <a:solidFill>
                  <a:schemeClr val="dk1"/>
                </a:solidFill>
                <a:latin typeface="Times New Roman"/>
                <a:ea typeface="Times New Roman"/>
                <a:cs typeface="Times New Roman"/>
                <a:sym typeface="Times New Roman"/>
              </a:rPr>
              <a:t>Unknown. (2020). SCCPSS Payroll. Retrieved April 12, 2021, from </a:t>
            </a:r>
            <a:r>
              <a:rPr lang="en" sz="7257" u="sng">
                <a:solidFill>
                  <a:srgbClr val="1155CC"/>
                </a:solidFill>
                <a:latin typeface="Times New Roman"/>
                <a:ea typeface="Times New Roman"/>
                <a:cs typeface="Times New Roman"/>
                <a:sym typeface="Times New Roman"/>
                <a:hlinkClick r:id="rId3">
                  <a:extLst>
                    <a:ext uri="{A12FA001-AC4F-418D-AE19-62706E023703}">
                      <ahyp:hlinkClr val="tx"/>
                    </a:ext>
                  </a:extLst>
                </a:hlinkClick>
              </a:rPr>
              <a:t>https://spwww.sccpss.com/fin/Pages/Payroll.aspx</a:t>
            </a:r>
            <a:endParaRPr sz="7257">
              <a:solidFill>
                <a:schemeClr val="dk1"/>
              </a:solidFill>
              <a:latin typeface="Times New Roman"/>
              <a:ea typeface="Times New Roman"/>
              <a:cs typeface="Times New Roman"/>
              <a:sym typeface="Times New Roman"/>
            </a:endParaRPr>
          </a:p>
          <a:p>
            <a:pPr indent="-457200" lvl="0" marL="457200" rtl="0" algn="l">
              <a:lnSpc>
                <a:spcPct val="200000"/>
              </a:lnSpc>
              <a:spcBef>
                <a:spcPts val="1200"/>
              </a:spcBef>
              <a:spcAft>
                <a:spcPts val="0"/>
              </a:spcAft>
              <a:buClr>
                <a:schemeClr val="dk1"/>
              </a:buClr>
              <a:buSzPct val="91666"/>
              <a:buFont typeface="Arial"/>
              <a:buNone/>
            </a:pPr>
            <a:r>
              <a:t/>
            </a:r>
            <a:endParaRPr sz="1200">
              <a:solidFill>
                <a:schemeClr val="dk1"/>
              </a:solidFill>
              <a:latin typeface="Times New Roman"/>
              <a:ea typeface="Times New Roman"/>
              <a:cs typeface="Times New Roman"/>
              <a:sym typeface="Times New Roman"/>
            </a:endParaRPr>
          </a:p>
          <a:p>
            <a:pPr indent="0" lvl="0" marL="0" rtl="0" algn="l">
              <a:spcBef>
                <a:spcPts val="1200"/>
              </a:spcBef>
              <a:spcAft>
                <a:spcPts val="0"/>
              </a:spcAft>
              <a:buClr>
                <a:schemeClr val="dk1"/>
              </a:buClr>
              <a:buSzPct val="61111"/>
              <a:buFont typeface="Arial"/>
              <a:buNone/>
            </a:pPr>
            <a:r>
              <a:t/>
            </a:r>
            <a:endParaRPr/>
          </a:p>
          <a:p>
            <a:pPr indent="0" lvl="0" marL="0" rtl="0" algn="l">
              <a:spcBef>
                <a:spcPts val="1200"/>
              </a:spcBef>
              <a:spcAft>
                <a:spcPts val="0"/>
              </a:spcAft>
              <a:buClr>
                <a:schemeClr val="dk1"/>
              </a:buClr>
              <a:buSzPct val="61111"/>
              <a:buFont typeface="Arial"/>
              <a:buNone/>
            </a:pPr>
            <a:r>
              <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