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Lst>
  <p:sldSz cy="5143500" cx="9144000"/>
  <p:notesSz cx="6858000" cy="9144000"/>
  <p:embeddedFontLst>
    <p:embeddedFont>
      <p:font typeface="Raleway"/>
      <p:regular r:id="rId44"/>
      <p:bold r:id="rId45"/>
      <p:italic r:id="rId46"/>
      <p:boldItalic r:id="rId4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2" Type="http://schemas.openxmlformats.org/officeDocument/2006/relationships/slide" Target="slides/slide37.xml"/><Relationship Id="rId41" Type="http://schemas.openxmlformats.org/officeDocument/2006/relationships/slide" Target="slides/slide36.xml"/><Relationship Id="rId22" Type="http://schemas.openxmlformats.org/officeDocument/2006/relationships/slide" Target="slides/slide17.xml"/><Relationship Id="rId44" Type="http://schemas.openxmlformats.org/officeDocument/2006/relationships/font" Target="fonts/Raleway-regular.fntdata"/><Relationship Id="rId21" Type="http://schemas.openxmlformats.org/officeDocument/2006/relationships/slide" Target="slides/slide16.xml"/><Relationship Id="rId43" Type="http://schemas.openxmlformats.org/officeDocument/2006/relationships/slide" Target="slides/slide38.xml"/><Relationship Id="rId24" Type="http://schemas.openxmlformats.org/officeDocument/2006/relationships/slide" Target="slides/slide19.xml"/><Relationship Id="rId46" Type="http://schemas.openxmlformats.org/officeDocument/2006/relationships/font" Target="fonts/Raleway-italic.fntdata"/><Relationship Id="rId23" Type="http://schemas.openxmlformats.org/officeDocument/2006/relationships/slide" Target="slides/slide18.xml"/><Relationship Id="rId45" Type="http://schemas.openxmlformats.org/officeDocument/2006/relationships/font" Target="fonts/Raleway-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47" Type="http://schemas.openxmlformats.org/officeDocument/2006/relationships/font" Target="fonts/Raleway-boldItalic.fntdata"/><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6" name="Google Shape;5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ca789dc104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ca789dc104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From 1920 to 1930 school expenditure per pupil increased 100%. During the 1960’s school expenditures increased 67%. American did not always have free schools the idea was developed in during the 17, 18 and 19th centuries</a:t>
            </a:r>
            <a:r>
              <a:rPr lang="en" sz="1200"/>
              <a:t> (</a:t>
            </a:r>
            <a:r>
              <a:rPr lang="en" sz="1200">
                <a:solidFill>
                  <a:schemeClr val="dk1"/>
                </a:solidFill>
                <a:latin typeface="Times New Roman"/>
                <a:ea typeface="Times New Roman"/>
                <a:cs typeface="Times New Roman"/>
                <a:sym typeface="Times New Roman"/>
              </a:rPr>
              <a:t>Odden &amp; Picus, 2019).</a:t>
            </a:r>
            <a:endParaRPr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ca789dc104_2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ca789dc104_2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ca789dc104_2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ca789dc104_2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ca789dc104_2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ca789dc104_2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ca789dc104_2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ca789dc104_2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state can overachieve and exceed requirements of the constitution but they can fail to meet the constitution basic requirement</a:t>
            </a:r>
            <a:r>
              <a:rPr lang="en" sz="1200"/>
              <a:t> (</a:t>
            </a:r>
            <a:r>
              <a:rPr lang="en" sz="1200">
                <a:solidFill>
                  <a:schemeClr val="dk1"/>
                </a:solidFill>
                <a:latin typeface="Times New Roman"/>
                <a:ea typeface="Times New Roman"/>
                <a:cs typeface="Times New Roman"/>
                <a:sym typeface="Times New Roman"/>
              </a:rPr>
              <a:t>E</a:t>
            </a:r>
            <a:r>
              <a:rPr lang="en" sz="1200">
                <a:solidFill>
                  <a:schemeClr val="dk1"/>
                </a:solidFill>
                <a:latin typeface="Times New Roman"/>
                <a:ea typeface="Times New Roman"/>
                <a:cs typeface="Times New Roman"/>
                <a:sym typeface="Times New Roman"/>
              </a:rPr>
              <a:t>ssex, 2019).</a:t>
            </a:r>
            <a:endParaRPr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d617269d3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d617269d3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ca789dc104_2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ca789dc104_2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ca789dc104_2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ca789dc104_2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ca789dc104_2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ca789dc104_2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ca789dc104_2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ca789dc104_2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state of Arkansas invested 800 million more in their school system and raised basic funding foundations for all school districts </a:t>
            </a:r>
            <a:r>
              <a:rPr lang="en" sz="1200">
                <a:solidFill>
                  <a:schemeClr val="dk1"/>
                </a:solidFill>
                <a:latin typeface="Times New Roman"/>
                <a:ea typeface="Times New Roman"/>
                <a:cs typeface="Times New Roman"/>
                <a:sym typeface="Times New Roman"/>
              </a:rPr>
              <a:t>(Odden &amp; Picus, 2019).</a:t>
            </a:r>
            <a:endParaRPr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d617269d3f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d617269d3f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ca789dc104_2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ca789dc104_2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According to the McLoone Index, if a district is spending 60% above average expenditure per child than students from </a:t>
            </a:r>
            <a:r>
              <a:rPr lang="en"/>
              <a:t>impoverished</a:t>
            </a:r>
            <a:r>
              <a:rPr lang="en"/>
              <a:t> areas will need 80% of the total revenue.</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ca789dc104_2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ca789dc104_2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ca789dc104_2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ca789dc104_2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ca789dc104_2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ca789dc104_2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caf0dd907f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caf0dd907f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ca789dc104_2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ca789dc104_2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14 billion dollar special education bill would cover over 7 million of on Nations special education students. The Coalition has been welcomed by fellow Democratic politicians such as Cory Booker and Amy Klobuchar.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caf0dd907f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caf0dd907f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caf0dd907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caf0dd907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caf0dd907f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caf0dd907f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caf0dd907f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caf0dd907f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caf0dd907f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caf0dd907f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ca789dc104_2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ca789dc104_2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caf0dd907f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caf0dd907f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caf0dd907f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caf0dd907f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caf0dd907f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caf0dd907f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ca789dc104_2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ca789dc104_2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caf0dd907f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caf0dd907f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ca7448f7c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ca7448f7c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caf0dd907f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caf0dd907f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caf0dd907f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caf0dd907f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caf0dd907f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caf0dd907f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d617269d3f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d617269d3f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d617269d3f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d617269d3f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caf0dd907f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caf0dd907f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ca789dc104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ca789dc104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d617269d3f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d617269d3f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80700" y="2651100"/>
            <a:ext cx="8982600" cy="2411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txBox="1"/>
          <p:nvPr>
            <p:ph type="ctrTitle"/>
          </p:nvPr>
        </p:nvSpPr>
        <p:spPr>
          <a:xfrm>
            <a:off x="485875" y="264475"/>
            <a:ext cx="8183700" cy="1473600"/>
          </a:xfrm>
          <a:prstGeom prst="rect">
            <a:avLst/>
          </a:prstGeom>
        </p:spPr>
        <p:txBody>
          <a:bodyPr anchorCtr="0" anchor="b" bIns="91425" lIns="91425" spcFirstLastPara="1" rIns="91425" wrap="square" tIns="91425">
            <a:norm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12" name="Google Shape;12;p2"/>
          <p:cNvSpPr txBox="1"/>
          <p:nvPr>
            <p:ph idx="1" type="subTitle"/>
          </p:nvPr>
        </p:nvSpPr>
        <p:spPr>
          <a:xfrm>
            <a:off x="485875" y="1738075"/>
            <a:ext cx="8183700" cy="8610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2400"/>
              <a:buNone/>
              <a:defRPr sz="2400"/>
            </a:lvl1pPr>
            <a:lvl2pPr lvl="1">
              <a:lnSpc>
                <a:spcPct val="100000"/>
              </a:lnSpc>
              <a:spcBef>
                <a:spcPts val="0"/>
              </a:spcBef>
              <a:spcAft>
                <a:spcPts val="0"/>
              </a:spcAft>
              <a:buSzPts val="2400"/>
              <a:buNone/>
              <a:defRPr sz="2400"/>
            </a:lvl2pPr>
            <a:lvl3pPr lvl="2">
              <a:lnSpc>
                <a:spcPct val="100000"/>
              </a:lnSpc>
              <a:spcBef>
                <a:spcPts val="0"/>
              </a:spcBef>
              <a:spcAft>
                <a:spcPts val="0"/>
              </a:spcAft>
              <a:buSzPts val="2400"/>
              <a:buNone/>
              <a:defRPr sz="2400"/>
            </a:lvl3pPr>
            <a:lvl4pPr lvl="3">
              <a:lnSpc>
                <a:spcPct val="100000"/>
              </a:lnSpc>
              <a:spcBef>
                <a:spcPts val="0"/>
              </a:spcBef>
              <a:spcAft>
                <a:spcPts val="0"/>
              </a:spcAft>
              <a:buSzPts val="2400"/>
              <a:buNone/>
              <a:defRPr sz="2400"/>
            </a:lvl4pPr>
            <a:lvl5pPr lvl="4">
              <a:lnSpc>
                <a:spcPct val="100000"/>
              </a:lnSpc>
              <a:spcBef>
                <a:spcPts val="0"/>
              </a:spcBef>
              <a:spcAft>
                <a:spcPts val="0"/>
              </a:spcAft>
              <a:buSzPts val="2400"/>
              <a:buNone/>
              <a:defRPr sz="2400"/>
            </a:lvl5pPr>
            <a:lvl6pPr lvl="5">
              <a:lnSpc>
                <a:spcPct val="100000"/>
              </a:lnSpc>
              <a:spcBef>
                <a:spcPts val="0"/>
              </a:spcBef>
              <a:spcAft>
                <a:spcPts val="0"/>
              </a:spcAft>
              <a:buSzPts val="2400"/>
              <a:buNone/>
              <a:defRPr sz="2400"/>
            </a:lvl6pPr>
            <a:lvl7pPr lvl="6">
              <a:lnSpc>
                <a:spcPct val="100000"/>
              </a:lnSpc>
              <a:spcBef>
                <a:spcPts val="0"/>
              </a:spcBef>
              <a:spcAft>
                <a:spcPts val="0"/>
              </a:spcAft>
              <a:buSzPts val="2400"/>
              <a:buNone/>
              <a:defRPr sz="2400"/>
            </a:lvl7pPr>
            <a:lvl8pPr lvl="7">
              <a:lnSpc>
                <a:spcPct val="100000"/>
              </a:lnSpc>
              <a:spcBef>
                <a:spcPts val="0"/>
              </a:spcBef>
              <a:spcAft>
                <a:spcPts val="0"/>
              </a:spcAft>
              <a:buSzPts val="2400"/>
              <a:buNone/>
              <a:defRPr sz="2400"/>
            </a:lvl8pPr>
            <a:lvl9pPr lvl="8">
              <a:lnSpc>
                <a:spcPct val="100000"/>
              </a:lnSpc>
              <a:spcBef>
                <a:spcPts val="0"/>
              </a:spcBef>
              <a:spcAft>
                <a:spcPts val="0"/>
              </a:spcAft>
              <a:buSzPts val="2400"/>
              <a:buNone/>
              <a:defRPr sz="2400"/>
            </a:lvl9pPr>
          </a:lstStyle>
          <a:p/>
        </p:txBody>
      </p:sp>
      <p:sp>
        <p:nvSpPr>
          <p:cNvPr id="13" name="Google Shape;13;p2"/>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3"/>
          <p:cNvSpPr/>
          <p:nvPr/>
        </p:nvSpPr>
        <p:spPr>
          <a:xfrm>
            <a:off x="80700" y="2651100"/>
            <a:ext cx="8982600" cy="2411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3"/>
          <p:cNvSpPr txBox="1"/>
          <p:nvPr>
            <p:ph type="title"/>
          </p:nvPr>
        </p:nvSpPr>
        <p:spPr>
          <a:xfrm>
            <a:off x="485875" y="1714500"/>
            <a:ext cx="8183700" cy="785700"/>
          </a:xfrm>
          <a:prstGeom prst="rect">
            <a:avLst/>
          </a:prstGeom>
        </p:spPr>
        <p:txBody>
          <a:bodyPr anchorCtr="0" anchor="b" bIns="91425" lIns="91425" spcFirstLastPara="1" rIns="91425" wrap="square" tIns="91425">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7" name="Google Shape;17;p3"/>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6234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0" name="Google Shape;20;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1" name="Google Shape;21;p4"/>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2" name="Shape 22"/>
        <p:cNvGrpSpPr/>
        <p:nvPr/>
      </p:nvGrpSpPr>
      <p:grpSpPr>
        <a:xfrm>
          <a:off x="0" y="0"/>
          <a:ext cx="0" cy="0"/>
          <a:chOff x="0" y="0"/>
          <a:chExt cx="0" cy="0"/>
        </a:xfrm>
      </p:grpSpPr>
      <p:sp>
        <p:nvSpPr>
          <p:cNvPr id="23" name="Google Shape;23;p5"/>
          <p:cNvSpPr txBox="1"/>
          <p:nvPr>
            <p:ph type="title"/>
          </p:nvPr>
        </p:nvSpPr>
        <p:spPr>
          <a:xfrm>
            <a:off x="311700" y="445025"/>
            <a:ext cx="8520600" cy="6234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4" name="Google Shape;24;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 name="Google Shape;25;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6" name="Google Shape;26;p5"/>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7" name="Shape 27"/>
        <p:cNvGrpSpPr/>
        <p:nvPr/>
      </p:nvGrpSpPr>
      <p:grpSpPr>
        <a:xfrm>
          <a:off x="0" y="0"/>
          <a:ext cx="0" cy="0"/>
          <a:chOff x="0" y="0"/>
          <a:chExt cx="0" cy="0"/>
        </a:xfrm>
      </p:grpSpPr>
      <p:sp>
        <p:nvSpPr>
          <p:cNvPr id="28" name="Google Shape;28;p6"/>
          <p:cNvSpPr txBox="1"/>
          <p:nvPr>
            <p:ph type="title"/>
          </p:nvPr>
        </p:nvSpPr>
        <p:spPr>
          <a:xfrm>
            <a:off x="311700" y="445025"/>
            <a:ext cx="8520600" cy="6234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9" name="Google Shape;29;p6"/>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0" name="Shape 30"/>
        <p:cNvGrpSpPr/>
        <p:nvPr/>
      </p:nvGrpSpPr>
      <p:grpSpPr>
        <a:xfrm>
          <a:off x="0" y="0"/>
          <a:ext cx="0" cy="0"/>
          <a:chOff x="0" y="0"/>
          <a:chExt cx="0" cy="0"/>
        </a:xfrm>
      </p:grpSpPr>
      <p:sp>
        <p:nvSpPr>
          <p:cNvPr id="31" name="Google Shape;31;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2" name="Google Shape;32;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3" name="Google Shape;33;p7"/>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2"/>
        </a:solidFill>
      </p:bgPr>
    </p:bg>
    <p:spTree>
      <p:nvGrpSpPr>
        <p:cNvPr id="34" name="Shape 34"/>
        <p:cNvGrpSpPr/>
        <p:nvPr/>
      </p:nvGrpSpPr>
      <p:grpSpPr>
        <a:xfrm>
          <a:off x="0" y="0"/>
          <a:ext cx="0" cy="0"/>
          <a:chOff x="0" y="0"/>
          <a:chExt cx="0" cy="0"/>
        </a:xfrm>
      </p:grpSpPr>
      <p:sp>
        <p:nvSpPr>
          <p:cNvPr id="35" name="Google Shape;35;p8"/>
          <p:cNvSpPr txBox="1"/>
          <p:nvPr>
            <p:ph type="title"/>
          </p:nvPr>
        </p:nvSpPr>
        <p:spPr>
          <a:xfrm>
            <a:off x="490250" y="526350"/>
            <a:ext cx="56040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6" name="Google Shape;36;p8"/>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7" name="Shape 37"/>
        <p:cNvGrpSpPr/>
        <p:nvPr/>
      </p:nvGrpSpPr>
      <p:grpSpPr>
        <a:xfrm>
          <a:off x="0" y="0"/>
          <a:ext cx="0" cy="0"/>
          <a:chOff x="0" y="0"/>
          <a:chExt cx="0" cy="0"/>
        </a:xfrm>
      </p:grpSpPr>
      <p:sp>
        <p:nvSpPr>
          <p:cNvPr id="38" name="Google Shape;38;p9"/>
          <p:cNvSpPr/>
          <p:nvPr/>
        </p:nvSpPr>
        <p:spPr>
          <a:xfrm>
            <a:off x="4636800" y="80700"/>
            <a:ext cx="4426500" cy="4982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9" name="Google Shape;39;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0" name="Google Shape;40;p9"/>
          <p:cNvSpPr txBox="1"/>
          <p:nvPr>
            <p:ph type="title"/>
          </p:nvPr>
        </p:nvSpPr>
        <p:spPr>
          <a:xfrm>
            <a:off x="265500" y="1181700"/>
            <a:ext cx="4045200" cy="1533600"/>
          </a:xfrm>
          <a:prstGeom prst="rect">
            <a:avLst/>
          </a:prstGeom>
        </p:spPr>
        <p:txBody>
          <a:bodyPr anchorCtr="0" anchor="b"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41" name="Google Shape;41;p9"/>
          <p:cNvSpPr txBox="1"/>
          <p:nvPr>
            <p:ph idx="1" type="subTitle"/>
          </p:nvPr>
        </p:nvSpPr>
        <p:spPr>
          <a:xfrm>
            <a:off x="265500" y="27690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2" name="Google Shape;42;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3" name="Google Shape;43;p9"/>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4" name="Shape 44"/>
        <p:cNvGrpSpPr/>
        <p:nvPr/>
      </p:nvGrpSpPr>
      <p:grpSpPr>
        <a:xfrm>
          <a:off x="0" y="0"/>
          <a:ext cx="0" cy="0"/>
          <a:chOff x="0" y="0"/>
          <a:chExt cx="0" cy="0"/>
        </a:xfrm>
      </p:grpSpPr>
      <p:sp>
        <p:nvSpPr>
          <p:cNvPr id="45" name="Google Shape;45;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100"/>
              <a:buNone/>
              <a:defRPr sz="2100"/>
            </a:lvl1pPr>
          </a:lstStyle>
          <a:p/>
        </p:txBody>
      </p:sp>
      <p:sp>
        <p:nvSpPr>
          <p:cNvPr id="46" name="Google Shape;46;p10"/>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7" name="Shape 47"/>
        <p:cNvGrpSpPr/>
        <p:nvPr/>
      </p:nvGrpSpPr>
      <p:grpSpPr>
        <a:xfrm>
          <a:off x="0" y="0"/>
          <a:ext cx="0" cy="0"/>
          <a:chOff x="0" y="0"/>
          <a:chExt cx="0" cy="0"/>
        </a:xfrm>
      </p:grpSpPr>
      <p:sp>
        <p:nvSpPr>
          <p:cNvPr id="48" name="Google Shape;48;p11"/>
          <p:cNvSpPr/>
          <p:nvPr/>
        </p:nvSpPr>
        <p:spPr>
          <a:xfrm>
            <a:off x="80700" y="2651100"/>
            <a:ext cx="8982600" cy="2411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11"/>
          <p:cNvSpPr txBox="1"/>
          <p:nvPr>
            <p:ph hasCustomPrompt="1" type="title"/>
          </p:nvPr>
        </p:nvSpPr>
        <p:spPr>
          <a:xfrm>
            <a:off x="311700" y="743001"/>
            <a:ext cx="8520600" cy="20064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Font typeface="Source Sans Pro"/>
              <a:buNone/>
              <a:defRPr sz="12000">
                <a:latin typeface="Source Sans Pro"/>
                <a:ea typeface="Source Sans Pro"/>
                <a:cs typeface="Source Sans Pro"/>
                <a:sym typeface="Source Sans Pro"/>
              </a:defRPr>
            </a:lvl1pPr>
            <a:lvl2pPr lvl="1" algn="ctr">
              <a:spcBef>
                <a:spcPts val="0"/>
              </a:spcBef>
              <a:spcAft>
                <a:spcPts val="0"/>
              </a:spcAft>
              <a:buSzPts val="12000"/>
              <a:buFont typeface="Source Sans Pro"/>
              <a:buNone/>
              <a:defRPr sz="12000">
                <a:latin typeface="Source Sans Pro"/>
                <a:ea typeface="Source Sans Pro"/>
                <a:cs typeface="Source Sans Pro"/>
                <a:sym typeface="Source Sans Pro"/>
              </a:defRPr>
            </a:lvl2pPr>
            <a:lvl3pPr lvl="2" algn="ctr">
              <a:spcBef>
                <a:spcPts val="0"/>
              </a:spcBef>
              <a:spcAft>
                <a:spcPts val="0"/>
              </a:spcAft>
              <a:buSzPts val="12000"/>
              <a:buFont typeface="Source Sans Pro"/>
              <a:buNone/>
              <a:defRPr sz="12000">
                <a:latin typeface="Source Sans Pro"/>
                <a:ea typeface="Source Sans Pro"/>
                <a:cs typeface="Source Sans Pro"/>
                <a:sym typeface="Source Sans Pro"/>
              </a:defRPr>
            </a:lvl3pPr>
            <a:lvl4pPr lvl="3" algn="ctr">
              <a:spcBef>
                <a:spcPts val="0"/>
              </a:spcBef>
              <a:spcAft>
                <a:spcPts val="0"/>
              </a:spcAft>
              <a:buSzPts val="12000"/>
              <a:buFont typeface="Source Sans Pro"/>
              <a:buNone/>
              <a:defRPr sz="12000">
                <a:latin typeface="Source Sans Pro"/>
                <a:ea typeface="Source Sans Pro"/>
                <a:cs typeface="Source Sans Pro"/>
                <a:sym typeface="Source Sans Pro"/>
              </a:defRPr>
            </a:lvl4pPr>
            <a:lvl5pPr lvl="4" algn="ctr">
              <a:spcBef>
                <a:spcPts val="0"/>
              </a:spcBef>
              <a:spcAft>
                <a:spcPts val="0"/>
              </a:spcAft>
              <a:buSzPts val="12000"/>
              <a:buFont typeface="Source Sans Pro"/>
              <a:buNone/>
              <a:defRPr sz="12000">
                <a:latin typeface="Source Sans Pro"/>
                <a:ea typeface="Source Sans Pro"/>
                <a:cs typeface="Source Sans Pro"/>
                <a:sym typeface="Source Sans Pro"/>
              </a:defRPr>
            </a:lvl5pPr>
            <a:lvl6pPr lvl="5" algn="ctr">
              <a:spcBef>
                <a:spcPts val="0"/>
              </a:spcBef>
              <a:spcAft>
                <a:spcPts val="0"/>
              </a:spcAft>
              <a:buSzPts val="12000"/>
              <a:buFont typeface="Source Sans Pro"/>
              <a:buNone/>
              <a:defRPr sz="12000">
                <a:latin typeface="Source Sans Pro"/>
                <a:ea typeface="Source Sans Pro"/>
                <a:cs typeface="Source Sans Pro"/>
                <a:sym typeface="Source Sans Pro"/>
              </a:defRPr>
            </a:lvl6pPr>
            <a:lvl7pPr lvl="6" algn="ctr">
              <a:spcBef>
                <a:spcPts val="0"/>
              </a:spcBef>
              <a:spcAft>
                <a:spcPts val="0"/>
              </a:spcAft>
              <a:buSzPts val="12000"/>
              <a:buFont typeface="Source Sans Pro"/>
              <a:buNone/>
              <a:defRPr sz="12000">
                <a:latin typeface="Source Sans Pro"/>
                <a:ea typeface="Source Sans Pro"/>
                <a:cs typeface="Source Sans Pro"/>
                <a:sym typeface="Source Sans Pro"/>
              </a:defRPr>
            </a:lvl7pPr>
            <a:lvl8pPr lvl="7" algn="ctr">
              <a:spcBef>
                <a:spcPts val="0"/>
              </a:spcBef>
              <a:spcAft>
                <a:spcPts val="0"/>
              </a:spcAft>
              <a:buSzPts val="12000"/>
              <a:buFont typeface="Source Sans Pro"/>
              <a:buNone/>
              <a:defRPr sz="12000">
                <a:latin typeface="Source Sans Pro"/>
                <a:ea typeface="Source Sans Pro"/>
                <a:cs typeface="Source Sans Pro"/>
                <a:sym typeface="Source Sans Pro"/>
              </a:defRPr>
            </a:lvl8pPr>
            <a:lvl9pPr lvl="8" algn="ctr">
              <a:spcBef>
                <a:spcPts val="0"/>
              </a:spcBef>
              <a:spcAft>
                <a:spcPts val="0"/>
              </a:spcAft>
              <a:buSzPts val="12000"/>
              <a:buFont typeface="Source Sans Pro"/>
              <a:buNone/>
              <a:defRPr sz="12000">
                <a:latin typeface="Source Sans Pro"/>
                <a:ea typeface="Source Sans Pro"/>
                <a:cs typeface="Source Sans Pro"/>
                <a:sym typeface="Source Sans Pro"/>
              </a:defRPr>
            </a:lvl9pPr>
          </a:lstStyle>
          <a:p>
            <a:r>
              <a:t>xx%</a:t>
            </a:r>
          </a:p>
        </p:txBody>
      </p:sp>
      <p:sp>
        <p:nvSpPr>
          <p:cNvPr id="50" name="Google Shape;50;p11"/>
          <p:cNvSpPr txBox="1"/>
          <p:nvPr>
            <p:ph idx="1" type="body"/>
          </p:nvPr>
        </p:nvSpPr>
        <p:spPr>
          <a:xfrm>
            <a:off x="311700" y="2845182"/>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Clr>
                <a:schemeClr val="lt1"/>
              </a:buClr>
              <a:buSzPts val="1800"/>
              <a:buChar char="●"/>
              <a:defRPr>
                <a:solidFill>
                  <a:schemeClr val="lt1"/>
                </a:solidFill>
              </a:defRPr>
            </a:lvl1pPr>
            <a:lvl2pPr indent="-317500" lvl="1" marL="914400" algn="ctr">
              <a:spcBef>
                <a:spcPts val="0"/>
              </a:spcBef>
              <a:spcAft>
                <a:spcPts val="0"/>
              </a:spcAft>
              <a:buClr>
                <a:schemeClr val="lt1"/>
              </a:buClr>
              <a:buSzPts val="1400"/>
              <a:buChar char="○"/>
              <a:defRPr>
                <a:solidFill>
                  <a:schemeClr val="lt1"/>
                </a:solidFill>
              </a:defRPr>
            </a:lvl2pPr>
            <a:lvl3pPr indent="-317500" lvl="2" marL="1371600" algn="ctr">
              <a:spcBef>
                <a:spcPts val="0"/>
              </a:spcBef>
              <a:spcAft>
                <a:spcPts val="0"/>
              </a:spcAft>
              <a:buClr>
                <a:schemeClr val="lt1"/>
              </a:buClr>
              <a:buSzPts val="1400"/>
              <a:buChar char="■"/>
              <a:defRPr>
                <a:solidFill>
                  <a:schemeClr val="lt1"/>
                </a:solidFill>
              </a:defRPr>
            </a:lvl3pPr>
            <a:lvl4pPr indent="-317500" lvl="3" marL="1828800" algn="ctr">
              <a:spcBef>
                <a:spcPts val="0"/>
              </a:spcBef>
              <a:spcAft>
                <a:spcPts val="0"/>
              </a:spcAft>
              <a:buClr>
                <a:schemeClr val="lt1"/>
              </a:buClr>
              <a:buSzPts val="1400"/>
              <a:buChar char="●"/>
              <a:defRPr>
                <a:solidFill>
                  <a:schemeClr val="lt1"/>
                </a:solidFill>
              </a:defRPr>
            </a:lvl4pPr>
            <a:lvl5pPr indent="-317500" lvl="4" marL="2286000" algn="ctr">
              <a:spcBef>
                <a:spcPts val="0"/>
              </a:spcBef>
              <a:spcAft>
                <a:spcPts val="0"/>
              </a:spcAft>
              <a:buClr>
                <a:schemeClr val="lt1"/>
              </a:buClr>
              <a:buSzPts val="1400"/>
              <a:buChar char="○"/>
              <a:defRPr>
                <a:solidFill>
                  <a:schemeClr val="lt1"/>
                </a:solidFill>
              </a:defRPr>
            </a:lvl5pPr>
            <a:lvl6pPr indent="-317500" lvl="5" marL="2743200" algn="ctr">
              <a:spcBef>
                <a:spcPts val="0"/>
              </a:spcBef>
              <a:spcAft>
                <a:spcPts val="0"/>
              </a:spcAft>
              <a:buClr>
                <a:schemeClr val="lt1"/>
              </a:buClr>
              <a:buSzPts val="1400"/>
              <a:buChar char="■"/>
              <a:defRPr>
                <a:solidFill>
                  <a:schemeClr val="lt1"/>
                </a:solidFill>
              </a:defRPr>
            </a:lvl6pPr>
            <a:lvl7pPr indent="-317500" lvl="6" marL="3200400" algn="ctr">
              <a:spcBef>
                <a:spcPts val="0"/>
              </a:spcBef>
              <a:spcAft>
                <a:spcPts val="0"/>
              </a:spcAft>
              <a:buClr>
                <a:schemeClr val="lt1"/>
              </a:buClr>
              <a:buSzPts val="1400"/>
              <a:buChar char="●"/>
              <a:defRPr>
                <a:solidFill>
                  <a:schemeClr val="lt1"/>
                </a:solidFill>
              </a:defRPr>
            </a:lvl7pPr>
            <a:lvl8pPr indent="-317500" lvl="7" marL="3657600" algn="ctr">
              <a:spcBef>
                <a:spcPts val="0"/>
              </a:spcBef>
              <a:spcAft>
                <a:spcPts val="0"/>
              </a:spcAft>
              <a:buClr>
                <a:schemeClr val="lt1"/>
              </a:buClr>
              <a:buSzPts val="1400"/>
              <a:buChar char="○"/>
              <a:defRPr>
                <a:solidFill>
                  <a:schemeClr val="lt1"/>
                </a:solidFill>
              </a:defRPr>
            </a:lvl8pPr>
            <a:lvl9pPr indent="-317500" lvl="8" marL="4114800" algn="ctr">
              <a:spcBef>
                <a:spcPts val="0"/>
              </a:spcBef>
              <a:spcAft>
                <a:spcPts val="0"/>
              </a:spcAft>
              <a:buClr>
                <a:schemeClr val="lt1"/>
              </a:buClr>
              <a:buSzPts val="1400"/>
              <a:buChar char="■"/>
              <a:defRPr>
                <a:solidFill>
                  <a:schemeClr val="lt1"/>
                </a:solidFill>
              </a:defRPr>
            </a:lvl9pPr>
          </a:lstStyle>
          <a:p/>
        </p:txBody>
      </p:sp>
      <p:sp>
        <p:nvSpPr>
          <p:cNvPr id="51" name="Google Shape;51;p11"/>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2" name="Shape 52"/>
        <p:cNvGrpSpPr/>
        <p:nvPr/>
      </p:nvGrpSpPr>
      <p:grpSpPr>
        <a:xfrm>
          <a:off x="0" y="0"/>
          <a:ext cx="0" cy="0"/>
          <a:chOff x="0" y="0"/>
          <a:chExt cx="0" cy="0"/>
        </a:xfrm>
      </p:grpSpPr>
      <p:sp>
        <p:nvSpPr>
          <p:cNvPr id="53" name="Google Shape;53;p12"/>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lum">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623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1pPr>
            <a:lvl2pPr lvl="1">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2pPr>
            <a:lvl3pPr lvl="2">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3pPr>
            <a:lvl4pPr lvl="3">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4pPr>
            <a:lvl5pPr lvl="4">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5pPr>
            <a:lvl6pPr lvl="5">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6pPr>
            <a:lvl7pPr lvl="6">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7pPr>
            <a:lvl8pPr lvl="7">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8pPr>
            <a:lvl9pPr lvl="8">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lt2"/>
              </a:buClr>
              <a:buSzPts val="1800"/>
              <a:buFont typeface="Source Sans Pro"/>
              <a:buChar char="●"/>
              <a:defRPr sz="1800">
                <a:solidFill>
                  <a:schemeClr val="lt2"/>
                </a:solidFill>
                <a:latin typeface="Source Sans Pro"/>
                <a:ea typeface="Source Sans Pro"/>
                <a:cs typeface="Source Sans Pro"/>
                <a:sym typeface="Source Sans Pro"/>
              </a:defRPr>
            </a:lvl1pPr>
            <a:lvl2pPr indent="-317500" lvl="1" marL="9144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2pPr>
            <a:lvl3pPr indent="-317500" lvl="2" marL="13716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3pPr>
            <a:lvl4pPr indent="-317500" lvl="3" marL="18288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4pPr>
            <a:lvl5pPr indent="-317500" lvl="4" marL="22860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5pPr>
            <a:lvl6pPr indent="-317500" lvl="5" marL="27432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6pPr>
            <a:lvl7pPr indent="-317500" lvl="6" marL="32004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7pPr>
            <a:lvl8pPr indent="-317500" lvl="7" marL="36576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8pPr>
            <a:lvl9pPr indent="-317500" lvl="8" marL="41148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2"/>
                </a:solidFill>
                <a:latin typeface="Source Sans Pro"/>
                <a:ea typeface="Source Sans Pro"/>
                <a:cs typeface="Source Sans Pro"/>
                <a:sym typeface="Source Sans Pro"/>
              </a:defRPr>
            </a:lvl1pPr>
            <a:lvl2pPr lvl="1" algn="r">
              <a:buNone/>
              <a:defRPr sz="1000">
                <a:solidFill>
                  <a:schemeClr val="lt2"/>
                </a:solidFill>
                <a:latin typeface="Source Sans Pro"/>
                <a:ea typeface="Source Sans Pro"/>
                <a:cs typeface="Source Sans Pro"/>
                <a:sym typeface="Source Sans Pro"/>
              </a:defRPr>
            </a:lvl2pPr>
            <a:lvl3pPr lvl="2" algn="r">
              <a:buNone/>
              <a:defRPr sz="1000">
                <a:solidFill>
                  <a:schemeClr val="lt2"/>
                </a:solidFill>
                <a:latin typeface="Source Sans Pro"/>
                <a:ea typeface="Source Sans Pro"/>
                <a:cs typeface="Source Sans Pro"/>
                <a:sym typeface="Source Sans Pro"/>
              </a:defRPr>
            </a:lvl3pPr>
            <a:lvl4pPr lvl="3" algn="r">
              <a:buNone/>
              <a:defRPr sz="1000">
                <a:solidFill>
                  <a:schemeClr val="lt2"/>
                </a:solidFill>
                <a:latin typeface="Source Sans Pro"/>
                <a:ea typeface="Source Sans Pro"/>
                <a:cs typeface="Source Sans Pro"/>
                <a:sym typeface="Source Sans Pro"/>
              </a:defRPr>
            </a:lvl4pPr>
            <a:lvl5pPr lvl="4" algn="r">
              <a:buNone/>
              <a:defRPr sz="1000">
                <a:solidFill>
                  <a:schemeClr val="lt2"/>
                </a:solidFill>
                <a:latin typeface="Source Sans Pro"/>
                <a:ea typeface="Source Sans Pro"/>
                <a:cs typeface="Source Sans Pro"/>
                <a:sym typeface="Source Sans Pro"/>
              </a:defRPr>
            </a:lvl5pPr>
            <a:lvl6pPr lvl="5" algn="r">
              <a:buNone/>
              <a:defRPr sz="1000">
                <a:solidFill>
                  <a:schemeClr val="lt2"/>
                </a:solidFill>
                <a:latin typeface="Source Sans Pro"/>
                <a:ea typeface="Source Sans Pro"/>
                <a:cs typeface="Source Sans Pro"/>
                <a:sym typeface="Source Sans Pro"/>
              </a:defRPr>
            </a:lvl6pPr>
            <a:lvl7pPr lvl="6" algn="r">
              <a:buNone/>
              <a:defRPr sz="1000">
                <a:solidFill>
                  <a:schemeClr val="lt2"/>
                </a:solidFill>
                <a:latin typeface="Source Sans Pro"/>
                <a:ea typeface="Source Sans Pro"/>
                <a:cs typeface="Source Sans Pro"/>
                <a:sym typeface="Source Sans Pro"/>
              </a:defRPr>
            </a:lvl7pPr>
            <a:lvl8pPr lvl="7" algn="r">
              <a:buNone/>
              <a:defRPr sz="1000">
                <a:solidFill>
                  <a:schemeClr val="lt2"/>
                </a:solidFill>
                <a:latin typeface="Source Sans Pro"/>
                <a:ea typeface="Source Sans Pro"/>
                <a:cs typeface="Source Sans Pro"/>
                <a:sym typeface="Source Sans Pro"/>
              </a:defRPr>
            </a:lvl8pPr>
            <a:lvl9pPr lvl="8" algn="r">
              <a:buNone/>
              <a:defRPr sz="1000">
                <a:solidFill>
                  <a:schemeClr val="lt2"/>
                </a:solidFill>
                <a:latin typeface="Source Sans Pro"/>
                <a:ea typeface="Source Sans Pro"/>
                <a:cs typeface="Source Sans Pro"/>
                <a:sym typeface="Source Sans Pr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mc:Choice Requires="p14">
      <p:transition spd="slow" p14:dur="1000">
        <p14:gallery dir="l"/>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6.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2.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1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11.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 name="Shape 57"/>
        <p:cNvGrpSpPr/>
        <p:nvPr/>
      </p:nvGrpSpPr>
      <p:grpSpPr>
        <a:xfrm>
          <a:off x="0" y="0"/>
          <a:ext cx="0" cy="0"/>
          <a:chOff x="0" y="0"/>
          <a:chExt cx="0" cy="0"/>
        </a:xfrm>
      </p:grpSpPr>
      <p:sp>
        <p:nvSpPr>
          <p:cNvPr id="58" name="Google Shape;58;p13"/>
          <p:cNvSpPr txBox="1"/>
          <p:nvPr>
            <p:ph type="title"/>
          </p:nvPr>
        </p:nvSpPr>
        <p:spPr>
          <a:xfrm>
            <a:off x="819150" y="4553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Legal Issues</a:t>
            </a:r>
            <a:endParaRPr/>
          </a:p>
        </p:txBody>
      </p:sp>
      <p:sp>
        <p:nvSpPr>
          <p:cNvPr id="59" name="Google Shape;59;p1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60" name="Google Shape;60;p13"/>
          <p:cNvSpPr txBox="1"/>
          <p:nvPr/>
        </p:nvSpPr>
        <p:spPr>
          <a:xfrm>
            <a:off x="2961050" y="4156475"/>
            <a:ext cx="6317100" cy="46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Clr>
                <a:schemeClr val="dk1"/>
              </a:buClr>
              <a:buSzPts val="1100"/>
              <a:buFont typeface="Arial"/>
              <a:buNone/>
            </a:pPr>
            <a:r>
              <a:rPr lang="en" sz="1800">
                <a:latin typeface="Times New Roman"/>
                <a:ea typeface="Times New Roman"/>
                <a:cs typeface="Times New Roman"/>
                <a:sym typeface="Times New Roman"/>
              </a:rPr>
              <a:t>By Neville Boone</a:t>
            </a:r>
            <a:endParaRPr>
              <a:latin typeface="Times New Roman"/>
              <a:ea typeface="Times New Roman"/>
              <a:cs typeface="Times New Roman"/>
              <a:sym typeface="Times New Roman"/>
            </a:endParaRPr>
          </a:p>
        </p:txBody>
      </p:sp>
      <p:pic>
        <p:nvPicPr>
          <p:cNvPr id="61" name="Google Shape;61;p13"/>
          <p:cNvPicPr preferRelativeResize="0"/>
          <p:nvPr/>
        </p:nvPicPr>
        <p:blipFill>
          <a:blip r:embed="rId3">
            <a:alphaModFix/>
          </a:blip>
          <a:stretch>
            <a:fillRect/>
          </a:stretch>
        </p:blipFill>
        <p:spPr>
          <a:xfrm>
            <a:off x="381000" y="1045425"/>
            <a:ext cx="8382000" cy="288537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4"/>
          <p:cNvSpPr txBox="1"/>
          <p:nvPr>
            <p:ph type="title"/>
          </p:nvPr>
        </p:nvSpPr>
        <p:spPr>
          <a:xfrm>
            <a:off x="311700" y="445025"/>
            <a:ext cx="8520600" cy="62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latin typeface="Times New Roman"/>
                <a:ea typeface="Times New Roman"/>
                <a:cs typeface="Times New Roman"/>
                <a:sym typeface="Times New Roman"/>
              </a:rPr>
              <a:t>What is school finances</a:t>
            </a:r>
            <a:endParaRPr sz="3600">
              <a:latin typeface="Times New Roman"/>
              <a:ea typeface="Times New Roman"/>
              <a:cs typeface="Times New Roman"/>
              <a:sym typeface="Times New Roman"/>
            </a:endParaRPr>
          </a:p>
        </p:txBody>
      </p:sp>
      <p:sp>
        <p:nvSpPr>
          <p:cNvPr id="67" name="Google Shape;67;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81000" lvl="0" marL="457200" rtl="0" algn="l">
              <a:spcBef>
                <a:spcPts val="0"/>
              </a:spcBef>
              <a:spcAft>
                <a:spcPts val="0"/>
              </a:spcAft>
              <a:buClr>
                <a:srgbClr val="000000"/>
              </a:buClr>
              <a:buSzPts val="2400"/>
              <a:buFont typeface="Times New Roman"/>
              <a:buChar char="●"/>
            </a:pPr>
            <a:r>
              <a:rPr lang="en" sz="2400" u="sng">
                <a:solidFill>
                  <a:srgbClr val="000000"/>
                </a:solidFill>
                <a:latin typeface="Times New Roman"/>
                <a:ea typeface="Times New Roman"/>
                <a:cs typeface="Times New Roman"/>
                <a:sym typeface="Times New Roman"/>
              </a:rPr>
              <a:t>School finance:</a:t>
            </a:r>
            <a:r>
              <a:rPr lang="en" sz="2400">
                <a:solidFill>
                  <a:srgbClr val="000000"/>
                </a:solidFill>
                <a:latin typeface="Times New Roman"/>
                <a:ea typeface="Times New Roman"/>
                <a:cs typeface="Times New Roman"/>
                <a:sym typeface="Times New Roman"/>
              </a:rPr>
              <a:t> The purpose of school finance is to have the ability to allocate and use resources that </a:t>
            </a:r>
            <a:r>
              <a:rPr lang="en" sz="2400">
                <a:solidFill>
                  <a:srgbClr val="000000"/>
                </a:solidFill>
                <a:latin typeface="Times New Roman"/>
                <a:ea typeface="Times New Roman"/>
                <a:cs typeface="Times New Roman"/>
                <a:sym typeface="Times New Roman"/>
              </a:rPr>
              <a:t>would</a:t>
            </a:r>
            <a:r>
              <a:rPr lang="en" sz="2400">
                <a:solidFill>
                  <a:srgbClr val="000000"/>
                </a:solidFill>
                <a:latin typeface="Times New Roman"/>
                <a:ea typeface="Times New Roman"/>
                <a:cs typeface="Times New Roman"/>
                <a:sym typeface="Times New Roman"/>
              </a:rPr>
              <a:t> be equate to students success </a:t>
            </a:r>
            <a:endParaRPr sz="2400">
              <a:solidFill>
                <a:srgbClr val="000000"/>
              </a:solidFill>
              <a:latin typeface="Times New Roman"/>
              <a:ea typeface="Times New Roman"/>
              <a:cs typeface="Times New Roman"/>
              <a:sym typeface="Times New Roman"/>
            </a:endParaRPr>
          </a:p>
          <a:p>
            <a:pPr indent="-381000" lvl="0" marL="457200" rtl="0" algn="l">
              <a:spcBef>
                <a:spcPts val="0"/>
              </a:spcBef>
              <a:spcAft>
                <a:spcPts val="0"/>
              </a:spcAft>
              <a:buClr>
                <a:srgbClr val="000000"/>
              </a:buClr>
              <a:buSzPts val="2400"/>
              <a:buFont typeface="Times New Roman"/>
              <a:buChar char="●"/>
            </a:pPr>
            <a:r>
              <a:rPr lang="en" sz="2400">
                <a:solidFill>
                  <a:srgbClr val="000000"/>
                </a:solidFill>
                <a:latin typeface="Times New Roman"/>
                <a:ea typeface="Times New Roman"/>
                <a:cs typeface="Times New Roman"/>
                <a:sym typeface="Times New Roman"/>
              </a:rPr>
              <a:t>The education system is an enormous entity that house over 50 million learners and employs millions of teachers, administrators and board members (</a:t>
            </a:r>
            <a:r>
              <a:rPr lang="en" sz="2400">
                <a:solidFill>
                  <a:schemeClr val="dk1"/>
                </a:solidFill>
                <a:latin typeface="Times New Roman"/>
                <a:ea typeface="Times New Roman"/>
                <a:cs typeface="Times New Roman"/>
                <a:sym typeface="Times New Roman"/>
              </a:rPr>
              <a:t>Essex, 2019).</a:t>
            </a:r>
            <a:endParaRPr sz="2400">
              <a:solidFill>
                <a:schemeClr val="dk1"/>
              </a:solidFill>
              <a:latin typeface="Times New Roman"/>
              <a:ea typeface="Times New Roman"/>
              <a:cs typeface="Times New Roman"/>
              <a:sym typeface="Times New Roman"/>
            </a:endParaRPr>
          </a:p>
          <a:p>
            <a:pPr indent="0" lvl="0" marL="457200" rtl="0" algn="l">
              <a:spcBef>
                <a:spcPts val="1200"/>
              </a:spcBef>
              <a:spcAft>
                <a:spcPts val="1200"/>
              </a:spcAft>
              <a:buNone/>
            </a:pPr>
            <a:r>
              <a:t/>
            </a:r>
            <a:endParaRPr sz="2400">
              <a:solidFill>
                <a:schemeClr val="dk1"/>
              </a:solidFill>
              <a:latin typeface="Times New Roman"/>
              <a:ea typeface="Times New Roman"/>
              <a:cs typeface="Times New Roman"/>
              <a:sym typeface="Times New Roman"/>
            </a:endParaRPr>
          </a:p>
        </p:txBody>
      </p:sp>
      <p:pic>
        <p:nvPicPr>
          <p:cNvPr id="68" name="Google Shape;68;p14"/>
          <p:cNvPicPr preferRelativeResize="0"/>
          <p:nvPr/>
        </p:nvPicPr>
        <p:blipFill>
          <a:blip r:embed="rId3">
            <a:alphaModFix/>
          </a:blip>
          <a:stretch>
            <a:fillRect/>
          </a:stretch>
        </p:blipFill>
        <p:spPr>
          <a:xfrm>
            <a:off x="4739275" y="3796025"/>
            <a:ext cx="4322849" cy="13474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5"/>
          <p:cNvSpPr txBox="1"/>
          <p:nvPr>
            <p:ph type="title"/>
          </p:nvPr>
        </p:nvSpPr>
        <p:spPr>
          <a:xfrm>
            <a:off x="311700" y="445025"/>
            <a:ext cx="8520600" cy="62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t>Constitutionality of school finance</a:t>
            </a:r>
            <a:endParaRPr sz="3600"/>
          </a:p>
        </p:txBody>
      </p:sp>
      <p:sp>
        <p:nvSpPr>
          <p:cNvPr id="74" name="Google Shape;74;p15"/>
          <p:cNvSpPr txBox="1"/>
          <p:nvPr>
            <p:ph idx="1" type="body"/>
          </p:nvPr>
        </p:nvSpPr>
        <p:spPr>
          <a:xfrm>
            <a:off x="819150" y="1800200"/>
            <a:ext cx="7505700" cy="2448000"/>
          </a:xfrm>
          <a:prstGeom prst="rect">
            <a:avLst/>
          </a:prstGeom>
        </p:spPr>
        <p:txBody>
          <a:bodyPr anchorCtr="0" anchor="t" bIns="91425" lIns="91425" spcFirstLastPara="1" rIns="91425" wrap="square" tIns="91425">
            <a:normAutofit lnSpcReduction="20000"/>
          </a:bodyPr>
          <a:lstStyle/>
          <a:p>
            <a:pPr indent="-381000" lvl="0" marL="457200" rtl="0" algn="l">
              <a:spcBef>
                <a:spcPts val="0"/>
              </a:spcBef>
              <a:spcAft>
                <a:spcPts val="0"/>
              </a:spcAft>
              <a:buClr>
                <a:srgbClr val="000000"/>
              </a:buClr>
              <a:buSzPts val="2400"/>
              <a:buFont typeface="Times New Roman"/>
              <a:buChar char="●"/>
            </a:pPr>
            <a:r>
              <a:rPr lang="en" sz="2400">
                <a:solidFill>
                  <a:srgbClr val="000000"/>
                </a:solidFill>
                <a:latin typeface="Times New Roman"/>
                <a:ea typeface="Times New Roman"/>
                <a:cs typeface="Times New Roman"/>
                <a:sym typeface="Times New Roman"/>
              </a:rPr>
              <a:t>School </a:t>
            </a:r>
            <a:r>
              <a:rPr lang="en" sz="2400">
                <a:solidFill>
                  <a:srgbClr val="000000"/>
                </a:solidFill>
                <a:latin typeface="Times New Roman"/>
                <a:ea typeface="Times New Roman"/>
                <a:cs typeface="Times New Roman"/>
                <a:sym typeface="Times New Roman"/>
              </a:rPr>
              <a:t>finance</a:t>
            </a:r>
            <a:r>
              <a:rPr lang="en" sz="2400">
                <a:solidFill>
                  <a:srgbClr val="000000"/>
                </a:solidFill>
                <a:latin typeface="Times New Roman"/>
                <a:ea typeface="Times New Roman"/>
                <a:cs typeface="Times New Roman"/>
                <a:sym typeface="Times New Roman"/>
              </a:rPr>
              <a:t> statutes are passed by the state and lawmakers have the authority to distribute funding accordingly.</a:t>
            </a:r>
            <a:endParaRPr sz="2400">
              <a:solidFill>
                <a:srgbClr val="000000"/>
              </a:solidFill>
              <a:latin typeface="Times New Roman"/>
              <a:ea typeface="Times New Roman"/>
              <a:cs typeface="Times New Roman"/>
              <a:sym typeface="Times New Roman"/>
            </a:endParaRPr>
          </a:p>
          <a:p>
            <a:pPr indent="-381000" lvl="0" marL="457200" rtl="0" algn="l">
              <a:spcBef>
                <a:spcPts val="0"/>
              </a:spcBef>
              <a:spcAft>
                <a:spcPts val="0"/>
              </a:spcAft>
              <a:buClr>
                <a:srgbClr val="000000"/>
              </a:buClr>
              <a:buSzPts val="2400"/>
              <a:buFont typeface="Times New Roman"/>
              <a:buChar char="●"/>
            </a:pPr>
            <a:r>
              <a:rPr lang="en" sz="2400">
                <a:solidFill>
                  <a:srgbClr val="000000"/>
                </a:solidFill>
                <a:latin typeface="Times New Roman"/>
                <a:ea typeface="Times New Roman"/>
                <a:cs typeface="Times New Roman"/>
                <a:sym typeface="Times New Roman"/>
              </a:rPr>
              <a:t>All </a:t>
            </a:r>
            <a:r>
              <a:rPr lang="en" sz="2400">
                <a:solidFill>
                  <a:srgbClr val="000000"/>
                </a:solidFill>
                <a:latin typeface="Times New Roman"/>
                <a:ea typeface="Times New Roman"/>
                <a:cs typeface="Times New Roman"/>
                <a:sym typeface="Times New Roman"/>
              </a:rPr>
              <a:t>policies</a:t>
            </a:r>
            <a:r>
              <a:rPr lang="en" sz="2400">
                <a:solidFill>
                  <a:srgbClr val="000000"/>
                </a:solidFill>
                <a:latin typeface="Times New Roman"/>
                <a:ea typeface="Times New Roman"/>
                <a:cs typeface="Times New Roman"/>
                <a:sym typeface="Times New Roman"/>
              </a:rPr>
              <a:t> can not override the constitution but only align, if so, the </a:t>
            </a:r>
            <a:r>
              <a:rPr lang="en" sz="2400">
                <a:solidFill>
                  <a:srgbClr val="000000"/>
                </a:solidFill>
                <a:latin typeface="Times New Roman"/>
                <a:ea typeface="Times New Roman"/>
                <a:cs typeface="Times New Roman"/>
                <a:sym typeface="Times New Roman"/>
              </a:rPr>
              <a:t>statues</a:t>
            </a:r>
            <a:r>
              <a:rPr lang="en" sz="2400">
                <a:solidFill>
                  <a:srgbClr val="000000"/>
                </a:solidFill>
                <a:latin typeface="Times New Roman"/>
                <a:ea typeface="Times New Roman"/>
                <a:cs typeface="Times New Roman"/>
                <a:sym typeface="Times New Roman"/>
              </a:rPr>
              <a:t> would be considered void (</a:t>
            </a:r>
            <a:r>
              <a:rPr lang="en" sz="2400">
                <a:solidFill>
                  <a:schemeClr val="dk1"/>
                </a:solidFill>
                <a:latin typeface="Times New Roman"/>
                <a:ea typeface="Times New Roman"/>
                <a:cs typeface="Times New Roman"/>
                <a:sym typeface="Times New Roman"/>
              </a:rPr>
              <a:t>Odden &amp; Picus, 2019)</a:t>
            </a:r>
            <a:r>
              <a:rPr lang="en">
                <a:solidFill>
                  <a:schemeClr val="dk1"/>
                </a:solidFill>
                <a:latin typeface="Times New Roman"/>
                <a:ea typeface="Times New Roman"/>
                <a:cs typeface="Times New Roman"/>
                <a:sym typeface="Times New Roman"/>
              </a:rPr>
              <a:t>.</a:t>
            </a:r>
            <a:endParaRPr sz="2400">
              <a:solidFill>
                <a:srgbClr val="000000"/>
              </a:solidFill>
              <a:latin typeface="Times New Roman"/>
              <a:ea typeface="Times New Roman"/>
              <a:cs typeface="Times New Roman"/>
              <a:sym typeface="Times New Roman"/>
            </a:endParaRPr>
          </a:p>
        </p:txBody>
      </p:sp>
      <p:pic>
        <p:nvPicPr>
          <p:cNvPr id="75" name="Google Shape;75;p15"/>
          <p:cNvPicPr preferRelativeResize="0"/>
          <p:nvPr/>
        </p:nvPicPr>
        <p:blipFill>
          <a:blip r:embed="rId3">
            <a:alphaModFix/>
          </a:blip>
          <a:stretch>
            <a:fillRect/>
          </a:stretch>
        </p:blipFill>
        <p:spPr>
          <a:xfrm>
            <a:off x="7025273" y="3806025"/>
            <a:ext cx="2024026" cy="133747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6"/>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0555"/>
              <a:buFont typeface="Arial"/>
              <a:buNone/>
            </a:pPr>
            <a:r>
              <a:rPr lang="en" sz="3600"/>
              <a:t>Constitutionality of school finance continued.</a:t>
            </a:r>
            <a:endParaRPr/>
          </a:p>
        </p:txBody>
      </p:sp>
      <p:sp>
        <p:nvSpPr>
          <p:cNvPr id="81" name="Google Shape;81;p16"/>
          <p:cNvSpPr txBox="1"/>
          <p:nvPr>
            <p:ph idx="1" type="body"/>
          </p:nvPr>
        </p:nvSpPr>
        <p:spPr>
          <a:xfrm>
            <a:off x="311700" y="1445200"/>
            <a:ext cx="8520600" cy="3416400"/>
          </a:xfrm>
          <a:prstGeom prst="rect">
            <a:avLst/>
          </a:prstGeom>
        </p:spPr>
        <p:txBody>
          <a:bodyPr anchorCtr="0" anchor="t" bIns="91425" lIns="91425" spcFirstLastPara="1" rIns="91425" wrap="square" tIns="91425">
            <a:normAutofit/>
          </a:bodyPr>
          <a:lstStyle/>
          <a:p>
            <a:pPr indent="-381000" lvl="0" marL="457200" rtl="0" algn="l">
              <a:spcBef>
                <a:spcPts val="0"/>
              </a:spcBef>
              <a:spcAft>
                <a:spcPts val="0"/>
              </a:spcAft>
              <a:buClr>
                <a:srgbClr val="000000"/>
              </a:buClr>
              <a:buSzPts val="2400"/>
              <a:buFont typeface="Times New Roman"/>
              <a:buChar char="●"/>
            </a:pPr>
            <a:r>
              <a:rPr lang="en" sz="2400">
                <a:solidFill>
                  <a:srgbClr val="000000"/>
                </a:solidFill>
                <a:latin typeface="Times New Roman"/>
                <a:ea typeface="Times New Roman"/>
                <a:cs typeface="Times New Roman"/>
                <a:sym typeface="Times New Roman"/>
              </a:rPr>
              <a:t>4th Amendment: Give the right of </a:t>
            </a:r>
            <a:r>
              <a:rPr lang="en" sz="2400">
                <a:solidFill>
                  <a:srgbClr val="000000"/>
                </a:solidFill>
                <a:latin typeface="Times New Roman"/>
                <a:ea typeface="Times New Roman"/>
                <a:cs typeface="Times New Roman"/>
                <a:sym typeface="Times New Roman"/>
              </a:rPr>
              <a:t>privacy</a:t>
            </a:r>
            <a:r>
              <a:rPr lang="en" sz="2400">
                <a:solidFill>
                  <a:srgbClr val="000000"/>
                </a:solidFill>
                <a:latin typeface="Times New Roman"/>
                <a:ea typeface="Times New Roman"/>
                <a:cs typeface="Times New Roman"/>
                <a:sym typeface="Times New Roman"/>
              </a:rPr>
              <a:t> for students not to have their property confiscated on intrusion.</a:t>
            </a:r>
            <a:endParaRPr sz="2400">
              <a:solidFill>
                <a:srgbClr val="000000"/>
              </a:solidFill>
              <a:latin typeface="Times New Roman"/>
              <a:ea typeface="Times New Roman"/>
              <a:cs typeface="Times New Roman"/>
              <a:sym typeface="Times New Roman"/>
            </a:endParaRPr>
          </a:p>
          <a:p>
            <a:pPr indent="-381000" lvl="0" marL="457200" rtl="0" algn="l">
              <a:spcBef>
                <a:spcPts val="0"/>
              </a:spcBef>
              <a:spcAft>
                <a:spcPts val="0"/>
              </a:spcAft>
              <a:buClr>
                <a:srgbClr val="000000"/>
              </a:buClr>
              <a:buSzPts val="2400"/>
              <a:buFont typeface="Times New Roman"/>
              <a:buChar char="●"/>
            </a:pPr>
            <a:r>
              <a:rPr lang="en" sz="2400">
                <a:solidFill>
                  <a:srgbClr val="000000"/>
                </a:solidFill>
                <a:latin typeface="Times New Roman"/>
                <a:ea typeface="Times New Roman"/>
                <a:cs typeface="Times New Roman"/>
                <a:sym typeface="Times New Roman"/>
              </a:rPr>
              <a:t>5th Amendment: gives the individual the right not to self incriminate when life is in jeopardy </a:t>
            </a:r>
            <a:r>
              <a:rPr lang="en" sz="2400">
                <a:solidFill>
                  <a:schemeClr val="dk1"/>
                </a:solidFill>
                <a:latin typeface="Times New Roman"/>
                <a:ea typeface="Times New Roman"/>
                <a:cs typeface="Times New Roman"/>
                <a:sym typeface="Times New Roman"/>
              </a:rPr>
              <a:t>(Essex, 2019).</a:t>
            </a:r>
            <a:endParaRPr sz="2400">
              <a:solidFill>
                <a:srgbClr val="000000"/>
              </a:solidFill>
              <a:latin typeface="Times New Roman"/>
              <a:ea typeface="Times New Roman"/>
              <a:cs typeface="Times New Roman"/>
              <a:sym typeface="Times New Roman"/>
            </a:endParaRPr>
          </a:p>
        </p:txBody>
      </p:sp>
      <p:pic>
        <p:nvPicPr>
          <p:cNvPr id="82" name="Google Shape;82;p16"/>
          <p:cNvPicPr preferRelativeResize="0"/>
          <p:nvPr/>
        </p:nvPicPr>
        <p:blipFill>
          <a:blip r:embed="rId3">
            <a:alphaModFix/>
          </a:blip>
          <a:stretch>
            <a:fillRect/>
          </a:stretch>
        </p:blipFill>
        <p:spPr>
          <a:xfrm>
            <a:off x="109700" y="3296625"/>
            <a:ext cx="2510827" cy="184687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7"/>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0555"/>
              <a:buFont typeface="Arial"/>
              <a:buNone/>
            </a:pPr>
            <a:r>
              <a:rPr lang="en" sz="3600"/>
              <a:t>Constitutionality of school finance continued.</a:t>
            </a:r>
            <a:endParaRPr/>
          </a:p>
        </p:txBody>
      </p:sp>
      <p:sp>
        <p:nvSpPr>
          <p:cNvPr id="88" name="Google Shape;88;p17"/>
          <p:cNvSpPr txBox="1"/>
          <p:nvPr>
            <p:ph idx="1" type="body"/>
          </p:nvPr>
        </p:nvSpPr>
        <p:spPr>
          <a:xfrm>
            <a:off x="311700" y="1570650"/>
            <a:ext cx="8520600" cy="3416400"/>
          </a:xfrm>
          <a:prstGeom prst="rect">
            <a:avLst/>
          </a:prstGeom>
        </p:spPr>
        <p:txBody>
          <a:bodyPr anchorCtr="0" anchor="t" bIns="91425" lIns="91425" spcFirstLastPara="1" rIns="91425" wrap="square" tIns="91425">
            <a:normAutofit/>
          </a:bodyPr>
          <a:lstStyle/>
          <a:p>
            <a:pPr indent="-381000" lvl="0" marL="457200" rtl="0" algn="l">
              <a:spcBef>
                <a:spcPts val="0"/>
              </a:spcBef>
              <a:spcAft>
                <a:spcPts val="0"/>
              </a:spcAft>
              <a:buClr>
                <a:schemeClr val="dk1"/>
              </a:buClr>
              <a:buSzPts val="2400"/>
              <a:buFont typeface="Times New Roman"/>
              <a:buChar char="●"/>
            </a:pPr>
            <a:r>
              <a:rPr lang="en" sz="2400">
                <a:solidFill>
                  <a:schemeClr val="dk1"/>
                </a:solidFill>
                <a:latin typeface="Times New Roman"/>
                <a:ea typeface="Times New Roman"/>
                <a:cs typeface="Times New Roman"/>
                <a:sym typeface="Times New Roman"/>
              </a:rPr>
              <a:t>10th Amendment: States are responsible for individual education</a:t>
            </a:r>
            <a:endParaRPr sz="2400">
              <a:solidFill>
                <a:schemeClr val="dk1"/>
              </a:solidFill>
              <a:latin typeface="Times New Roman"/>
              <a:ea typeface="Times New Roman"/>
              <a:cs typeface="Times New Roman"/>
              <a:sym typeface="Times New Roman"/>
            </a:endParaRPr>
          </a:p>
          <a:p>
            <a:pPr indent="-381000" lvl="0" marL="457200" rtl="0" algn="l">
              <a:spcBef>
                <a:spcPts val="0"/>
              </a:spcBef>
              <a:spcAft>
                <a:spcPts val="0"/>
              </a:spcAft>
              <a:buClr>
                <a:schemeClr val="dk1"/>
              </a:buClr>
              <a:buSzPts val="2400"/>
              <a:buFont typeface="Times New Roman"/>
              <a:buChar char="●"/>
            </a:pPr>
            <a:r>
              <a:rPr lang="en" sz="2400">
                <a:solidFill>
                  <a:schemeClr val="dk1"/>
                </a:solidFill>
                <a:latin typeface="Times New Roman"/>
                <a:ea typeface="Times New Roman"/>
                <a:cs typeface="Times New Roman"/>
                <a:sym typeface="Times New Roman"/>
              </a:rPr>
              <a:t>14th Amendment: Due process in matters </a:t>
            </a:r>
            <a:r>
              <a:rPr lang="en" sz="2400">
                <a:solidFill>
                  <a:schemeClr val="dk1"/>
                </a:solidFill>
                <a:latin typeface="Times New Roman"/>
                <a:ea typeface="Times New Roman"/>
                <a:cs typeface="Times New Roman"/>
                <a:sym typeface="Times New Roman"/>
              </a:rPr>
              <a:t>involving depriving individual property (Essex, 2019).</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8"/>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0555"/>
              <a:buFont typeface="Arial"/>
              <a:buNone/>
            </a:pPr>
            <a:r>
              <a:rPr lang="en" sz="3600"/>
              <a:t>Constitutionality of school finance continued.</a:t>
            </a:r>
            <a:endParaRPr/>
          </a:p>
        </p:txBody>
      </p:sp>
      <p:sp>
        <p:nvSpPr>
          <p:cNvPr id="94" name="Google Shape;94;p18"/>
          <p:cNvSpPr txBox="1"/>
          <p:nvPr>
            <p:ph idx="1" type="body"/>
          </p:nvPr>
        </p:nvSpPr>
        <p:spPr>
          <a:xfrm>
            <a:off x="311700" y="1542750"/>
            <a:ext cx="8520600" cy="3416400"/>
          </a:xfrm>
          <a:prstGeom prst="rect">
            <a:avLst/>
          </a:prstGeom>
        </p:spPr>
        <p:txBody>
          <a:bodyPr anchorCtr="0" anchor="t" bIns="91425" lIns="91425" spcFirstLastPara="1" rIns="91425" wrap="square" tIns="91425">
            <a:normAutofit/>
          </a:bodyPr>
          <a:lstStyle/>
          <a:p>
            <a:pPr indent="-381000" lvl="0" marL="457200" rtl="0" algn="l">
              <a:spcBef>
                <a:spcPts val="0"/>
              </a:spcBef>
              <a:spcAft>
                <a:spcPts val="0"/>
              </a:spcAft>
              <a:buClr>
                <a:srgbClr val="000000"/>
              </a:buClr>
              <a:buSzPts val="2400"/>
              <a:buFont typeface="Times New Roman"/>
              <a:buChar char="●"/>
            </a:pPr>
            <a:r>
              <a:rPr lang="en" sz="2400">
                <a:solidFill>
                  <a:srgbClr val="000000"/>
                </a:solidFill>
                <a:latin typeface="Times New Roman"/>
                <a:ea typeface="Times New Roman"/>
                <a:cs typeface="Times New Roman"/>
                <a:sym typeface="Times New Roman"/>
              </a:rPr>
              <a:t>14th Amendment: The 14th amendment does not state or protect all citizen but only those who are deemed or associated </a:t>
            </a:r>
            <a:r>
              <a:rPr lang="en" sz="2400">
                <a:solidFill>
                  <a:srgbClr val="000000"/>
                </a:solidFill>
                <a:latin typeface="Times New Roman"/>
                <a:ea typeface="Times New Roman"/>
                <a:cs typeface="Times New Roman"/>
                <a:sym typeface="Times New Roman"/>
              </a:rPr>
              <a:t>with deprivation </a:t>
            </a:r>
            <a:endParaRPr sz="2400">
              <a:solidFill>
                <a:srgbClr val="000000"/>
              </a:solidFill>
              <a:latin typeface="Times New Roman"/>
              <a:ea typeface="Times New Roman"/>
              <a:cs typeface="Times New Roman"/>
              <a:sym typeface="Times New Roman"/>
            </a:endParaRPr>
          </a:p>
          <a:p>
            <a:pPr indent="-381000" lvl="0" marL="457200" rtl="0" algn="l">
              <a:spcBef>
                <a:spcPts val="0"/>
              </a:spcBef>
              <a:spcAft>
                <a:spcPts val="0"/>
              </a:spcAft>
              <a:buClr>
                <a:srgbClr val="000000"/>
              </a:buClr>
              <a:buSzPts val="2400"/>
              <a:buFont typeface="Times New Roman"/>
              <a:buChar char="●"/>
            </a:pPr>
            <a:r>
              <a:rPr lang="en" sz="2400">
                <a:solidFill>
                  <a:srgbClr val="000000"/>
                </a:solidFill>
                <a:latin typeface="Times New Roman"/>
                <a:ea typeface="Times New Roman"/>
                <a:cs typeface="Times New Roman"/>
                <a:sym typeface="Times New Roman"/>
              </a:rPr>
              <a:t>State Constitution: The State constitution has the right to </a:t>
            </a:r>
            <a:r>
              <a:rPr lang="en" sz="2400">
                <a:solidFill>
                  <a:srgbClr val="000000"/>
                </a:solidFill>
                <a:latin typeface="Times New Roman"/>
                <a:ea typeface="Times New Roman"/>
                <a:cs typeface="Times New Roman"/>
                <a:sym typeface="Times New Roman"/>
              </a:rPr>
              <a:t>establish</a:t>
            </a:r>
            <a:r>
              <a:rPr lang="en" sz="2400">
                <a:solidFill>
                  <a:srgbClr val="000000"/>
                </a:solidFill>
                <a:latin typeface="Times New Roman"/>
                <a:ea typeface="Times New Roman"/>
                <a:cs typeface="Times New Roman"/>
                <a:sym typeface="Times New Roman"/>
              </a:rPr>
              <a:t> a school system (</a:t>
            </a:r>
            <a:r>
              <a:rPr lang="en" sz="2400">
                <a:solidFill>
                  <a:schemeClr val="dk1"/>
                </a:solidFill>
                <a:latin typeface="Times New Roman"/>
                <a:ea typeface="Times New Roman"/>
                <a:cs typeface="Times New Roman"/>
                <a:sym typeface="Times New Roman"/>
              </a:rPr>
              <a:t>Essex, 2019).</a:t>
            </a:r>
            <a:endParaRPr sz="2400">
              <a:solidFill>
                <a:srgbClr val="000000"/>
              </a:solidFill>
              <a:latin typeface="Times New Roman"/>
              <a:ea typeface="Times New Roman"/>
              <a:cs typeface="Times New Roman"/>
              <a:sym typeface="Times New Roman"/>
            </a:endParaRPr>
          </a:p>
        </p:txBody>
      </p:sp>
      <p:pic>
        <p:nvPicPr>
          <p:cNvPr id="95" name="Google Shape;95;p18"/>
          <p:cNvPicPr preferRelativeResize="0"/>
          <p:nvPr/>
        </p:nvPicPr>
        <p:blipFill>
          <a:blip r:embed="rId3">
            <a:alphaModFix/>
          </a:blip>
          <a:stretch>
            <a:fillRect/>
          </a:stretch>
        </p:blipFill>
        <p:spPr>
          <a:xfrm>
            <a:off x="6133169" y="3523975"/>
            <a:ext cx="2655249" cy="161952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9"/>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is Equity?</a:t>
            </a:r>
            <a:endParaRPr/>
          </a:p>
        </p:txBody>
      </p:sp>
      <p:sp>
        <p:nvSpPr>
          <p:cNvPr id="101" name="Google Shape;101;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1200"/>
              </a:spcAft>
              <a:buNone/>
            </a:pPr>
            <a:r>
              <a:rPr lang="en" sz="3000">
                <a:solidFill>
                  <a:srgbClr val="202124"/>
                </a:solidFill>
                <a:highlight>
                  <a:srgbClr val="FFFFFF"/>
                </a:highlight>
                <a:latin typeface="Times New Roman"/>
                <a:ea typeface="Times New Roman"/>
                <a:cs typeface="Times New Roman"/>
                <a:sym typeface="Times New Roman"/>
              </a:rPr>
              <a:t>“</a:t>
            </a:r>
            <a:r>
              <a:rPr lang="en" sz="3000">
                <a:solidFill>
                  <a:srgbClr val="000000"/>
                </a:solidFill>
                <a:highlight>
                  <a:srgbClr val="FFFFFF"/>
                </a:highlight>
                <a:latin typeface="Times New Roman"/>
                <a:ea typeface="Times New Roman"/>
                <a:cs typeface="Times New Roman"/>
                <a:sym typeface="Times New Roman"/>
              </a:rPr>
              <a:t>The </a:t>
            </a:r>
            <a:r>
              <a:rPr b="1" lang="en" sz="3000">
                <a:solidFill>
                  <a:srgbClr val="000000"/>
                </a:solidFill>
                <a:highlight>
                  <a:srgbClr val="FFFFFF"/>
                </a:highlight>
                <a:latin typeface="Times New Roman"/>
                <a:ea typeface="Times New Roman"/>
                <a:cs typeface="Times New Roman"/>
                <a:sym typeface="Times New Roman"/>
              </a:rPr>
              <a:t>equity</a:t>
            </a:r>
            <a:r>
              <a:rPr lang="en" sz="3000">
                <a:solidFill>
                  <a:srgbClr val="000000"/>
                </a:solidFill>
                <a:highlight>
                  <a:srgbClr val="FFFFFF"/>
                </a:highlight>
                <a:latin typeface="Times New Roman"/>
                <a:ea typeface="Times New Roman"/>
                <a:cs typeface="Times New Roman"/>
                <a:sym typeface="Times New Roman"/>
              </a:rPr>
              <a:t> concept says that every </a:t>
            </a:r>
            <a:r>
              <a:rPr b="1" lang="en" sz="3000">
                <a:solidFill>
                  <a:srgbClr val="000000"/>
                </a:solidFill>
                <a:highlight>
                  <a:srgbClr val="FFFFFF"/>
                </a:highlight>
                <a:latin typeface="Times New Roman"/>
                <a:ea typeface="Times New Roman"/>
                <a:cs typeface="Times New Roman"/>
                <a:sym typeface="Times New Roman"/>
              </a:rPr>
              <a:t>school</a:t>
            </a:r>
            <a:r>
              <a:rPr lang="en" sz="3000">
                <a:solidFill>
                  <a:srgbClr val="000000"/>
                </a:solidFill>
                <a:highlight>
                  <a:srgbClr val="FFFFFF"/>
                </a:highlight>
                <a:latin typeface="Times New Roman"/>
                <a:ea typeface="Times New Roman"/>
                <a:cs typeface="Times New Roman"/>
                <a:sym typeface="Times New Roman"/>
              </a:rPr>
              <a:t> district should have the same resources to offer its students as every other district in the state. These cases are usually based on the equal protection clauses in state constitutions, though some courts have deduced an </a:t>
            </a:r>
            <a:r>
              <a:rPr b="1" lang="en" sz="3000">
                <a:solidFill>
                  <a:srgbClr val="000000"/>
                </a:solidFill>
                <a:highlight>
                  <a:srgbClr val="FFFFFF"/>
                </a:highlight>
                <a:latin typeface="Times New Roman"/>
                <a:ea typeface="Times New Roman"/>
                <a:cs typeface="Times New Roman"/>
                <a:sym typeface="Times New Roman"/>
              </a:rPr>
              <a:t>equity</a:t>
            </a:r>
            <a:r>
              <a:rPr lang="en" sz="3000">
                <a:solidFill>
                  <a:srgbClr val="000000"/>
                </a:solidFill>
                <a:highlight>
                  <a:srgbClr val="FFFFFF"/>
                </a:highlight>
                <a:latin typeface="Times New Roman"/>
                <a:ea typeface="Times New Roman"/>
                <a:cs typeface="Times New Roman"/>
                <a:sym typeface="Times New Roman"/>
              </a:rPr>
              <a:t> principle from the state education clauses” (</a:t>
            </a:r>
            <a:r>
              <a:rPr lang="en" sz="2300">
                <a:solidFill>
                  <a:srgbClr val="000000"/>
                </a:solidFill>
                <a:latin typeface="Times New Roman"/>
                <a:ea typeface="Times New Roman"/>
                <a:cs typeface="Times New Roman"/>
                <a:sym typeface="Times New Roman"/>
              </a:rPr>
              <a:t>Kauffman, 2018).</a:t>
            </a:r>
            <a:endParaRPr sz="3900">
              <a:solidFill>
                <a:srgbClr val="000000"/>
              </a:solidFill>
              <a:latin typeface="Times New Roman"/>
              <a:ea typeface="Times New Roman"/>
              <a:cs typeface="Times New Roman"/>
              <a:sym typeface="Times New Roman"/>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20"/>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sz="4000">
                <a:latin typeface="Times New Roman"/>
                <a:ea typeface="Times New Roman"/>
                <a:cs typeface="Times New Roman"/>
                <a:sym typeface="Times New Roman"/>
              </a:rPr>
              <a:t>Equitable Funding</a:t>
            </a:r>
            <a:r>
              <a:rPr lang="en"/>
              <a:t> </a:t>
            </a:r>
            <a:endParaRPr/>
          </a:p>
        </p:txBody>
      </p:sp>
      <p:sp>
        <p:nvSpPr>
          <p:cNvPr id="107" name="Google Shape;107;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81000" lvl="0" marL="457200" rtl="0" algn="l">
              <a:spcBef>
                <a:spcPts val="0"/>
              </a:spcBef>
              <a:spcAft>
                <a:spcPts val="0"/>
              </a:spcAft>
              <a:buClr>
                <a:srgbClr val="000000"/>
              </a:buClr>
              <a:buSzPts val="2400"/>
              <a:buChar char="●"/>
            </a:pPr>
            <a:r>
              <a:rPr lang="en" sz="2400">
                <a:solidFill>
                  <a:srgbClr val="000000"/>
                </a:solidFill>
                <a:latin typeface="Times New Roman"/>
                <a:ea typeface="Times New Roman"/>
                <a:cs typeface="Times New Roman"/>
                <a:sym typeface="Times New Roman"/>
              </a:rPr>
              <a:t>The overall school finance objective is to provide equitable resources to enable schools to run </a:t>
            </a:r>
            <a:r>
              <a:rPr lang="en" sz="2400">
                <a:solidFill>
                  <a:srgbClr val="000000"/>
                </a:solidFill>
                <a:latin typeface="Times New Roman"/>
                <a:ea typeface="Times New Roman"/>
                <a:cs typeface="Times New Roman"/>
                <a:sym typeface="Times New Roman"/>
              </a:rPr>
              <a:t>effectively</a:t>
            </a:r>
            <a:r>
              <a:rPr lang="en" sz="2400">
                <a:solidFill>
                  <a:srgbClr val="000000"/>
                </a:solidFill>
                <a:latin typeface="Times New Roman"/>
                <a:ea typeface="Times New Roman"/>
                <a:cs typeface="Times New Roman"/>
                <a:sym typeface="Times New Roman"/>
              </a:rPr>
              <a:t> and </a:t>
            </a:r>
            <a:r>
              <a:rPr lang="en" sz="2400">
                <a:solidFill>
                  <a:srgbClr val="000000"/>
                </a:solidFill>
                <a:latin typeface="Times New Roman"/>
                <a:ea typeface="Times New Roman"/>
                <a:cs typeface="Times New Roman"/>
                <a:sym typeface="Times New Roman"/>
              </a:rPr>
              <a:t>efficiently</a:t>
            </a:r>
            <a:r>
              <a:rPr lang="en" sz="2400">
                <a:solidFill>
                  <a:srgbClr val="000000"/>
                </a:solidFill>
                <a:latin typeface="Times New Roman"/>
                <a:ea typeface="Times New Roman"/>
                <a:cs typeface="Times New Roman"/>
                <a:sym typeface="Times New Roman"/>
              </a:rPr>
              <a:t> for each child </a:t>
            </a:r>
            <a:r>
              <a:rPr lang="en" sz="2400">
                <a:solidFill>
                  <a:schemeClr val="dk1"/>
                </a:solidFill>
                <a:latin typeface="Times New Roman"/>
                <a:ea typeface="Times New Roman"/>
                <a:cs typeface="Times New Roman"/>
                <a:sym typeface="Times New Roman"/>
              </a:rPr>
              <a:t>(Odden &amp; Picus, 2019).</a:t>
            </a:r>
            <a:endParaRPr sz="2400">
              <a:solidFill>
                <a:schemeClr val="dk1"/>
              </a:solidFill>
              <a:latin typeface="Times New Roman"/>
              <a:ea typeface="Times New Roman"/>
              <a:cs typeface="Times New Roman"/>
              <a:sym typeface="Times New Roman"/>
            </a:endParaRPr>
          </a:p>
          <a:p>
            <a:pPr indent="-381000" lvl="0" marL="457200" rtl="0" algn="l">
              <a:spcBef>
                <a:spcPts val="0"/>
              </a:spcBef>
              <a:spcAft>
                <a:spcPts val="0"/>
              </a:spcAft>
              <a:buClr>
                <a:schemeClr val="dk1"/>
              </a:buClr>
              <a:buSzPts val="2400"/>
              <a:buFont typeface="Times New Roman"/>
              <a:buChar char="●"/>
            </a:pPr>
            <a:r>
              <a:rPr lang="en" sz="2400">
                <a:solidFill>
                  <a:schemeClr val="dk1"/>
                </a:solidFill>
                <a:latin typeface="Times New Roman"/>
                <a:ea typeface="Times New Roman"/>
                <a:cs typeface="Times New Roman"/>
                <a:sym typeface="Times New Roman"/>
              </a:rPr>
              <a:t>Students should receive equitable amount of resources and additional to accommodate the needs of the disable learners and English as a second language learners (Odden &amp; Picus, 2019)</a:t>
            </a:r>
            <a:r>
              <a:rPr lang="en">
                <a:solidFill>
                  <a:schemeClr val="dk1"/>
                </a:solidFill>
                <a:latin typeface="Times New Roman"/>
                <a:ea typeface="Times New Roman"/>
                <a:cs typeface="Times New Roman"/>
                <a:sym typeface="Times New Roman"/>
              </a:rPr>
              <a:t>.</a:t>
            </a:r>
            <a:endParaRPr sz="2400">
              <a:solidFill>
                <a:schemeClr val="dk1"/>
              </a:solidFill>
              <a:latin typeface="Times New Roman"/>
              <a:ea typeface="Times New Roman"/>
              <a:cs typeface="Times New Roman"/>
              <a:sym typeface="Times New Roman"/>
            </a:endParaRPr>
          </a:p>
        </p:txBody>
      </p:sp>
      <p:pic>
        <p:nvPicPr>
          <p:cNvPr id="108" name="Google Shape;108;p20"/>
          <p:cNvPicPr preferRelativeResize="0"/>
          <p:nvPr/>
        </p:nvPicPr>
        <p:blipFill>
          <a:blip r:embed="rId3">
            <a:alphaModFix/>
          </a:blip>
          <a:stretch>
            <a:fillRect/>
          </a:stretch>
        </p:blipFill>
        <p:spPr>
          <a:xfrm>
            <a:off x="3192029" y="3800775"/>
            <a:ext cx="2010150" cy="134272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21"/>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27500"/>
              <a:buFont typeface="Arial"/>
              <a:buNone/>
            </a:pPr>
            <a:r>
              <a:rPr lang="en" sz="4000">
                <a:latin typeface="Times New Roman"/>
                <a:ea typeface="Times New Roman"/>
                <a:cs typeface="Times New Roman"/>
                <a:sym typeface="Times New Roman"/>
              </a:rPr>
              <a:t>Equitable Funding continued.</a:t>
            </a:r>
            <a:endParaRPr/>
          </a:p>
        </p:txBody>
      </p:sp>
      <p:sp>
        <p:nvSpPr>
          <p:cNvPr id="114" name="Google Shape;114;p2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81000" lvl="0" marL="457200" rtl="0" algn="l">
              <a:spcBef>
                <a:spcPts val="0"/>
              </a:spcBef>
              <a:spcAft>
                <a:spcPts val="0"/>
              </a:spcAft>
              <a:buClr>
                <a:srgbClr val="000000"/>
              </a:buClr>
              <a:buSzPts val="2400"/>
              <a:buFont typeface="Times New Roman"/>
              <a:buChar char="●"/>
            </a:pPr>
            <a:r>
              <a:rPr lang="en" sz="2400">
                <a:solidFill>
                  <a:srgbClr val="000000"/>
                </a:solidFill>
                <a:latin typeface="Times New Roman"/>
                <a:ea typeface="Times New Roman"/>
                <a:cs typeface="Times New Roman"/>
                <a:sym typeface="Times New Roman"/>
              </a:rPr>
              <a:t>Inequality in education funding has been traced back to 1905, with the implementation of school funding through property tax.</a:t>
            </a:r>
            <a:endParaRPr sz="2400">
              <a:solidFill>
                <a:srgbClr val="000000"/>
              </a:solidFill>
              <a:latin typeface="Times New Roman"/>
              <a:ea typeface="Times New Roman"/>
              <a:cs typeface="Times New Roman"/>
              <a:sym typeface="Times New Roman"/>
            </a:endParaRPr>
          </a:p>
          <a:p>
            <a:pPr indent="-381000" lvl="0" marL="457200" rtl="0" algn="l">
              <a:spcBef>
                <a:spcPts val="0"/>
              </a:spcBef>
              <a:spcAft>
                <a:spcPts val="0"/>
              </a:spcAft>
              <a:buClr>
                <a:srgbClr val="000000"/>
              </a:buClr>
              <a:buSzPts val="2400"/>
              <a:buFont typeface="Times New Roman"/>
              <a:buChar char="●"/>
            </a:pPr>
            <a:r>
              <a:rPr lang="en" sz="2400">
                <a:solidFill>
                  <a:srgbClr val="000000"/>
                </a:solidFill>
                <a:latin typeface="Times New Roman"/>
                <a:ea typeface="Times New Roman"/>
                <a:cs typeface="Times New Roman"/>
                <a:sym typeface="Times New Roman"/>
              </a:rPr>
              <a:t>Wealthy and prominent areas education system and expenditure per pupil fair far much better off than low economic and rural communities </a:t>
            </a:r>
            <a:r>
              <a:rPr lang="en" sz="2400">
                <a:solidFill>
                  <a:schemeClr val="dk1"/>
                </a:solidFill>
                <a:latin typeface="Times New Roman"/>
                <a:ea typeface="Times New Roman"/>
                <a:cs typeface="Times New Roman"/>
                <a:sym typeface="Times New Roman"/>
              </a:rPr>
              <a:t>(Odden &amp; Picus, 2019)</a:t>
            </a:r>
            <a:r>
              <a:rPr lang="en">
                <a:solidFill>
                  <a:schemeClr val="dk1"/>
                </a:solidFill>
                <a:latin typeface="Times New Roman"/>
                <a:ea typeface="Times New Roman"/>
                <a:cs typeface="Times New Roman"/>
                <a:sym typeface="Times New Roman"/>
              </a:rPr>
              <a:t>.</a:t>
            </a:r>
            <a:endParaRPr sz="2400">
              <a:solidFill>
                <a:srgbClr val="000000"/>
              </a:solidFill>
              <a:latin typeface="Times New Roman"/>
              <a:ea typeface="Times New Roman"/>
              <a:cs typeface="Times New Roman"/>
              <a:sym typeface="Times New Roman"/>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2"/>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27500"/>
              <a:buFont typeface="Arial"/>
              <a:buNone/>
            </a:pPr>
            <a:r>
              <a:rPr lang="en" sz="4000">
                <a:latin typeface="Times New Roman"/>
                <a:ea typeface="Times New Roman"/>
                <a:cs typeface="Times New Roman"/>
                <a:sym typeface="Times New Roman"/>
              </a:rPr>
              <a:t>Equitable Funding continued.</a:t>
            </a:r>
            <a:endParaRPr/>
          </a:p>
        </p:txBody>
      </p:sp>
      <p:sp>
        <p:nvSpPr>
          <p:cNvPr id="120" name="Google Shape;120;p2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rgbClr val="000000"/>
              </a:buClr>
              <a:buSzPts val="1800"/>
              <a:buChar char="●"/>
            </a:pPr>
            <a:r>
              <a:rPr lang="en" sz="2400">
                <a:solidFill>
                  <a:srgbClr val="000000"/>
                </a:solidFill>
                <a:latin typeface="Times New Roman"/>
                <a:ea typeface="Times New Roman"/>
                <a:cs typeface="Times New Roman"/>
                <a:sym typeface="Times New Roman"/>
              </a:rPr>
              <a:t>Not all students cost the same, students with disabilities and english as a second language learners need considerable more funding and additional resources to accommodate learner </a:t>
            </a:r>
            <a:endParaRPr sz="2400">
              <a:solidFill>
                <a:srgbClr val="000000"/>
              </a:solidFill>
              <a:latin typeface="Times New Roman"/>
              <a:ea typeface="Times New Roman"/>
              <a:cs typeface="Times New Roman"/>
              <a:sym typeface="Times New Roman"/>
            </a:endParaRPr>
          </a:p>
          <a:p>
            <a:pPr indent="-342900" lvl="0" marL="457200" rtl="0" algn="l">
              <a:spcBef>
                <a:spcPts val="0"/>
              </a:spcBef>
              <a:spcAft>
                <a:spcPts val="0"/>
              </a:spcAft>
              <a:buClr>
                <a:srgbClr val="000000"/>
              </a:buClr>
              <a:buSzPts val="1800"/>
              <a:buChar char="●"/>
            </a:pPr>
            <a:r>
              <a:rPr lang="en"/>
              <a:t> </a:t>
            </a:r>
            <a:r>
              <a:rPr lang="en" sz="2400">
                <a:solidFill>
                  <a:srgbClr val="000000"/>
                </a:solidFill>
                <a:latin typeface="Times New Roman"/>
                <a:ea typeface="Times New Roman"/>
                <a:cs typeface="Times New Roman"/>
                <a:sym typeface="Times New Roman"/>
              </a:rPr>
              <a:t>Over 25 years legislators and lawmakers have continued to rectify funding by commensurating impoverished areas with their wealthy counterparts </a:t>
            </a:r>
            <a:r>
              <a:rPr lang="en" sz="2400">
                <a:solidFill>
                  <a:schemeClr val="dk1"/>
                </a:solidFill>
                <a:latin typeface="Times New Roman"/>
                <a:ea typeface="Times New Roman"/>
                <a:cs typeface="Times New Roman"/>
                <a:sym typeface="Times New Roman"/>
              </a:rPr>
              <a:t>(Odden &amp; Picus, 2019)</a:t>
            </a:r>
            <a:r>
              <a:rPr lang="en">
                <a:solidFill>
                  <a:schemeClr val="dk1"/>
                </a:solidFill>
                <a:latin typeface="Times New Roman"/>
                <a:ea typeface="Times New Roman"/>
                <a:cs typeface="Times New Roman"/>
                <a:sym typeface="Times New Roman"/>
              </a:rPr>
              <a:t>.</a:t>
            </a:r>
            <a:endParaRPr sz="2400">
              <a:solidFill>
                <a:srgbClr val="000000"/>
              </a:solidFill>
              <a:latin typeface="Times New Roman"/>
              <a:ea typeface="Times New Roman"/>
              <a:cs typeface="Times New Roman"/>
              <a:sym typeface="Times New Roman"/>
            </a:endParaRPr>
          </a:p>
        </p:txBody>
      </p:sp>
      <p:pic>
        <p:nvPicPr>
          <p:cNvPr id="121" name="Google Shape;121;p22"/>
          <p:cNvPicPr preferRelativeResize="0"/>
          <p:nvPr/>
        </p:nvPicPr>
        <p:blipFill>
          <a:blip r:embed="rId3">
            <a:alphaModFix/>
          </a:blip>
          <a:stretch>
            <a:fillRect/>
          </a:stretch>
        </p:blipFill>
        <p:spPr>
          <a:xfrm>
            <a:off x="6477075" y="3777475"/>
            <a:ext cx="2456675" cy="13660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3"/>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27500"/>
              <a:buFont typeface="Arial"/>
              <a:buNone/>
            </a:pPr>
            <a:r>
              <a:rPr lang="en" sz="4000">
                <a:latin typeface="Times New Roman"/>
                <a:ea typeface="Times New Roman"/>
                <a:cs typeface="Times New Roman"/>
                <a:sym typeface="Times New Roman"/>
              </a:rPr>
              <a:t>Equitable Funding continued.</a:t>
            </a:r>
            <a:endParaRPr/>
          </a:p>
        </p:txBody>
      </p:sp>
      <p:sp>
        <p:nvSpPr>
          <p:cNvPr id="127" name="Google Shape;127;p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400">
                <a:solidFill>
                  <a:srgbClr val="000000"/>
                </a:solidFill>
                <a:latin typeface="Times New Roman"/>
                <a:ea typeface="Times New Roman"/>
                <a:cs typeface="Times New Roman"/>
                <a:sym typeface="Times New Roman"/>
              </a:rPr>
              <a:t>When</a:t>
            </a:r>
            <a:r>
              <a:rPr lang="en" sz="2400">
                <a:solidFill>
                  <a:srgbClr val="000000"/>
                </a:solidFill>
                <a:latin typeface="Times New Roman"/>
                <a:ea typeface="Times New Roman"/>
                <a:cs typeface="Times New Roman"/>
                <a:sym typeface="Times New Roman"/>
              </a:rPr>
              <a:t> equitable funding becomes an issue: </a:t>
            </a:r>
            <a:endParaRPr sz="2400">
              <a:solidFill>
                <a:srgbClr val="000000"/>
              </a:solidFill>
              <a:latin typeface="Times New Roman"/>
              <a:ea typeface="Times New Roman"/>
              <a:cs typeface="Times New Roman"/>
              <a:sym typeface="Times New Roman"/>
            </a:endParaRPr>
          </a:p>
          <a:p>
            <a:pPr indent="-381000" lvl="0" marL="457200" rtl="0" algn="l">
              <a:spcBef>
                <a:spcPts val="1200"/>
              </a:spcBef>
              <a:spcAft>
                <a:spcPts val="0"/>
              </a:spcAft>
              <a:buClr>
                <a:srgbClr val="000000"/>
              </a:buClr>
              <a:buSzPts val="2400"/>
              <a:buFont typeface="Times New Roman"/>
              <a:buChar char="●"/>
            </a:pPr>
            <a:r>
              <a:rPr lang="en" sz="2400">
                <a:solidFill>
                  <a:srgbClr val="000000"/>
                </a:solidFill>
                <a:latin typeface="Times New Roman"/>
                <a:ea typeface="Times New Roman"/>
                <a:cs typeface="Times New Roman"/>
                <a:sym typeface="Times New Roman"/>
              </a:rPr>
              <a:t>Some states like California have a disastrous expenditure fund, some impoverished areas would spend above average on property taxes while still </a:t>
            </a:r>
            <a:r>
              <a:rPr lang="en" sz="2400">
                <a:solidFill>
                  <a:srgbClr val="000000"/>
                </a:solidFill>
                <a:latin typeface="Times New Roman"/>
                <a:ea typeface="Times New Roman"/>
                <a:cs typeface="Times New Roman"/>
                <a:sym typeface="Times New Roman"/>
              </a:rPr>
              <a:t>receiving</a:t>
            </a:r>
            <a:r>
              <a:rPr lang="en" sz="2400">
                <a:solidFill>
                  <a:srgbClr val="000000"/>
                </a:solidFill>
                <a:latin typeface="Times New Roman"/>
                <a:ea typeface="Times New Roman"/>
                <a:cs typeface="Times New Roman"/>
                <a:sym typeface="Times New Roman"/>
              </a:rPr>
              <a:t> </a:t>
            </a:r>
            <a:r>
              <a:rPr lang="en" sz="2400">
                <a:solidFill>
                  <a:srgbClr val="000000"/>
                </a:solidFill>
                <a:latin typeface="Times New Roman"/>
                <a:ea typeface="Times New Roman"/>
                <a:cs typeface="Times New Roman"/>
                <a:sym typeface="Times New Roman"/>
              </a:rPr>
              <a:t>minimum</a:t>
            </a:r>
            <a:r>
              <a:rPr lang="en" sz="2400">
                <a:solidFill>
                  <a:srgbClr val="000000"/>
                </a:solidFill>
                <a:latin typeface="Times New Roman"/>
                <a:ea typeface="Times New Roman"/>
                <a:cs typeface="Times New Roman"/>
                <a:sym typeface="Times New Roman"/>
              </a:rPr>
              <a:t> expenditure per child.</a:t>
            </a:r>
            <a:endParaRPr sz="2400">
              <a:solidFill>
                <a:srgbClr val="000000"/>
              </a:solidFill>
              <a:latin typeface="Times New Roman"/>
              <a:ea typeface="Times New Roman"/>
              <a:cs typeface="Times New Roman"/>
              <a:sym typeface="Times New Roman"/>
            </a:endParaRPr>
          </a:p>
          <a:p>
            <a:pPr indent="-381000" lvl="0" marL="457200" rtl="0" algn="l">
              <a:spcBef>
                <a:spcPts val="0"/>
              </a:spcBef>
              <a:spcAft>
                <a:spcPts val="0"/>
              </a:spcAft>
              <a:buClr>
                <a:srgbClr val="000000"/>
              </a:buClr>
              <a:buSzPts val="2400"/>
              <a:buFont typeface="Times New Roman"/>
              <a:buChar char="●"/>
            </a:pPr>
            <a:r>
              <a:rPr lang="en" sz="2400">
                <a:solidFill>
                  <a:srgbClr val="000000"/>
                </a:solidFill>
                <a:latin typeface="Times New Roman"/>
                <a:ea typeface="Times New Roman"/>
                <a:cs typeface="Times New Roman"/>
                <a:sym typeface="Times New Roman"/>
              </a:rPr>
              <a:t>The ultimate goal for schools is to achieve education </a:t>
            </a:r>
            <a:r>
              <a:rPr lang="en" sz="2400">
                <a:solidFill>
                  <a:srgbClr val="000000"/>
                </a:solidFill>
                <a:latin typeface="Times New Roman"/>
                <a:ea typeface="Times New Roman"/>
                <a:cs typeface="Times New Roman"/>
                <a:sym typeface="Times New Roman"/>
              </a:rPr>
              <a:t>equitably</a:t>
            </a:r>
            <a:r>
              <a:rPr lang="en" sz="2400">
                <a:solidFill>
                  <a:srgbClr val="000000"/>
                </a:solidFill>
                <a:latin typeface="Times New Roman"/>
                <a:ea typeface="Times New Roman"/>
                <a:cs typeface="Times New Roman"/>
                <a:sym typeface="Times New Roman"/>
              </a:rPr>
              <a:t> and achievement for all </a:t>
            </a:r>
            <a:r>
              <a:rPr lang="en" sz="2400">
                <a:solidFill>
                  <a:schemeClr val="dk1"/>
                </a:solidFill>
                <a:latin typeface="Times New Roman"/>
                <a:ea typeface="Times New Roman"/>
                <a:cs typeface="Times New Roman"/>
                <a:sym typeface="Times New Roman"/>
              </a:rPr>
              <a:t>(Odden &amp; Picus, 2019)</a:t>
            </a:r>
            <a:r>
              <a:rPr lang="en">
                <a:solidFill>
                  <a:schemeClr val="dk1"/>
                </a:solidFill>
                <a:latin typeface="Times New Roman"/>
                <a:ea typeface="Times New Roman"/>
                <a:cs typeface="Times New Roman"/>
                <a:sym typeface="Times New Roman"/>
              </a:rPr>
              <a:t>.</a:t>
            </a:r>
            <a:endParaRPr sz="2400">
              <a:solidFill>
                <a:srgbClr val="000000"/>
              </a:solidFill>
              <a:latin typeface="Times New Roman"/>
              <a:ea typeface="Times New Roman"/>
              <a:cs typeface="Times New Roman"/>
              <a:sym typeface="Times New Roman"/>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4"/>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is Adequacy?</a:t>
            </a:r>
            <a:endParaRPr/>
          </a:p>
        </p:txBody>
      </p:sp>
      <p:sp>
        <p:nvSpPr>
          <p:cNvPr id="133" name="Google Shape;133;p2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3000">
                <a:solidFill>
                  <a:srgbClr val="000000"/>
                </a:solidFill>
                <a:highlight>
                  <a:srgbClr val="FFFFFF"/>
                </a:highlight>
                <a:latin typeface="Times New Roman"/>
                <a:ea typeface="Times New Roman"/>
                <a:cs typeface="Times New Roman"/>
                <a:sym typeface="Times New Roman"/>
              </a:rPr>
              <a:t>“The adequacy concept says that state constitutions require an educational system of a certain definable level of quality – or at least opportunity to obtain an education of that quality – for every student” </a:t>
            </a:r>
            <a:r>
              <a:rPr lang="en" sz="2500">
                <a:solidFill>
                  <a:schemeClr val="dk2"/>
                </a:solidFill>
                <a:highlight>
                  <a:srgbClr val="FFFFFF"/>
                </a:highlight>
                <a:latin typeface="Times New Roman"/>
                <a:ea typeface="Times New Roman"/>
                <a:cs typeface="Times New Roman"/>
                <a:sym typeface="Times New Roman"/>
              </a:rPr>
              <a:t>(</a:t>
            </a:r>
            <a:r>
              <a:rPr lang="en" sz="2500">
                <a:solidFill>
                  <a:schemeClr val="dk2"/>
                </a:solidFill>
                <a:latin typeface="Times New Roman"/>
                <a:ea typeface="Times New Roman"/>
                <a:cs typeface="Times New Roman"/>
                <a:sym typeface="Times New Roman"/>
              </a:rPr>
              <a:t>Kauffman, 2018).</a:t>
            </a:r>
            <a:endParaRPr sz="2500">
              <a:solidFill>
                <a:srgbClr val="000000"/>
              </a:solidFill>
              <a:latin typeface="Times New Roman"/>
              <a:ea typeface="Times New Roman"/>
              <a:cs typeface="Times New Roman"/>
              <a:sym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5"/>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6666"/>
              <a:buFont typeface="Arial"/>
              <a:buNone/>
            </a:pPr>
            <a:r>
              <a:rPr lang="en"/>
              <a:t>Adequate Funding</a:t>
            </a:r>
            <a:endParaRPr/>
          </a:p>
        </p:txBody>
      </p:sp>
      <p:sp>
        <p:nvSpPr>
          <p:cNvPr id="139" name="Google Shape;139;p2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81000" lvl="0" marL="457200" rtl="0" algn="l">
              <a:spcBef>
                <a:spcPts val="0"/>
              </a:spcBef>
              <a:spcAft>
                <a:spcPts val="0"/>
              </a:spcAft>
              <a:buClr>
                <a:srgbClr val="000000"/>
              </a:buClr>
              <a:buSzPts val="2400"/>
              <a:buChar char="●"/>
            </a:pPr>
            <a:r>
              <a:rPr lang="en" sz="2400">
                <a:solidFill>
                  <a:srgbClr val="000000"/>
                </a:solidFill>
              </a:rPr>
              <a:t>Since education adequacy has not been measured in a statistical context, researchers has opted to use the Odden-Picus Adequacy index which compares and aligns to the McLoone index.</a:t>
            </a:r>
            <a:endParaRPr sz="2400">
              <a:solidFill>
                <a:srgbClr val="000000"/>
              </a:solidFill>
            </a:endParaRPr>
          </a:p>
          <a:p>
            <a:pPr indent="-381000" lvl="0" marL="457200" rtl="0" algn="l">
              <a:spcBef>
                <a:spcPts val="0"/>
              </a:spcBef>
              <a:spcAft>
                <a:spcPts val="0"/>
              </a:spcAft>
              <a:buClr>
                <a:srgbClr val="000000"/>
              </a:buClr>
              <a:buSzPts val="2400"/>
              <a:buChar char="●"/>
            </a:pPr>
            <a:r>
              <a:rPr lang="en" sz="2400">
                <a:solidFill>
                  <a:srgbClr val="000000"/>
                </a:solidFill>
              </a:rPr>
              <a:t>The measurements are based a specific amount of students in a district that adequate spending is the normal or above average range</a:t>
            </a:r>
            <a:r>
              <a:rPr lang="en" sz="2400">
                <a:solidFill>
                  <a:schemeClr val="dk1"/>
                </a:solidFill>
                <a:highlight>
                  <a:srgbClr val="FFFFFF"/>
                </a:highlight>
                <a:latin typeface="Times New Roman"/>
                <a:ea typeface="Times New Roman"/>
                <a:cs typeface="Times New Roman"/>
                <a:sym typeface="Times New Roman"/>
              </a:rPr>
              <a:t> </a:t>
            </a:r>
            <a:r>
              <a:rPr lang="en" sz="2400">
                <a:solidFill>
                  <a:schemeClr val="dk1"/>
                </a:solidFill>
                <a:latin typeface="Times New Roman"/>
                <a:ea typeface="Times New Roman"/>
                <a:cs typeface="Times New Roman"/>
                <a:sym typeface="Times New Roman"/>
              </a:rPr>
              <a:t>(Odden &amp; Picus, 2019)</a:t>
            </a:r>
            <a:r>
              <a:rPr lang="en">
                <a:solidFill>
                  <a:schemeClr val="dk1"/>
                </a:solidFill>
                <a:latin typeface="Times New Roman"/>
                <a:ea typeface="Times New Roman"/>
                <a:cs typeface="Times New Roman"/>
                <a:sym typeface="Times New Roman"/>
              </a:rPr>
              <a:t>.</a:t>
            </a:r>
            <a:endParaRPr sz="2400">
              <a:solidFill>
                <a:srgbClr val="000000"/>
              </a:solidFill>
            </a:endParaRPr>
          </a:p>
        </p:txBody>
      </p:sp>
      <p:pic>
        <p:nvPicPr>
          <p:cNvPr id="140" name="Google Shape;140;p25"/>
          <p:cNvPicPr preferRelativeResize="0"/>
          <p:nvPr/>
        </p:nvPicPr>
        <p:blipFill>
          <a:blip r:embed="rId3">
            <a:alphaModFix/>
          </a:blip>
          <a:stretch>
            <a:fillRect/>
          </a:stretch>
        </p:blipFill>
        <p:spPr>
          <a:xfrm>
            <a:off x="7025275" y="3777450"/>
            <a:ext cx="2043225" cy="13660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6"/>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Adequate Funding</a:t>
            </a:r>
            <a:endParaRPr/>
          </a:p>
        </p:txBody>
      </p:sp>
      <p:sp>
        <p:nvSpPr>
          <p:cNvPr id="146" name="Google Shape;146;p2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81000" lvl="0" marL="457200" rtl="0" algn="l">
              <a:spcBef>
                <a:spcPts val="0"/>
              </a:spcBef>
              <a:spcAft>
                <a:spcPts val="0"/>
              </a:spcAft>
              <a:buClr>
                <a:srgbClr val="000000"/>
              </a:buClr>
              <a:buSzPts val="2400"/>
              <a:buFont typeface="Times New Roman"/>
              <a:buChar char="●"/>
            </a:pPr>
            <a:r>
              <a:rPr lang="en" sz="2400">
                <a:solidFill>
                  <a:srgbClr val="000000"/>
                </a:solidFill>
                <a:highlight>
                  <a:srgbClr val="FFFFFF"/>
                </a:highlight>
                <a:latin typeface="Times New Roman"/>
                <a:ea typeface="Times New Roman"/>
                <a:cs typeface="Times New Roman"/>
                <a:sym typeface="Times New Roman"/>
              </a:rPr>
              <a:t>Fundamental rights: are rights in the constitution that are implicit or explicit for all citizen </a:t>
            </a:r>
            <a:endParaRPr sz="2400">
              <a:solidFill>
                <a:srgbClr val="000000"/>
              </a:solidFill>
              <a:highlight>
                <a:srgbClr val="FFFFFF"/>
              </a:highlight>
              <a:latin typeface="Times New Roman"/>
              <a:ea typeface="Times New Roman"/>
              <a:cs typeface="Times New Roman"/>
              <a:sym typeface="Times New Roman"/>
            </a:endParaRPr>
          </a:p>
          <a:p>
            <a:pPr indent="-381000" lvl="0" marL="457200" rtl="0" algn="l">
              <a:spcBef>
                <a:spcPts val="0"/>
              </a:spcBef>
              <a:spcAft>
                <a:spcPts val="0"/>
              </a:spcAft>
              <a:buClr>
                <a:srgbClr val="000000"/>
              </a:buClr>
              <a:buSzPts val="2400"/>
              <a:buFont typeface="Times New Roman"/>
              <a:buChar char="●"/>
            </a:pPr>
            <a:r>
              <a:rPr lang="en" sz="2400">
                <a:solidFill>
                  <a:srgbClr val="000000"/>
                </a:solidFill>
                <a:highlight>
                  <a:srgbClr val="FFFFFF"/>
                </a:highlight>
                <a:latin typeface="Times New Roman"/>
                <a:ea typeface="Times New Roman"/>
                <a:cs typeface="Times New Roman"/>
                <a:sym typeface="Times New Roman"/>
              </a:rPr>
              <a:t>Rational Basis Test: is when courts decides to pass a law that the government had instituted which was unfair to certain people </a:t>
            </a:r>
            <a:r>
              <a:rPr lang="en" sz="2400">
                <a:solidFill>
                  <a:schemeClr val="dk1"/>
                </a:solidFill>
                <a:latin typeface="Times New Roman"/>
                <a:ea typeface="Times New Roman"/>
                <a:cs typeface="Times New Roman"/>
                <a:sym typeface="Times New Roman"/>
              </a:rPr>
              <a:t>(Odden &amp; Picus, 2019)</a:t>
            </a:r>
            <a:r>
              <a:rPr lang="en">
                <a:solidFill>
                  <a:schemeClr val="dk1"/>
                </a:solidFill>
                <a:latin typeface="Times New Roman"/>
                <a:ea typeface="Times New Roman"/>
                <a:cs typeface="Times New Roman"/>
                <a:sym typeface="Times New Roman"/>
              </a:rPr>
              <a:t>.</a:t>
            </a:r>
            <a:endParaRPr sz="2400">
              <a:solidFill>
                <a:srgbClr val="000000"/>
              </a:solidFill>
              <a:highlight>
                <a:srgbClr val="FFFFFF"/>
              </a:highlight>
              <a:latin typeface="Times New Roman"/>
              <a:ea typeface="Times New Roman"/>
              <a:cs typeface="Times New Roman"/>
              <a:sym typeface="Times New Roman"/>
            </a:endParaRPr>
          </a:p>
        </p:txBody>
      </p:sp>
      <p:pic>
        <p:nvPicPr>
          <p:cNvPr id="147" name="Google Shape;147;p26"/>
          <p:cNvPicPr preferRelativeResize="0"/>
          <p:nvPr/>
        </p:nvPicPr>
        <p:blipFill>
          <a:blip r:embed="rId3">
            <a:alphaModFix/>
          </a:blip>
          <a:stretch>
            <a:fillRect/>
          </a:stretch>
        </p:blipFill>
        <p:spPr>
          <a:xfrm>
            <a:off x="7150725" y="3240825"/>
            <a:ext cx="1902676" cy="190267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7"/>
          <p:cNvSpPr txBox="1"/>
          <p:nvPr>
            <p:ph type="title"/>
          </p:nvPr>
        </p:nvSpPr>
        <p:spPr>
          <a:xfrm>
            <a:off x="311700" y="445025"/>
            <a:ext cx="8520600" cy="62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3600">
                <a:latin typeface="Times New Roman"/>
                <a:ea typeface="Times New Roman"/>
                <a:cs typeface="Times New Roman"/>
                <a:sym typeface="Times New Roman"/>
              </a:rPr>
              <a:t>Adequate Funding Continued.</a:t>
            </a:r>
            <a:endParaRPr sz="3600">
              <a:latin typeface="Times New Roman"/>
              <a:ea typeface="Times New Roman"/>
              <a:cs typeface="Times New Roman"/>
              <a:sym typeface="Times New Roman"/>
            </a:endParaRPr>
          </a:p>
        </p:txBody>
      </p:sp>
      <p:sp>
        <p:nvSpPr>
          <p:cNvPr id="153" name="Google Shape;153;p2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rgbClr val="000000"/>
              </a:buClr>
              <a:buSzPts val="1800"/>
              <a:buFont typeface="Times New Roman"/>
              <a:buChar char="●"/>
            </a:pPr>
            <a:r>
              <a:rPr lang="en" sz="2400">
                <a:solidFill>
                  <a:srgbClr val="000000"/>
                </a:solidFill>
                <a:latin typeface="Times New Roman"/>
                <a:ea typeface="Times New Roman"/>
                <a:cs typeface="Times New Roman"/>
                <a:sym typeface="Times New Roman"/>
              </a:rPr>
              <a:t>Fiscal</a:t>
            </a:r>
            <a:r>
              <a:rPr lang="en" sz="2400">
                <a:solidFill>
                  <a:srgbClr val="000000"/>
                </a:solidFill>
                <a:latin typeface="Times New Roman"/>
                <a:ea typeface="Times New Roman"/>
                <a:cs typeface="Times New Roman"/>
                <a:sym typeface="Times New Roman"/>
              </a:rPr>
              <a:t> Neutrality: The school expenditure per pil should not be correlated to property tax but it should be based on a fund where the government is independent of funding </a:t>
            </a:r>
            <a:r>
              <a:rPr lang="en" sz="2400">
                <a:solidFill>
                  <a:schemeClr val="dk1"/>
                </a:solidFill>
                <a:highlight>
                  <a:srgbClr val="FFFFFF"/>
                </a:highlight>
                <a:latin typeface="Times New Roman"/>
                <a:ea typeface="Times New Roman"/>
                <a:cs typeface="Times New Roman"/>
                <a:sym typeface="Times New Roman"/>
              </a:rPr>
              <a:t> </a:t>
            </a:r>
            <a:r>
              <a:rPr lang="en" sz="2400">
                <a:solidFill>
                  <a:schemeClr val="dk1"/>
                </a:solidFill>
                <a:latin typeface="Times New Roman"/>
                <a:ea typeface="Times New Roman"/>
                <a:cs typeface="Times New Roman"/>
                <a:sym typeface="Times New Roman"/>
              </a:rPr>
              <a:t>(Odden &amp; Picus, 2019)</a:t>
            </a:r>
            <a:r>
              <a:rPr lang="en">
                <a:solidFill>
                  <a:schemeClr val="dk1"/>
                </a:solidFill>
                <a:latin typeface="Times New Roman"/>
                <a:ea typeface="Times New Roman"/>
                <a:cs typeface="Times New Roman"/>
                <a:sym typeface="Times New Roman"/>
              </a:rPr>
              <a:t>.</a:t>
            </a:r>
            <a:endParaRPr>
              <a:solidFill>
                <a:schemeClr val="dk1"/>
              </a:solidFill>
              <a:latin typeface="Times New Roman"/>
              <a:ea typeface="Times New Roman"/>
              <a:cs typeface="Times New Roman"/>
              <a:sym typeface="Times New Roman"/>
            </a:endParaRPr>
          </a:p>
          <a:p>
            <a:pPr indent="-342900" lvl="0" marL="457200" rtl="0" algn="l">
              <a:spcBef>
                <a:spcPts val="0"/>
              </a:spcBef>
              <a:spcAft>
                <a:spcPts val="0"/>
              </a:spcAft>
              <a:buClr>
                <a:schemeClr val="dk1"/>
              </a:buClr>
              <a:buSzPts val="1800"/>
              <a:buFont typeface="Times New Roman"/>
              <a:buChar char="●"/>
            </a:pPr>
            <a:r>
              <a:rPr lang="en" sz="2400">
                <a:solidFill>
                  <a:schemeClr val="dk1"/>
                </a:solidFill>
                <a:latin typeface="Times New Roman"/>
                <a:ea typeface="Times New Roman"/>
                <a:cs typeface="Times New Roman"/>
                <a:sym typeface="Times New Roman"/>
              </a:rPr>
              <a:t>According Odden and Picus (2019)</a:t>
            </a:r>
            <a:r>
              <a:rPr lang="en">
                <a:solidFill>
                  <a:schemeClr val="dk1"/>
                </a:solidFill>
                <a:latin typeface="Times New Roman"/>
                <a:ea typeface="Times New Roman"/>
                <a:cs typeface="Times New Roman"/>
                <a:sym typeface="Times New Roman"/>
              </a:rPr>
              <a:t>, </a:t>
            </a:r>
            <a:r>
              <a:rPr lang="en" sz="2400">
                <a:solidFill>
                  <a:schemeClr val="dk1"/>
                </a:solidFill>
                <a:latin typeface="Times New Roman"/>
                <a:ea typeface="Times New Roman"/>
                <a:cs typeface="Times New Roman"/>
                <a:sym typeface="Times New Roman"/>
              </a:rPr>
              <a:t>each district should come up with their own pool of resources and pull from it absent of government support.</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8"/>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0555"/>
              <a:buFont typeface="Arial"/>
              <a:buNone/>
            </a:pPr>
            <a:r>
              <a:rPr lang="en" sz="3600">
                <a:latin typeface="Times New Roman"/>
                <a:ea typeface="Times New Roman"/>
                <a:cs typeface="Times New Roman"/>
                <a:sym typeface="Times New Roman"/>
              </a:rPr>
              <a:t>Adequate Funding Continued.</a:t>
            </a:r>
            <a:endParaRPr/>
          </a:p>
        </p:txBody>
      </p:sp>
      <p:sp>
        <p:nvSpPr>
          <p:cNvPr id="159" name="Google Shape;159;p2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81000" lvl="0" marL="457200" rtl="0" algn="l">
              <a:spcBef>
                <a:spcPts val="0"/>
              </a:spcBef>
              <a:spcAft>
                <a:spcPts val="0"/>
              </a:spcAft>
              <a:buClr>
                <a:srgbClr val="000000"/>
              </a:buClr>
              <a:buSzPts val="2400"/>
              <a:buFont typeface="Times New Roman"/>
              <a:buChar char="●"/>
            </a:pPr>
            <a:r>
              <a:rPr lang="en" sz="2400">
                <a:solidFill>
                  <a:srgbClr val="000000"/>
                </a:solidFill>
                <a:latin typeface="Times New Roman"/>
                <a:ea typeface="Times New Roman"/>
                <a:cs typeface="Times New Roman"/>
                <a:sym typeface="Times New Roman"/>
              </a:rPr>
              <a:t>Does Adequacy </a:t>
            </a:r>
            <a:r>
              <a:rPr lang="en" sz="2400">
                <a:solidFill>
                  <a:srgbClr val="000000"/>
                </a:solidFill>
                <a:latin typeface="Times New Roman"/>
                <a:ea typeface="Times New Roman"/>
                <a:cs typeface="Times New Roman"/>
                <a:sym typeface="Times New Roman"/>
              </a:rPr>
              <a:t>requires</a:t>
            </a:r>
            <a:r>
              <a:rPr lang="en" sz="2400">
                <a:solidFill>
                  <a:srgbClr val="000000"/>
                </a:solidFill>
                <a:latin typeface="Times New Roman"/>
                <a:ea typeface="Times New Roman"/>
                <a:cs typeface="Times New Roman"/>
                <a:sym typeface="Times New Roman"/>
              </a:rPr>
              <a:t> equal outcomes: Some lawmakers </a:t>
            </a:r>
            <a:r>
              <a:rPr lang="en" sz="2400">
                <a:solidFill>
                  <a:srgbClr val="000000"/>
                </a:solidFill>
                <a:latin typeface="Times New Roman"/>
                <a:ea typeface="Times New Roman"/>
                <a:cs typeface="Times New Roman"/>
                <a:sym typeface="Times New Roman"/>
              </a:rPr>
              <a:t>believes</a:t>
            </a:r>
            <a:r>
              <a:rPr lang="en" sz="2400">
                <a:solidFill>
                  <a:srgbClr val="000000"/>
                </a:solidFill>
                <a:latin typeface="Times New Roman"/>
                <a:ea typeface="Times New Roman"/>
                <a:cs typeface="Times New Roman"/>
                <a:sym typeface="Times New Roman"/>
              </a:rPr>
              <a:t> that it does not since they passed a law that all students </a:t>
            </a:r>
            <a:r>
              <a:rPr lang="en" sz="2400">
                <a:solidFill>
                  <a:srgbClr val="000000"/>
                </a:solidFill>
                <a:latin typeface="Times New Roman"/>
                <a:ea typeface="Times New Roman"/>
                <a:cs typeface="Times New Roman"/>
                <a:sym typeface="Times New Roman"/>
              </a:rPr>
              <a:t>receive</a:t>
            </a:r>
            <a:r>
              <a:rPr lang="en" sz="2400">
                <a:solidFill>
                  <a:srgbClr val="000000"/>
                </a:solidFill>
                <a:latin typeface="Times New Roman"/>
                <a:ea typeface="Times New Roman"/>
                <a:cs typeface="Times New Roman"/>
                <a:sym typeface="Times New Roman"/>
              </a:rPr>
              <a:t> high minimum standards with resources to help </a:t>
            </a:r>
            <a:r>
              <a:rPr lang="en" sz="2400">
                <a:solidFill>
                  <a:srgbClr val="000000"/>
                </a:solidFill>
                <a:latin typeface="Times New Roman"/>
                <a:ea typeface="Times New Roman"/>
                <a:cs typeface="Times New Roman"/>
                <a:sym typeface="Times New Roman"/>
              </a:rPr>
              <a:t>facilitate</a:t>
            </a:r>
            <a:r>
              <a:rPr lang="en" sz="2400">
                <a:solidFill>
                  <a:srgbClr val="000000"/>
                </a:solidFill>
                <a:latin typeface="Times New Roman"/>
                <a:ea typeface="Times New Roman"/>
                <a:cs typeface="Times New Roman"/>
                <a:sym typeface="Times New Roman"/>
              </a:rPr>
              <a:t> learning for all </a:t>
            </a:r>
            <a:r>
              <a:rPr lang="en" sz="2400">
                <a:solidFill>
                  <a:schemeClr val="dk1"/>
                </a:solidFill>
                <a:latin typeface="Times New Roman"/>
                <a:ea typeface="Times New Roman"/>
                <a:cs typeface="Times New Roman"/>
                <a:sym typeface="Times New Roman"/>
              </a:rPr>
              <a:t>(Odden &amp; Picus, 2019)</a:t>
            </a:r>
            <a:r>
              <a:rPr lang="en">
                <a:solidFill>
                  <a:schemeClr val="dk1"/>
                </a:solidFill>
                <a:latin typeface="Times New Roman"/>
                <a:ea typeface="Times New Roman"/>
                <a:cs typeface="Times New Roman"/>
                <a:sym typeface="Times New Roman"/>
              </a:rPr>
              <a:t>.</a:t>
            </a:r>
            <a:endParaRPr>
              <a:solidFill>
                <a:schemeClr val="dk1"/>
              </a:solidFill>
              <a:latin typeface="Times New Roman"/>
              <a:ea typeface="Times New Roman"/>
              <a:cs typeface="Times New Roman"/>
              <a:sym typeface="Times New Roman"/>
            </a:endParaRPr>
          </a:p>
          <a:p>
            <a:pPr indent="0" lvl="0" marL="457200" rtl="0" algn="l">
              <a:spcBef>
                <a:spcPts val="1200"/>
              </a:spcBef>
              <a:spcAft>
                <a:spcPts val="1200"/>
              </a:spcAft>
              <a:buNone/>
            </a:pPr>
            <a:r>
              <a:t/>
            </a:r>
            <a:endParaRPr sz="2400">
              <a:solidFill>
                <a:srgbClr val="000000"/>
              </a:solidFill>
              <a:latin typeface="Times New Roman"/>
              <a:ea typeface="Times New Roman"/>
              <a:cs typeface="Times New Roman"/>
              <a:sym typeface="Times New Roman"/>
            </a:endParaRPr>
          </a:p>
        </p:txBody>
      </p:sp>
      <p:pic>
        <p:nvPicPr>
          <p:cNvPr id="160" name="Google Shape;160;p28"/>
          <p:cNvPicPr preferRelativeResize="0"/>
          <p:nvPr/>
        </p:nvPicPr>
        <p:blipFill>
          <a:blip r:embed="rId3">
            <a:alphaModFix/>
          </a:blip>
          <a:stretch>
            <a:fillRect/>
          </a:stretch>
        </p:blipFill>
        <p:spPr>
          <a:xfrm>
            <a:off x="6215044" y="2947969"/>
            <a:ext cx="2928954" cy="21955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9"/>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Difference Between Equity and Adequacy</a:t>
            </a:r>
            <a:endParaRPr/>
          </a:p>
        </p:txBody>
      </p:sp>
      <p:sp>
        <p:nvSpPr>
          <p:cNvPr id="166" name="Google Shape;166;p2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81000" lvl="0" marL="457200" rtl="0" algn="l">
              <a:spcBef>
                <a:spcPts val="0"/>
              </a:spcBef>
              <a:spcAft>
                <a:spcPts val="0"/>
              </a:spcAft>
              <a:buClr>
                <a:srgbClr val="000000"/>
              </a:buClr>
              <a:buSzPts val="2400"/>
              <a:buFont typeface="Times New Roman"/>
              <a:buChar char="●"/>
            </a:pPr>
            <a:r>
              <a:rPr lang="en" sz="2400">
                <a:solidFill>
                  <a:srgbClr val="000000"/>
                </a:solidFill>
                <a:latin typeface="Times New Roman"/>
                <a:ea typeface="Times New Roman"/>
                <a:cs typeface="Times New Roman"/>
                <a:sym typeface="Times New Roman"/>
              </a:rPr>
              <a:t>The difference between equity and adequacy is equity links tangled differences or </a:t>
            </a:r>
            <a:r>
              <a:rPr lang="en" sz="2400">
                <a:solidFill>
                  <a:srgbClr val="000000"/>
                </a:solidFill>
                <a:latin typeface="Times New Roman"/>
                <a:ea typeface="Times New Roman"/>
                <a:cs typeface="Times New Roman"/>
                <a:sym typeface="Times New Roman"/>
              </a:rPr>
              <a:t>imbalance</a:t>
            </a:r>
            <a:r>
              <a:rPr lang="en" sz="2400">
                <a:solidFill>
                  <a:srgbClr val="000000"/>
                </a:solidFill>
                <a:latin typeface="Times New Roman"/>
                <a:ea typeface="Times New Roman"/>
                <a:cs typeface="Times New Roman"/>
                <a:sym typeface="Times New Roman"/>
              </a:rPr>
              <a:t> of needs or resources.</a:t>
            </a:r>
            <a:endParaRPr sz="2400">
              <a:solidFill>
                <a:srgbClr val="000000"/>
              </a:solidFill>
              <a:latin typeface="Times New Roman"/>
              <a:ea typeface="Times New Roman"/>
              <a:cs typeface="Times New Roman"/>
              <a:sym typeface="Times New Roman"/>
            </a:endParaRPr>
          </a:p>
          <a:p>
            <a:pPr indent="-381000" lvl="0" marL="457200" rtl="0" algn="l">
              <a:spcBef>
                <a:spcPts val="0"/>
              </a:spcBef>
              <a:spcAft>
                <a:spcPts val="0"/>
              </a:spcAft>
              <a:buClr>
                <a:srgbClr val="000000"/>
              </a:buClr>
              <a:buSzPts val="2400"/>
              <a:buFont typeface="Times New Roman"/>
              <a:buChar char="●"/>
            </a:pPr>
            <a:r>
              <a:rPr lang="en" sz="2400">
                <a:solidFill>
                  <a:srgbClr val="000000"/>
                </a:solidFill>
                <a:latin typeface="Times New Roman"/>
                <a:ea typeface="Times New Roman"/>
                <a:cs typeface="Times New Roman"/>
                <a:sym typeface="Times New Roman"/>
              </a:rPr>
              <a:t>Adequacy is a direct result or correlation of imbalance on an absolute level </a:t>
            </a:r>
            <a:r>
              <a:rPr lang="en" sz="2400">
                <a:solidFill>
                  <a:schemeClr val="dk1"/>
                </a:solidFill>
                <a:latin typeface="Times New Roman"/>
                <a:ea typeface="Times New Roman"/>
                <a:cs typeface="Times New Roman"/>
                <a:sym typeface="Times New Roman"/>
              </a:rPr>
              <a:t>(Odden &amp; Picus, 2019)</a:t>
            </a:r>
            <a:r>
              <a:rPr lang="en">
                <a:solidFill>
                  <a:schemeClr val="dk1"/>
                </a:solidFill>
                <a:latin typeface="Times New Roman"/>
                <a:ea typeface="Times New Roman"/>
                <a:cs typeface="Times New Roman"/>
                <a:sym typeface="Times New Roman"/>
              </a:rPr>
              <a:t>.</a:t>
            </a:r>
            <a:endParaRPr>
              <a:solidFill>
                <a:schemeClr val="dk1"/>
              </a:solidFill>
              <a:latin typeface="Times New Roman"/>
              <a:ea typeface="Times New Roman"/>
              <a:cs typeface="Times New Roman"/>
              <a:sym typeface="Times New Roman"/>
            </a:endParaRPr>
          </a:p>
          <a:p>
            <a:pPr indent="0" lvl="0" marL="457200" rtl="0" algn="l">
              <a:spcBef>
                <a:spcPts val="1200"/>
              </a:spcBef>
              <a:spcAft>
                <a:spcPts val="1200"/>
              </a:spcAft>
              <a:buNone/>
            </a:pPr>
            <a:r>
              <a:t/>
            </a:r>
            <a:endParaRPr sz="2400">
              <a:solidFill>
                <a:srgbClr val="000000"/>
              </a:solidFill>
              <a:latin typeface="Times New Roman"/>
              <a:ea typeface="Times New Roman"/>
              <a:cs typeface="Times New Roman"/>
              <a:sym typeface="Times New Roman"/>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30"/>
          <p:cNvSpPr txBox="1"/>
          <p:nvPr>
            <p:ph type="title"/>
          </p:nvPr>
        </p:nvSpPr>
        <p:spPr>
          <a:xfrm>
            <a:off x="311700" y="445025"/>
            <a:ext cx="8520600" cy="62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solidFill>
                  <a:srgbClr val="000000"/>
                </a:solidFill>
                <a:highlight>
                  <a:srgbClr val="FFFFFF"/>
                </a:highlight>
                <a:latin typeface="Times New Roman"/>
                <a:ea typeface="Times New Roman"/>
                <a:cs typeface="Times New Roman"/>
                <a:sym typeface="Times New Roman"/>
              </a:rPr>
              <a:t>SPED and Title IX funding issues</a:t>
            </a:r>
            <a:endParaRPr sz="3600">
              <a:solidFill>
                <a:srgbClr val="000000"/>
              </a:solidFill>
              <a:highlight>
                <a:srgbClr val="FFFFFF"/>
              </a:highlight>
              <a:latin typeface="Times New Roman"/>
              <a:ea typeface="Times New Roman"/>
              <a:cs typeface="Times New Roman"/>
              <a:sym typeface="Times New Roman"/>
            </a:endParaRPr>
          </a:p>
        </p:txBody>
      </p:sp>
      <p:sp>
        <p:nvSpPr>
          <p:cNvPr id="172" name="Google Shape;172;p3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381000" lvl="0" marL="457200" rtl="0" algn="l">
              <a:spcBef>
                <a:spcPts val="1200"/>
              </a:spcBef>
              <a:spcAft>
                <a:spcPts val="0"/>
              </a:spcAft>
              <a:buClr>
                <a:schemeClr val="dk1"/>
              </a:buClr>
              <a:buSzPts val="2400"/>
              <a:buFont typeface="Times New Roman"/>
              <a:buChar char="●"/>
            </a:pPr>
            <a:r>
              <a:rPr lang="en" sz="2400">
                <a:solidFill>
                  <a:schemeClr val="dk1"/>
                </a:solidFill>
                <a:latin typeface="Times New Roman"/>
                <a:ea typeface="Times New Roman"/>
                <a:cs typeface="Times New Roman"/>
                <a:sym typeface="Times New Roman"/>
              </a:rPr>
              <a:t>Since the passage of the I</a:t>
            </a:r>
            <a:r>
              <a:rPr lang="en" sz="2400">
                <a:solidFill>
                  <a:schemeClr val="dk1"/>
                </a:solidFill>
                <a:latin typeface="Times New Roman"/>
                <a:ea typeface="Times New Roman"/>
                <a:cs typeface="Times New Roman"/>
                <a:sym typeface="Times New Roman"/>
              </a:rPr>
              <a:t>ndividuals with Disabilities Education Act better known as</a:t>
            </a:r>
            <a:r>
              <a:rPr lang="en" sz="2400">
                <a:solidFill>
                  <a:schemeClr val="dk1"/>
                </a:solidFill>
                <a:latin typeface="Times New Roman"/>
                <a:ea typeface="Times New Roman"/>
                <a:cs typeface="Times New Roman"/>
                <a:sym typeface="Times New Roman"/>
              </a:rPr>
              <a:t> (IDEA), Federal spending has been on a steady decline (</a:t>
            </a:r>
            <a:r>
              <a:rPr lang="en" sz="2400">
                <a:solidFill>
                  <a:schemeClr val="dk1"/>
                </a:solidFill>
                <a:latin typeface="Times New Roman"/>
                <a:ea typeface="Times New Roman"/>
                <a:cs typeface="Times New Roman"/>
                <a:sym typeface="Times New Roman"/>
              </a:rPr>
              <a:t>Blad, 2020).</a:t>
            </a:r>
            <a:endParaRPr sz="2400">
              <a:solidFill>
                <a:schemeClr val="dk1"/>
              </a:solidFill>
              <a:latin typeface="Times New Roman"/>
              <a:ea typeface="Times New Roman"/>
              <a:cs typeface="Times New Roman"/>
              <a:sym typeface="Times New Roman"/>
            </a:endParaRPr>
          </a:p>
          <a:p>
            <a:pPr indent="-381000" lvl="0" marL="457200" rtl="0" algn="l">
              <a:spcBef>
                <a:spcPts val="0"/>
              </a:spcBef>
              <a:spcAft>
                <a:spcPts val="0"/>
              </a:spcAft>
              <a:buClr>
                <a:schemeClr val="dk1"/>
              </a:buClr>
              <a:buSzPts val="2400"/>
              <a:buFont typeface="Times New Roman"/>
              <a:buChar char="●"/>
            </a:pPr>
            <a:r>
              <a:rPr lang="en" sz="2400">
                <a:solidFill>
                  <a:schemeClr val="dk1"/>
                </a:solidFill>
                <a:latin typeface="Times New Roman"/>
                <a:ea typeface="Times New Roman"/>
                <a:cs typeface="Times New Roman"/>
                <a:sym typeface="Times New Roman"/>
              </a:rPr>
              <a:t>Former presidential candidate Senator Elizabeth Warren also known as the special education teacher came up with the idea to fully fund the 14 billion dollar for special education services (Blad, 2020).</a:t>
            </a:r>
            <a:endParaRPr sz="2400">
              <a:solidFill>
                <a:schemeClr val="dk1"/>
              </a:solidFill>
              <a:latin typeface="Times New Roman"/>
              <a:ea typeface="Times New Roman"/>
              <a:cs typeface="Times New Roman"/>
              <a:sym typeface="Times New Roman"/>
            </a:endParaRPr>
          </a:p>
          <a:p>
            <a:pPr indent="0" lvl="0" marL="0" rtl="0" algn="l">
              <a:spcBef>
                <a:spcPts val="1200"/>
              </a:spcBef>
              <a:spcAft>
                <a:spcPts val="1200"/>
              </a:spcAft>
              <a:buClr>
                <a:schemeClr val="dk1"/>
              </a:buClr>
              <a:buSzPts val="1100"/>
              <a:buFont typeface="Arial"/>
              <a:buNone/>
            </a:pPr>
            <a:r>
              <a:t/>
            </a:r>
            <a:endParaRPr>
              <a:solidFill>
                <a:schemeClr val="dk1"/>
              </a:solidFill>
              <a:latin typeface="Times New Roman"/>
              <a:ea typeface="Times New Roman"/>
              <a:cs typeface="Times New Roman"/>
              <a:sym typeface="Times New Roman"/>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31"/>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0555"/>
              <a:buFont typeface="Arial"/>
              <a:buNone/>
            </a:pPr>
            <a:r>
              <a:rPr lang="en" sz="3600">
                <a:highlight>
                  <a:schemeClr val="lt1"/>
                </a:highlight>
                <a:latin typeface="Times New Roman"/>
                <a:ea typeface="Times New Roman"/>
                <a:cs typeface="Times New Roman"/>
                <a:sym typeface="Times New Roman"/>
              </a:rPr>
              <a:t>SPED and Title IX funding issues continued</a:t>
            </a:r>
            <a:endParaRPr/>
          </a:p>
        </p:txBody>
      </p:sp>
      <p:sp>
        <p:nvSpPr>
          <p:cNvPr id="178" name="Google Shape;178;p31"/>
          <p:cNvSpPr txBox="1"/>
          <p:nvPr>
            <p:ph idx="1" type="body"/>
          </p:nvPr>
        </p:nvSpPr>
        <p:spPr>
          <a:xfrm>
            <a:off x="153525" y="1152475"/>
            <a:ext cx="8990400" cy="3990900"/>
          </a:xfrm>
          <a:prstGeom prst="rect">
            <a:avLst/>
          </a:prstGeom>
        </p:spPr>
        <p:txBody>
          <a:bodyPr anchorCtr="0" anchor="t" bIns="91425" lIns="91425" spcFirstLastPara="1" rIns="91425" wrap="square" tIns="91425">
            <a:normAutofit/>
          </a:bodyPr>
          <a:lstStyle/>
          <a:p>
            <a:pPr indent="-381000" lvl="0" marL="457200" rtl="0" algn="l">
              <a:spcBef>
                <a:spcPts val="0"/>
              </a:spcBef>
              <a:spcAft>
                <a:spcPts val="0"/>
              </a:spcAft>
              <a:buClr>
                <a:srgbClr val="000000"/>
              </a:buClr>
              <a:buSzPts val="2400"/>
              <a:buFont typeface="Times New Roman"/>
              <a:buChar char="●"/>
            </a:pPr>
            <a:r>
              <a:rPr lang="en" sz="2400">
                <a:solidFill>
                  <a:srgbClr val="000000"/>
                </a:solidFill>
                <a:latin typeface="Times New Roman"/>
                <a:ea typeface="Times New Roman"/>
                <a:cs typeface="Times New Roman"/>
                <a:sym typeface="Times New Roman"/>
              </a:rPr>
              <a:t>The challenge is how difficult it is to place a numerical value of </a:t>
            </a:r>
            <a:r>
              <a:rPr lang="en" sz="2400">
                <a:solidFill>
                  <a:srgbClr val="000000"/>
                </a:solidFill>
                <a:latin typeface="Times New Roman"/>
                <a:ea typeface="Times New Roman"/>
                <a:cs typeface="Times New Roman"/>
                <a:sym typeface="Times New Roman"/>
              </a:rPr>
              <a:t>expenditure</a:t>
            </a:r>
            <a:r>
              <a:rPr lang="en" sz="2400">
                <a:solidFill>
                  <a:srgbClr val="000000"/>
                </a:solidFill>
                <a:latin typeface="Times New Roman"/>
                <a:ea typeface="Times New Roman"/>
                <a:cs typeface="Times New Roman"/>
                <a:sym typeface="Times New Roman"/>
              </a:rPr>
              <a:t> per </a:t>
            </a:r>
            <a:r>
              <a:rPr lang="en" sz="2400">
                <a:solidFill>
                  <a:srgbClr val="000000"/>
                </a:solidFill>
                <a:latin typeface="Times New Roman"/>
                <a:ea typeface="Times New Roman"/>
                <a:cs typeface="Times New Roman"/>
                <a:sym typeface="Times New Roman"/>
              </a:rPr>
              <a:t>pupil</a:t>
            </a:r>
            <a:r>
              <a:rPr lang="en" sz="2400">
                <a:solidFill>
                  <a:srgbClr val="000000"/>
                </a:solidFill>
                <a:latin typeface="Times New Roman"/>
                <a:ea typeface="Times New Roman"/>
                <a:cs typeface="Times New Roman"/>
                <a:sym typeface="Times New Roman"/>
              </a:rPr>
              <a:t> for SPED students</a:t>
            </a:r>
            <a:endParaRPr sz="2400">
              <a:solidFill>
                <a:srgbClr val="000000"/>
              </a:solidFill>
              <a:latin typeface="Times New Roman"/>
              <a:ea typeface="Times New Roman"/>
              <a:cs typeface="Times New Roman"/>
              <a:sym typeface="Times New Roman"/>
            </a:endParaRPr>
          </a:p>
          <a:p>
            <a:pPr indent="-381000" lvl="0" marL="457200" rtl="0" algn="l">
              <a:spcBef>
                <a:spcPts val="0"/>
              </a:spcBef>
              <a:spcAft>
                <a:spcPts val="0"/>
              </a:spcAft>
              <a:buClr>
                <a:srgbClr val="000000"/>
              </a:buClr>
              <a:buSzPts val="2400"/>
              <a:buFont typeface="Times New Roman"/>
              <a:buChar char="●"/>
            </a:pPr>
            <a:r>
              <a:rPr lang="en" sz="2400">
                <a:solidFill>
                  <a:schemeClr val="dk1"/>
                </a:solidFill>
                <a:latin typeface="Times New Roman"/>
                <a:ea typeface="Times New Roman"/>
                <a:cs typeface="Times New Roman"/>
                <a:sym typeface="Times New Roman"/>
              </a:rPr>
              <a:t>It takes $10,000 to fully fund a general education student for one year compared to $27,000 for a special education student in the state of California. The federal budget only covers a fraction of the 13 billion dollars for special education needs and resources, 1 billion to be exact </a:t>
            </a:r>
            <a:r>
              <a:rPr lang="en" sz="2400">
                <a:solidFill>
                  <a:schemeClr val="dk1"/>
                </a:solidFill>
                <a:latin typeface="Times New Roman"/>
                <a:ea typeface="Times New Roman"/>
                <a:cs typeface="Times New Roman"/>
                <a:sym typeface="Times New Roman"/>
              </a:rPr>
              <a:t>(Blad, 2020).</a:t>
            </a:r>
            <a:endParaRPr sz="2400">
              <a:solidFill>
                <a:schemeClr val="dk1"/>
              </a:solidFill>
              <a:latin typeface="Times New Roman"/>
              <a:ea typeface="Times New Roman"/>
              <a:cs typeface="Times New Roman"/>
              <a:sym typeface="Times New Roman"/>
            </a:endParaRPr>
          </a:p>
          <a:p>
            <a:pPr indent="0" lvl="0" marL="457200" rtl="0" algn="l">
              <a:spcBef>
                <a:spcPts val="0"/>
              </a:spcBef>
              <a:spcAft>
                <a:spcPts val="0"/>
              </a:spcAft>
              <a:buNone/>
            </a:pPr>
            <a:r>
              <a:rPr lang="en" sz="2400">
                <a:solidFill>
                  <a:srgbClr val="000000"/>
                </a:solidFill>
                <a:latin typeface="Times New Roman"/>
                <a:ea typeface="Times New Roman"/>
                <a:cs typeface="Times New Roman"/>
                <a:sym typeface="Times New Roman"/>
              </a:rPr>
              <a:t> </a:t>
            </a:r>
            <a:endParaRPr sz="2400">
              <a:solidFill>
                <a:srgbClr val="000000"/>
              </a:solidFill>
              <a:latin typeface="Times New Roman"/>
              <a:ea typeface="Times New Roman"/>
              <a:cs typeface="Times New Roman"/>
              <a:sym typeface="Times New Roman"/>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32"/>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0555"/>
              <a:buFont typeface="Arial"/>
              <a:buNone/>
            </a:pPr>
            <a:r>
              <a:rPr lang="en" sz="3600">
                <a:highlight>
                  <a:schemeClr val="lt1"/>
                </a:highlight>
                <a:latin typeface="Times New Roman"/>
                <a:ea typeface="Times New Roman"/>
                <a:cs typeface="Times New Roman"/>
                <a:sym typeface="Times New Roman"/>
              </a:rPr>
              <a:t>SPED and Title IX funding issues continued</a:t>
            </a:r>
            <a:endParaRPr/>
          </a:p>
          <a:p>
            <a:pPr indent="0" lvl="0" marL="0" rtl="0" algn="l">
              <a:spcBef>
                <a:spcPts val="0"/>
              </a:spcBef>
              <a:spcAft>
                <a:spcPts val="0"/>
              </a:spcAft>
              <a:buNone/>
            </a:pPr>
            <a:r>
              <a:t/>
            </a:r>
            <a:endParaRPr/>
          </a:p>
        </p:txBody>
      </p:sp>
      <p:sp>
        <p:nvSpPr>
          <p:cNvPr id="184" name="Google Shape;184;p3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81000" lvl="0" marL="457200" rtl="0" algn="l">
              <a:spcBef>
                <a:spcPts val="0"/>
              </a:spcBef>
              <a:spcAft>
                <a:spcPts val="0"/>
              </a:spcAft>
              <a:buClr>
                <a:srgbClr val="000000"/>
              </a:buClr>
              <a:buSzPts val="2400"/>
              <a:buChar char="●"/>
            </a:pPr>
            <a:r>
              <a:rPr lang="en" sz="2400">
                <a:solidFill>
                  <a:schemeClr val="dk1"/>
                </a:solidFill>
                <a:latin typeface="Times New Roman"/>
                <a:ea typeface="Times New Roman"/>
                <a:cs typeface="Times New Roman"/>
                <a:sym typeface="Times New Roman"/>
              </a:rPr>
              <a:t>In 1975 the federal government permitted themselves to fund students with disability education. The government provided grants to states to cover up to 40% of expenditure per disabled student which equates to $12,300 in the 2015 through 2016 fiscal year </a:t>
            </a:r>
            <a:r>
              <a:rPr lang="en" sz="2400">
                <a:solidFill>
                  <a:schemeClr val="dk1"/>
                </a:solidFill>
                <a:latin typeface="Times New Roman"/>
                <a:ea typeface="Times New Roman"/>
                <a:cs typeface="Times New Roman"/>
                <a:sym typeface="Times New Roman"/>
              </a:rPr>
              <a:t>(Blad, 2020).</a:t>
            </a:r>
            <a:endParaRPr sz="2400">
              <a:solidFill>
                <a:schemeClr val="dk1"/>
              </a:solidFill>
              <a:latin typeface="Times New Roman"/>
              <a:ea typeface="Times New Roman"/>
              <a:cs typeface="Times New Roman"/>
              <a:sym typeface="Times New Roman"/>
            </a:endParaRPr>
          </a:p>
          <a:p>
            <a:pPr indent="0" lvl="0" marL="457200" rtl="0" algn="l">
              <a:spcBef>
                <a:spcPts val="0"/>
              </a:spcBef>
              <a:spcAft>
                <a:spcPts val="0"/>
              </a:spcAft>
              <a:buNone/>
            </a:pPr>
            <a:r>
              <a:t/>
            </a:r>
            <a:endParaRPr sz="1200">
              <a:solidFill>
                <a:schemeClr val="dk1"/>
              </a:solidFill>
              <a:latin typeface="Times New Roman"/>
              <a:ea typeface="Times New Roman"/>
              <a:cs typeface="Times New Roman"/>
              <a:sym typeface="Times New Roman"/>
            </a:endParaRPr>
          </a:p>
          <a:p>
            <a:pPr indent="0" lvl="0" marL="457200" rtl="0" algn="l">
              <a:spcBef>
                <a:spcPts val="0"/>
              </a:spcBef>
              <a:spcAft>
                <a:spcPts val="120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33"/>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0555"/>
              <a:buFont typeface="Arial"/>
              <a:buNone/>
            </a:pPr>
            <a:r>
              <a:rPr lang="en" sz="3600">
                <a:highlight>
                  <a:schemeClr val="lt1"/>
                </a:highlight>
                <a:latin typeface="Times New Roman"/>
                <a:ea typeface="Times New Roman"/>
                <a:cs typeface="Times New Roman"/>
                <a:sym typeface="Times New Roman"/>
              </a:rPr>
              <a:t>SPED and Title IX funding issues continued</a:t>
            </a:r>
            <a:endParaRPr/>
          </a:p>
        </p:txBody>
      </p:sp>
      <p:sp>
        <p:nvSpPr>
          <p:cNvPr id="190" name="Google Shape;190;p3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81000" lvl="0" marL="457200" rtl="0" algn="l">
              <a:spcBef>
                <a:spcPts val="0"/>
              </a:spcBef>
              <a:spcAft>
                <a:spcPts val="0"/>
              </a:spcAft>
              <a:buClr>
                <a:srgbClr val="000000"/>
              </a:buClr>
              <a:buSzPts val="2400"/>
              <a:buFont typeface="Times New Roman"/>
              <a:buChar char="●"/>
            </a:pPr>
            <a:r>
              <a:rPr lang="en" sz="2400">
                <a:solidFill>
                  <a:schemeClr val="dk1"/>
                </a:solidFill>
                <a:latin typeface="Times New Roman"/>
                <a:ea typeface="Times New Roman"/>
                <a:cs typeface="Times New Roman"/>
                <a:sym typeface="Times New Roman"/>
              </a:rPr>
              <a:t>Over the years, the federal fund continues to drop steadily; doing a survey in August of 2019 conducted by Ed week over 700 principals stated the lack of funding per pupil in special education was prevalent </a:t>
            </a:r>
            <a:r>
              <a:rPr lang="en" sz="2400">
                <a:solidFill>
                  <a:schemeClr val="dk1"/>
                </a:solidFill>
                <a:latin typeface="Times New Roman"/>
                <a:ea typeface="Times New Roman"/>
                <a:cs typeface="Times New Roman"/>
                <a:sym typeface="Times New Roman"/>
              </a:rPr>
              <a:t>(Blad, 2020).</a:t>
            </a:r>
            <a:endParaRPr sz="2400">
              <a:solidFill>
                <a:schemeClr val="dk1"/>
              </a:solidFill>
              <a:latin typeface="Times New Roman"/>
              <a:ea typeface="Times New Roman"/>
              <a:cs typeface="Times New Roman"/>
              <a:sym typeface="Times New Roman"/>
            </a:endParaRPr>
          </a:p>
          <a:p>
            <a:pPr indent="0" lvl="0" marL="457200" rtl="0" algn="l">
              <a:spcBef>
                <a:spcPts val="0"/>
              </a:spcBef>
              <a:spcAft>
                <a:spcPts val="1200"/>
              </a:spcAft>
              <a:buNone/>
            </a:pPr>
            <a:r>
              <a:t/>
            </a:r>
            <a:endParaRPr sz="2400">
              <a:solidFill>
                <a:srgbClr val="000000"/>
              </a:solidFill>
              <a:latin typeface="Times New Roman"/>
              <a:ea typeface="Times New Roman"/>
              <a:cs typeface="Times New Roman"/>
              <a:sym typeface="Times New Roman"/>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34"/>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0555"/>
              <a:buFont typeface="Arial"/>
              <a:buNone/>
            </a:pPr>
            <a:r>
              <a:rPr lang="en" sz="3600">
                <a:highlight>
                  <a:schemeClr val="lt1"/>
                </a:highlight>
                <a:latin typeface="Times New Roman"/>
                <a:ea typeface="Times New Roman"/>
                <a:cs typeface="Times New Roman"/>
                <a:sym typeface="Times New Roman"/>
              </a:rPr>
              <a:t>SPED and Title IX funding issues continued</a:t>
            </a:r>
            <a:endParaRPr/>
          </a:p>
        </p:txBody>
      </p:sp>
      <p:sp>
        <p:nvSpPr>
          <p:cNvPr id="196" name="Google Shape;196;p3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81000" lvl="0" marL="457200" rtl="0" algn="l">
              <a:spcBef>
                <a:spcPts val="0"/>
              </a:spcBef>
              <a:spcAft>
                <a:spcPts val="0"/>
              </a:spcAft>
              <a:buClr>
                <a:srgbClr val="000000"/>
              </a:buClr>
              <a:buSzPts val="2400"/>
              <a:buFont typeface="Times New Roman"/>
              <a:buChar char="●"/>
            </a:pPr>
            <a:r>
              <a:rPr lang="en" sz="2400">
                <a:solidFill>
                  <a:schemeClr val="dk1"/>
                </a:solidFill>
                <a:latin typeface="Times New Roman"/>
                <a:ea typeface="Times New Roman"/>
                <a:cs typeface="Times New Roman"/>
                <a:sym typeface="Times New Roman"/>
              </a:rPr>
              <a:t>At least 56% and 32% agreed that special education needed more funding since it is hard to pinpoint an exact number for expenditure per child. Many Advocates believe IDEA has been underfunded from day one</a:t>
            </a:r>
            <a:r>
              <a:rPr lang="en" sz="2400">
                <a:solidFill>
                  <a:schemeClr val="dk1"/>
                </a:solidFill>
                <a:latin typeface="Times New Roman"/>
                <a:ea typeface="Times New Roman"/>
                <a:cs typeface="Times New Roman"/>
                <a:sym typeface="Times New Roman"/>
              </a:rPr>
              <a:t> (Blad, 2020).</a:t>
            </a:r>
            <a:r>
              <a:rPr lang="en" sz="2400">
                <a:solidFill>
                  <a:schemeClr val="dk1"/>
                </a:solidFill>
                <a:latin typeface="Times New Roman"/>
                <a:ea typeface="Times New Roman"/>
                <a:cs typeface="Times New Roman"/>
                <a:sym typeface="Times New Roman"/>
              </a:rPr>
              <a:t> </a:t>
            </a:r>
            <a:endParaRPr sz="2400">
              <a:solidFill>
                <a:schemeClr val="dk1"/>
              </a:solidFill>
              <a:latin typeface="Times New Roman"/>
              <a:ea typeface="Times New Roman"/>
              <a:cs typeface="Times New Roman"/>
              <a:sym typeface="Times New Roman"/>
            </a:endParaRPr>
          </a:p>
          <a:p>
            <a:pPr indent="0" lvl="0" marL="45720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a:p>
            <a:pPr indent="0" lvl="0" marL="457200" rtl="0" algn="l">
              <a:spcBef>
                <a:spcPts val="0"/>
              </a:spcBef>
              <a:spcAft>
                <a:spcPts val="1200"/>
              </a:spcAft>
              <a:buNone/>
            </a:pPr>
            <a:r>
              <a:t/>
            </a:r>
            <a:endParaRPr sz="2400">
              <a:solidFill>
                <a:srgbClr val="000000"/>
              </a:solidFill>
              <a:latin typeface="Times New Roman"/>
              <a:ea typeface="Times New Roman"/>
              <a:cs typeface="Times New Roman"/>
              <a:sym typeface="Times New Roman"/>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35"/>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0555"/>
              <a:buFont typeface="Arial"/>
              <a:buNone/>
            </a:pPr>
            <a:r>
              <a:rPr lang="en" sz="3600">
                <a:highlight>
                  <a:schemeClr val="lt1"/>
                </a:highlight>
                <a:latin typeface="Times New Roman"/>
                <a:ea typeface="Times New Roman"/>
                <a:cs typeface="Times New Roman"/>
                <a:sym typeface="Times New Roman"/>
              </a:rPr>
              <a:t>SPED and Title IX funding issues continued</a:t>
            </a:r>
            <a:endParaRPr/>
          </a:p>
        </p:txBody>
      </p:sp>
      <p:sp>
        <p:nvSpPr>
          <p:cNvPr id="202" name="Google Shape;202;p3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81000" lvl="0" marL="457200" rtl="0" algn="l">
              <a:spcBef>
                <a:spcPts val="0"/>
              </a:spcBef>
              <a:spcAft>
                <a:spcPts val="0"/>
              </a:spcAft>
              <a:buClr>
                <a:srgbClr val="000000"/>
              </a:buClr>
              <a:buSzPts val="2400"/>
              <a:buFont typeface="Times New Roman"/>
              <a:buChar char="●"/>
            </a:pPr>
            <a:r>
              <a:rPr lang="en" sz="2400">
                <a:solidFill>
                  <a:srgbClr val="000000"/>
                </a:solidFill>
                <a:latin typeface="Times New Roman"/>
                <a:ea typeface="Times New Roman"/>
                <a:cs typeface="Times New Roman"/>
                <a:sym typeface="Times New Roman"/>
              </a:rPr>
              <a:t>Title IX Is a fund that states that no one will be discriminated against due to their sexual orientation, nor will they be denied the benefits of education or activities. The US Department of Education considers it a crime to deny services to anyone base on their sex (</a:t>
            </a:r>
            <a:r>
              <a:rPr lang="en" sz="2400">
                <a:solidFill>
                  <a:schemeClr val="dk1"/>
                </a:solidFill>
                <a:latin typeface="Times New Roman"/>
                <a:ea typeface="Times New Roman"/>
                <a:cs typeface="Times New Roman"/>
                <a:sym typeface="Times New Roman"/>
              </a:rPr>
              <a:t>Joyce, 2017). </a:t>
            </a:r>
            <a:endParaRPr sz="2400">
              <a:solidFill>
                <a:srgbClr val="000000"/>
              </a:solidFill>
              <a:latin typeface="Times New Roman"/>
              <a:ea typeface="Times New Roman"/>
              <a:cs typeface="Times New Roman"/>
              <a:sym typeface="Times New Roman"/>
            </a:endParaRPr>
          </a:p>
          <a:p>
            <a:pPr indent="0" lvl="0" marL="457200" rtl="0" algn="l">
              <a:spcBef>
                <a:spcPts val="0"/>
              </a:spcBef>
              <a:spcAft>
                <a:spcPts val="0"/>
              </a:spcAft>
              <a:buNone/>
            </a:pPr>
            <a:r>
              <a:t/>
            </a:r>
            <a:endParaRPr sz="1200">
              <a:solidFill>
                <a:schemeClr val="dk1"/>
              </a:solidFill>
              <a:latin typeface="Times New Roman"/>
              <a:ea typeface="Times New Roman"/>
              <a:cs typeface="Times New Roman"/>
              <a:sym typeface="Times New Roman"/>
            </a:endParaRPr>
          </a:p>
          <a:p>
            <a:pPr indent="0" lvl="0" marL="457200" rtl="0" algn="l">
              <a:spcBef>
                <a:spcPts val="0"/>
              </a:spcBef>
              <a:spcAft>
                <a:spcPts val="1200"/>
              </a:spcAft>
              <a:buNone/>
            </a:pPr>
            <a:r>
              <a:t/>
            </a:r>
            <a:endParaRPr sz="2400">
              <a:latin typeface="Times New Roman"/>
              <a:ea typeface="Times New Roman"/>
              <a:cs typeface="Times New Roman"/>
              <a:sym typeface="Times New Roman"/>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36"/>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Example of Title IX</a:t>
            </a:r>
            <a:endParaRPr/>
          </a:p>
        </p:txBody>
      </p:sp>
      <p:sp>
        <p:nvSpPr>
          <p:cNvPr id="208" name="Google Shape;208;p36"/>
          <p:cNvSpPr txBox="1"/>
          <p:nvPr>
            <p:ph idx="1" type="body"/>
          </p:nvPr>
        </p:nvSpPr>
        <p:spPr>
          <a:xfrm>
            <a:off x="213000" y="1159675"/>
            <a:ext cx="8520600" cy="3416400"/>
          </a:xfrm>
          <a:prstGeom prst="rect">
            <a:avLst/>
          </a:prstGeom>
        </p:spPr>
        <p:txBody>
          <a:bodyPr anchorCtr="0" anchor="t" bIns="91425" lIns="91425" spcFirstLastPara="1" rIns="91425" wrap="square" tIns="91425">
            <a:normAutofit/>
          </a:bodyPr>
          <a:lstStyle/>
          <a:p>
            <a:pPr indent="-381000" lvl="0" marL="457200" rtl="0" algn="l">
              <a:spcBef>
                <a:spcPts val="0"/>
              </a:spcBef>
              <a:spcAft>
                <a:spcPts val="0"/>
              </a:spcAft>
              <a:buClr>
                <a:schemeClr val="dk1"/>
              </a:buClr>
              <a:buSzPts val="2400"/>
              <a:buFont typeface="Times New Roman"/>
              <a:buChar char="●"/>
            </a:pPr>
            <a:r>
              <a:rPr lang="en" sz="2400">
                <a:solidFill>
                  <a:schemeClr val="dk1"/>
                </a:solidFill>
                <a:latin typeface="Times New Roman"/>
                <a:ea typeface="Times New Roman"/>
                <a:cs typeface="Times New Roman"/>
                <a:sym typeface="Times New Roman"/>
              </a:rPr>
              <a:t>In 2016 a trustee by the Name of Mr. Rossley for Drake University called a New York attorney by the name of Andrew Miltenberg, explaining that his son has been accused of rape. Mr. Rossley called because he was concerned that the school would use his son as an example after mishandling a sexual assault claim several years prior </a:t>
            </a:r>
            <a:r>
              <a:rPr lang="en" sz="2400">
                <a:solidFill>
                  <a:schemeClr val="dk1"/>
                </a:solidFill>
                <a:latin typeface="Times New Roman"/>
                <a:ea typeface="Times New Roman"/>
                <a:cs typeface="Times New Roman"/>
                <a:sym typeface="Times New Roman"/>
              </a:rPr>
              <a:t>(Joyce, 2017). </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37"/>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6666"/>
              <a:buFont typeface="Arial"/>
              <a:buNone/>
            </a:pPr>
            <a:r>
              <a:rPr lang="en"/>
              <a:t>Title IX example continued...</a:t>
            </a:r>
            <a:endParaRPr/>
          </a:p>
        </p:txBody>
      </p:sp>
      <p:sp>
        <p:nvSpPr>
          <p:cNvPr id="214" name="Google Shape;214;p3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81000" lvl="0" marL="457200" rtl="0" algn="l">
              <a:spcBef>
                <a:spcPts val="0"/>
              </a:spcBef>
              <a:spcAft>
                <a:spcPts val="0"/>
              </a:spcAft>
              <a:buClr>
                <a:srgbClr val="000000"/>
              </a:buClr>
              <a:buSzPts val="2400"/>
              <a:buFont typeface="Times New Roman"/>
              <a:buChar char="●"/>
            </a:pPr>
            <a:r>
              <a:rPr lang="en" sz="2400">
                <a:solidFill>
                  <a:schemeClr val="dk1"/>
                </a:solidFill>
                <a:latin typeface="Times New Roman"/>
                <a:ea typeface="Times New Roman"/>
                <a:cs typeface="Times New Roman"/>
                <a:sym typeface="Times New Roman"/>
              </a:rPr>
              <a:t>Rossley's son has had lifelong learning and speech disability. Upon being investigated by the school investigator, they did not accept any accommodations or witnesses who contradicted the woman's claim of sexual assault. Mr. Miltenberg lost the case, but he continues to defend over a hundred men on rape charges on school campuses</a:t>
            </a:r>
            <a:r>
              <a:rPr lang="en" sz="2400">
                <a:solidFill>
                  <a:schemeClr val="dk1"/>
                </a:solidFill>
                <a:latin typeface="Times New Roman"/>
                <a:ea typeface="Times New Roman"/>
                <a:cs typeface="Times New Roman"/>
                <a:sym typeface="Times New Roman"/>
              </a:rPr>
              <a:t> (Joyce, 2017). </a:t>
            </a:r>
            <a:endParaRPr sz="2400">
              <a:solidFill>
                <a:schemeClr val="dk1"/>
              </a:solidFill>
              <a:latin typeface="Times New Roman"/>
              <a:ea typeface="Times New Roman"/>
              <a:cs typeface="Times New Roman"/>
              <a:sym typeface="Times New Roman"/>
            </a:endParaRPr>
          </a:p>
          <a:p>
            <a:pPr indent="0" lvl="0" marL="457200" rtl="0" algn="l">
              <a:spcBef>
                <a:spcPts val="0"/>
              </a:spcBef>
              <a:spcAft>
                <a:spcPts val="1200"/>
              </a:spcAft>
              <a:buNone/>
            </a:pPr>
            <a:r>
              <a:t/>
            </a:r>
            <a:endParaRPr sz="2400">
              <a:solidFill>
                <a:srgbClr val="000000"/>
              </a:solidFill>
              <a:latin typeface="Times New Roman"/>
              <a:ea typeface="Times New Roman"/>
              <a:cs typeface="Times New Roman"/>
              <a:sym typeface="Times New Roman"/>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38"/>
          <p:cNvSpPr txBox="1"/>
          <p:nvPr>
            <p:ph type="title"/>
          </p:nvPr>
        </p:nvSpPr>
        <p:spPr>
          <a:xfrm>
            <a:off x="311700" y="45600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6666"/>
              <a:buFont typeface="Arial"/>
              <a:buNone/>
            </a:pPr>
            <a:r>
              <a:rPr lang="en"/>
              <a:t>Title IX Example Continued...</a:t>
            </a:r>
            <a:endParaRPr/>
          </a:p>
        </p:txBody>
      </p:sp>
      <p:sp>
        <p:nvSpPr>
          <p:cNvPr id="220" name="Google Shape;220;p3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81000" lvl="0" marL="457200" rtl="0" algn="l">
              <a:spcBef>
                <a:spcPts val="0"/>
              </a:spcBef>
              <a:spcAft>
                <a:spcPts val="0"/>
              </a:spcAft>
              <a:buClr>
                <a:srgbClr val="000000"/>
              </a:buClr>
              <a:buSzPts val="2400"/>
              <a:buFont typeface="Times New Roman"/>
              <a:buChar char="●"/>
            </a:pPr>
            <a:r>
              <a:rPr lang="en" sz="2400">
                <a:solidFill>
                  <a:schemeClr val="dk1"/>
                </a:solidFill>
                <a:latin typeface="Times New Roman"/>
                <a:ea typeface="Times New Roman"/>
                <a:cs typeface="Times New Roman"/>
                <a:sym typeface="Times New Roman"/>
              </a:rPr>
              <a:t>Mr. Miltenberg believes women's safety efforts have created a flawed system that takes away men's due process. Funding for Title IX schools has come from the federal government and from white-wing feminist groups such as Charles Koch Institute and Harvard Law professors (Gertner) </a:t>
            </a:r>
            <a:r>
              <a:rPr lang="en" sz="2400">
                <a:solidFill>
                  <a:schemeClr val="dk1"/>
                </a:solidFill>
                <a:latin typeface="Times New Roman"/>
                <a:ea typeface="Times New Roman"/>
                <a:cs typeface="Times New Roman"/>
                <a:sym typeface="Times New Roman"/>
              </a:rPr>
              <a:t>(Joyce, 2017). </a:t>
            </a:r>
            <a:endParaRPr sz="2400">
              <a:solidFill>
                <a:schemeClr val="dk1"/>
              </a:solidFill>
              <a:latin typeface="Times New Roman"/>
              <a:ea typeface="Times New Roman"/>
              <a:cs typeface="Times New Roman"/>
              <a:sym typeface="Times New Roman"/>
            </a:endParaRPr>
          </a:p>
          <a:p>
            <a:pPr indent="0" lvl="0" marL="457200" rtl="0" algn="l">
              <a:spcBef>
                <a:spcPts val="0"/>
              </a:spcBef>
              <a:spcAft>
                <a:spcPts val="1200"/>
              </a:spcAft>
              <a:buNone/>
            </a:pPr>
            <a:r>
              <a:t/>
            </a:r>
            <a:endParaRPr sz="2400">
              <a:solidFill>
                <a:srgbClr val="000000"/>
              </a:solidFill>
              <a:latin typeface="Times New Roman"/>
              <a:ea typeface="Times New Roman"/>
              <a:cs typeface="Times New Roman"/>
              <a:sym typeface="Times New Roman"/>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39"/>
          <p:cNvSpPr txBox="1"/>
          <p:nvPr>
            <p:ph type="title"/>
          </p:nvPr>
        </p:nvSpPr>
        <p:spPr>
          <a:xfrm>
            <a:off x="311700" y="2164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6666"/>
              <a:buFont typeface="Arial"/>
              <a:buNone/>
            </a:pPr>
            <a:r>
              <a:rPr lang="en"/>
              <a:t>Title IX</a:t>
            </a:r>
            <a:endParaRPr/>
          </a:p>
        </p:txBody>
      </p:sp>
      <p:sp>
        <p:nvSpPr>
          <p:cNvPr id="226" name="Google Shape;226;p3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81000" lvl="0" marL="457200" rtl="0" algn="l">
              <a:spcBef>
                <a:spcPts val="0"/>
              </a:spcBef>
              <a:spcAft>
                <a:spcPts val="0"/>
              </a:spcAft>
              <a:buClr>
                <a:srgbClr val="000000"/>
              </a:buClr>
              <a:buSzPts val="2400"/>
              <a:buFont typeface="Times New Roman"/>
              <a:buChar char="●"/>
            </a:pPr>
            <a:r>
              <a:rPr lang="en" sz="2400">
                <a:solidFill>
                  <a:schemeClr val="dk1"/>
                </a:solidFill>
                <a:latin typeface="Times New Roman"/>
                <a:ea typeface="Times New Roman"/>
                <a:cs typeface="Times New Roman"/>
                <a:sym typeface="Times New Roman"/>
              </a:rPr>
              <a:t>These groups have advocated that title ix has not clearly defined or distinguished between consensual and non-consensual sex, and the biggest target of this discrimination is minority men. Republican Earl Eckhardt of Georgia states that title ix fundings are flawed, and it has opened doors for rampant false allegations and affects school funding </a:t>
            </a:r>
            <a:r>
              <a:rPr lang="en" sz="2400">
                <a:solidFill>
                  <a:schemeClr val="dk1"/>
                </a:solidFill>
                <a:latin typeface="Times New Roman"/>
                <a:ea typeface="Times New Roman"/>
                <a:cs typeface="Times New Roman"/>
                <a:sym typeface="Times New Roman"/>
              </a:rPr>
              <a:t>(Joyce, 2017). </a:t>
            </a:r>
            <a:endParaRPr sz="2400">
              <a:solidFill>
                <a:schemeClr val="dk1"/>
              </a:solidFill>
              <a:latin typeface="Times New Roman"/>
              <a:ea typeface="Times New Roman"/>
              <a:cs typeface="Times New Roman"/>
              <a:sym typeface="Times New Roman"/>
            </a:endParaRPr>
          </a:p>
          <a:p>
            <a:pPr indent="0" lvl="0" marL="457200" rtl="0" algn="l">
              <a:spcBef>
                <a:spcPts val="0"/>
              </a:spcBef>
              <a:spcAft>
                <a:spcPts val="1200"/>
              </a:spcAft>
              <a:buNone/>
            </a:pPr>
            <a:r>
              <a:t/>
            </a:r>
            <a:endParaRPr sz="2400">
              <a:solidFill>
                <a:srgbClr val="000000"/>
              </a:solidFill>
              <a:latin typeface="Times New Roman"/>
              <a:ea typeface="Times New Roman"/>
              <a:cs typeface="Times New Roman"/>
              <a:sym typeface="Times New Roman"/>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40"/>
          <p:cNvSpPr txBox="1"/>
          <p:nvPr>
            <p:ph type="title"/>
          </p:nvPr>
        </p:nvSpPr>
        <p:spPr>
          <a:xfrm>
            <a:off x="311700" y="49987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0"/>
              </a:spcBef>
              <a:spcAft>
                <a:spcPts val="0"/>
              </a:spcAft>
              <a:buClr>
                <a:schemeClr val="dk1"/>
              </a:buClr>
              <a:buSzPct val="45833"/>
              <a:buFont typeface="Arial"/>
              <a:buNone/>
            </a:pPr>
            <a:r>
              <a:rPr b="1" lang="en" sz="2400">
                <a:solidFill>
                  <a:srgbClr val="0E101A"/>
                </a:solidFill>
                <a:latin typeface="Times New Roman"/>
                <a:ea typeface="Times New Roman"/>
                <a:cs typeface="Times New Roman"/>
                <a:sym typeface="Times New Roman"/>
              </a:rPr>
              <a:t>Excessive Entanglement:</a:t>
            </a:r>
            <a:endParaRPr/>
          </a:p>
        </p:txBody>
      </p:sp>
      <p:sp>
        <p:nvSpPr>
          <p:cNvPr id="232" name="Google Shape;232;p4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b="1" lang="en" sz="2400">
                <a:solidFill>
                  <a:srgbClr val="0E101A"/>
                </a:solidFill>
                <a:latin typeface="Times New Roman"/>
                <a:ea typeface="Times New Roman"/>
                <a:cs typeface="Times New Roman"/>
                <a:sym typeface="Times New Roman"/>
              </a:rPr>
              <a:t>Excessive Entanglement:</a:t>
            </a:r>
            <a:endParaRPr b="1" sz="2400">
              <a:solidFill>
                <a:srgbClr val="0E101A"/>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rPr lang="en" sz="2400">
                <a:solidFill>
                  <a:srgbClr val="0E101A"/>
                </a:solidFill>
                <a:latin typeface="Times New Roman"/>
                <a:ea typeface="Times New Roman"/>
                <a:cs typeface="Times New Roman"/>
                <a:sym typeface="Times New Roman"/>
              </a:rPr>
              <a:t>Excessive Entanglement is the means of the government intervening excessively in religious-based or state-funded schools with funding. Many have to use the lemon test to determine if government funding is for spiritual or secular purposes (Pacelle, n.d.)</a:t>
            </a:r>
            <a:endParaRPr sz="2400">
              <a:solidFill>
                <a:srgbClr val="0E101A"/>
              </a:solidFill>
              <a:latin typeface="Times New Roman"/>
              <a:ea typeface="Times New Roman"/>
              <a:cs typeface="Times New Roman"/>
              <a:sym typeface="Times New Roman"/>
            </a:endParaRPr>
          </a:p>
          <a:p>
            <a:pPr indent="0" lvl="0" marL="0" rtl="0" algn="l">
              <a:spcBef>
                <a:spcPts val="0"/>
              </a:spcBef>
              <a:spcAft>
                <a:spcPts val="1200"/>
              </a:spcAft>
              <a:buNone/>
            </a:pPr>
            <a:r>
              <a:t/>
            </a:r>
            <a:endParaRPr/>
          </a:p>
        </p:txBody>
      </p:sp>
      <p:pic>
        <p:nvPicPr>
          <p:cNvPr id="233" name="Google Shape;233;p40"/>
          <p:cNvPicPr preferRelativeResize="0"/>
          <p:nvPr/>
        </p:nvPicPr>
        <p:blipFill>
          <a:blip r:embed="rId3">
            <a:alphaModFix/>
          </a:blip>
          <a:stretch>
            <a:fillRect/>
          </a:stretch>
        </p:blipFill>
        <p:spPr>
          <a:xfrm>
            <a:off x="4892600" y="3412750"/>
            <a:ext cx="4153826" cy="17307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41"/>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0"/>
              </a:spcBef>
              <a:spcAft>
                <a:spcPts val="0"/>
              </a:spcAft>
              <a:buClr>
                <a:schemeClr val="dk1"/>
              </a:buClr>
              <a:buSzPct val="45833"/>
              <a:buFont typeface="Arial"/>
              <a:buNone/>
            </a:pPr>
            <a:r>
              <a:rPr b="1" lang="en" sz="2400">
                <a:solidFill>
                  <a:srgbClr val="0E101A"/>
                </a:solidFill>
                <a:latin typeface="Times New Roman"/>
                <a:ea typeface="Times New Roman"/>
                <a:cs typeface="Times New Roman"/>
                <a:sym typeface="Times New Roman"/>
              </a:rPr>
              <a:t>Excessive Entanglement:</a:t>
            </a:r>
            <a:endParaRPr/>
          </a:p>
          <a:p>
            <a:pPr indent="0" lvl="0" marL="0" rtl="0" algn="l">
              <a:spcBef>
                <a:spcPts val="0"/>
              </a:spcBef>
              <a:spcAft>
                <a:spcPts val="0"/>
              </a:spcAft>
              <a:buNone/>
            </a:pPr>
            <a:r>
              <a:t/>
            </a:r>
            <a:endParaRPr/>
          </a:p>
        </p:txBody>
      </p:sp>
      <p:sp>
        <p:nvSpPr>
          <p:cNvPr id="239" name="Google Shape;239;p4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81000" lvl="0" marL="457200" rtl="0" algn="l">
              <a:spcBef>
                <a:spcPts val="0"/>
              </a:spcBef>
              <a:spcAft>
                <a:spcPts val="0"/>
              </a:spcAft>
              <a:buClr>
                <a:srgbClr val="0E101A"/>
              </a:buClr>
              <a:buSzPts val="2400"/>
              <a:buFont typeface="Times New Roman"/>
              <a:buChar char="●"/>
            </a:pPr>
            <a:r>
              <a:rPr lang="en" sz="2400">
                <a:solidFill>
                  <a:srgbClr val="0E101A"/>
                </a:solidFill>
                <a:latin typeface="Times New Roman"/>
                <a:ea typeface="Times New Roman"/>
                <a:cs typeface="Times New Roman"/>
                <a:sym typeface="Times New Roman"/>
              </a:rPr>
              <a:t>In the United States, several Catholic churches, mostly centered in the urban areas, closed their door voluntarily and reopened them as charter schools. Many of these churches turned to charter schools to gain access to money from the government </a:t>
            </a:r>
            <a:r>
              <a:rPr lang="en" sz="2400">
                <a:solidFill>
                  <a:schemeClr val="dk1"/>
                </a:solidFill>
                <a:latin typeface="Times New Roman"/>
                <a:ea typeface="Times New Roman"/>
                <a:cs typeface="Times New Roman"/>
                <a:sym typeface="Times New Roman"/>
              </a:rPr>
              <a:t>(Carr &amp; Decker, 2015)</a:t>
            </a:r>
            <a:endParaRPr sz="2400">
              <a:latin typeface="Times New Roman"/>
              <a:ea typeface="Times New Roman"/>
              <a:cs typeface="Times New Roman"/>
              <a:sym typeface="Times New Roman"/>
            </a:endParaRPr>
          </a:p>
          <a:p>
            <a:pPr indent="0" lvl="0" marL="457200" rtl="0" algn="l">
              <a:spcBef>
                <a:spcPts val="0"/>
              </a:spcBef>
              <a:spcAft>
                <a:spcPts val="0"/>
              </a:spcAft>
              <a:buNone/>
            </a:pPr>
            <a:r>
              <a:rPr lang="en" sz="2400">
                <a:solidFill>
                  <a:srgbClr val="0E101A"/>
                </a:solidFill>
                <a:latin typeface="Times New Roman"/>
                <a:ea typeface="Times New Roman"/>
                <a:cs typeface="Times New Roman"/>
                <a:sym typeface="Times New Roman"/>
              </a:rPr>
              <a:t> </a:t>
            </a:r>
            <a:endParaRPr sz="2400">
              <a:solidFill>
                <a:srgbClr val="0E101A"/>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t/>
            </a:r>
            <a:endParaRPr sz="1200">
              <a:solidFill>
                <a:srgbClr val="0E101A"/>
              </a:solidFill>
              <a:latin typeface="Times New Roman"/>
              <a:ea typeface="Times New Roman"/>
              <a:cs typeface="Times New Roman"/>
              <a:sym typeface="Times New Roman"/>
            </a:endParaRPr>
          </a:p>
          <a:p>
            <a:pPr indent="0" lvl="0" marL="0" rtl="0" algn="l">
              <a:spcBef>
                <a:spcPts val="0"/>
              </a:spcBef>
              <a:spcAft>
                <a:spcPts val="1200"/>
              </a:spcAft>
              <a:buNone/>
            </a:pPr>
            <a:r>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42"/>
          <p:cNvSpPr txBox="1"/>
          <p:nvPr>
            <p:ph type="title"/>
          </p:nvPr>
        </p:nvSpPr>
        <p:spPr>
          <a:xfrm>
            <a:off x="311700" y="445025"/>
            <a:ext cx="8520600" cy="6234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solidFill>
                  <a:srgbClr val="0E101A"/>
                </a:solidFill>
                <a:latin typeface="Times New Roman"/>
                <a:ea typeface="Times New Roman"/>
                <a:cs typeface="Times New Roman"/>
                <a:sym typeface="Times New Roman"/>
              </a:rPr>
              <a:t>Excessive Entanglement:</a:t>
            </a:r>
            <a:endParaRPr sz="3600"/>
          </a:p>
        </p:txBody>
      </p:sp>
      <p:sp>
        <p:nvSpPr>
          <p:cNvPr id="245" name="Google Shape;245;p4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81000" lvl="0" marL="457200" rtl="0" algn="l">
              <a:spcBef>
                <a:spcPts val="0"/>
              </a:spcBef>
              <a:spcAft>
                <a:spcPts val="0"/>
              </a:spcAft>
              <a:buClr>
                <a:schemeClr val="dk1"/>
              </a:buClr>
              <a:buSzPts val="2400"/>
              <a:buFont typeface="Times New Roman"/>
              <a:buChar char="●"/>
            </a:pPr>
            <a:r>
              <a:rPr lang="en" sz="2400">
                <a:solidFill>
                  <a:srgbClr val="0E101A"/>
                </a:solidFill>
                <a:latin typeface="Times New Roman"/>
                <a:ea typeface="Times New Roman"/>
                <a:cs typeface="Times New Roman"/>
                <a:sym typeface="Times New Roman"/>
              </a:rPr>
              <a:t>From the 1960s to the present, several catholic churches voluntarily closed their doors and operated under the charter school name and banner. The issue is that the schools are in the same place, affiliated with the same organization, using the same staff, and using the same church grounds; these are examples of religious entanglement</a:t>
            </a:r>
            <a:r>
              <a:rPr lang="en" sz="2400">
                <a:solidFill>
                  <a:schemeClr val="dk1"/>
                </a:solidFill>
                <a:latin typeface="Times New Roman"/>
                <a:ea typeface="Times New Roman"/>
                <a:cs typeface="Times New Roman"/>
                <a:sym typeface="Times New Roman"/>
              </a:rPr>
              <a:t> (</a:t>
            </a:r>
            <a:r>
              <a:rPr lang="en" sz="2400">
                <a:solidFill>
                  <a:schemeClr val="dk1"/>
                </a:solidFill>
                <a:latin typeface="Times New Roman"/>
                <a:ea typeface="Times New Roman"/>
                <a:cs typeface="Times New Roman"/>
                <a:sym typeface="Times New Roman"/>
              </a:rPr>
              <a:t>Carr &amp; Decker, 2015).</a:t>
            </a:r>
            <a:endParaRPr sz="2400">
              <a:latin typeface="Times New Roman"/>
              <a:ea typeface="Times New Roman"/>
              <a:cs typeface="Times New Roman"/>
              <a:sym typeface="Times New Roman"/>
            </a:endParaRPr>
          </a:p>
        </p:txBody>
      </p:sp>
      <p:pic>
        <p:nvPicPr>
          <p:cNvPr id="246" name="Google Shape;246;p42"/>
          <p:cNvPicPr preferRelativeResize="0"/>
          <p:nvPr/>
        </p:nvPicPr>
        <p:blipFill>
          <a:blip r:embed="rId3">
            <a:alphaModFix/>
          </a:blip>
          <a:stretch>
            <a:fillRect/>
          </a:stretch>
        </p:blipFill>
        <p:spPr>
          <a:xfrm>
            <a:off x="6904622" y="3707774"/>
            <a:ext cx="2155277" cy="14357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43"/>
          <p:cNvSpPr txBox="1"/>
          <p:nvPr>
            <p:ph type="title"/>
          </p:nvPr>
        </p:nvSpPr>
        <p:spPr>
          <a:xfrm>
            <a:off x="311700" y="445025"/>
            <a:ext cx="8520600" cy="6234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solidFill>
                  <a:srgbClr val="0E101A"/>
                </a:solidFill>
                <a:latin typeface="Times New Roman"/>
                <a:ea typeface="Times New Roman"/>
                <a:cs typeface="Times New Roman"/>
                <a:sym typeface="Times New Roman"/>
              </a:rPr>
              <a:t>Excessive Entanglement:</a:t>
            </a:r>
            <a:endParaRPr sz="3600"/>
          </a:p>
        </p:txBody>
      </p:sp>
      <p:sp>
        <p:nvSpPr>
          <p:cNvPr id="252" name="Google Shape;252;p4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81000" lvl="0" marL="457200" rtl="0" algn="l">
              <a:spcBef>
                <a:spcPts val="0"/>
              </a:spcBef>
              <a:spcAft>
                <a:spcPts val="0"/>
              </a:spcAft>
              <a:buClr>
                <a:schemeClr val="dk1"/>
              </a:buClr>
              <a:buSzPts val="2400"/>
              <a:buFont typeface="Times New Roman"/>
              <a:buChar char="●"/>
            </a:pPr>
            <a:r>
              <a:rPr lang="en" sz="2400">
                <a:solidFill>
                  <a:srgbClr val="0E101A"/>
                </a:solidFill>
                <a:latin typeface="Times New Roman"/>
                <a:ea typeface="Times New Roman"/>
                <a:cs typeface="Times New Roman"/>
                <a:sym typeface="Times New Roman"/>
              </a:rPr>
              <a:t>A niche charter School is a program where the members follow a specific religion, faith, language, and culture. There was a case study of 85 charter schools that fit the niche program and at least 18 niche charter schools correlated with the same theme </a:t>
            </a:r>
            <a:r>
              <a:rPr lang="en" sz="2400">
                <a:solidFill>
                  <a:schemeClr val="dk1"/>
                </a:solidFill>
                <a:latin typeface="Times New Roman"/>
                <a:ea typeface="Times New Roman"/>
                <a:cs typeface="Times New Roman"/>
                <a:sym typeface="Times New Roman"/>
              </a:rPr>
              <a:t>(Carr &amp; Decker, 2015).</a:t>
            </a:r>
            <a:endParaRPr sz="2400">
              <a:latin typeface="Times New Roman"/>
              <a:ea typeface="Times New Roman"/>
              <a:cs typeface="Times New Roman"/>
              <a:sym typeface="Times New Roman"/>
            </a:endParaRPr>
          </a:p>
        </p:txBody>
      </p:sp>
      <p:pic>
        <p:nvPicPr>
          <p:cNvPr id="253" name="Google Shape;253;p43"/>
          <p:cNvPicPr preferRelativeResize="0"/>
          <p:nvPr/>
        </p:nvPicPr>
        <p:blipFill>
          <a:blip r:embed="rId3">
            <a:alphaModFix/>
          </a:blip>
          <a:stretch>
            <a:fillRect/>
          </a:stretch>
        </p:blipFill>
        <p:spPr>
          <a:xfrm flipH="1" rot="10800000">
            <a:off x="5904951" y="3002799"/>
            <a:ext cx="3141043" cy="2079299"/>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44"/>
          <p:cNvSpPr txBox="1"/>
          <p:nvPr>
            <p:ph type="title"/>
          </p:nvPr>
        </p:nvSpPr>
        <p:spPr>
          <a:xfrm>
            <a:off x="311700" y="445025"/>
            <a:ext cx="8520600" cy="6234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solidFill>
                  <a:srgbClr val="0E101A"/>
                </a:solidFill>
                <a:latin typeface="Times New Roman"/>
                <a:ea typeface="Times New Roman"/>
                <a:cs typeface="Times New Roman"/>
                <a:sym typeface="Times New Roman"/>
              </a:rPr>
              <a:t>Excessive Entanglement:</a:t>
            </a:r>
            <a:endParaRPr sz="3600"/>
          </a:p>
        </p:txBody>
      </p:sp>
      <p:sp>
        <p:nvSpPr>
          <p:cNvPr id="259" name="Google Shape;259;p4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81000" lvl="0" marL="457200" rtl="0" algn="l">
              <a:spcBef>
                <a:spcPts val="0"/>
              </a:spcBef>
              <a:spcAft>
                <a:spcPts val="0"/>
              </a:spcAft>
              <a:buClr>
                <a:srgbClr val="0E101A"/>
              </a:buClr>
              <a:buSzPts val="2400"/>
              <a:buFont typeface="Times New Roman"/>
              <a:buChar char="●"/>
            </a:pPr>
            <a:r>
              <a:rPr lang="en" sz="2400">
                <a:solidFill>
                  <a:srgbClr val="0E101A"/>
                </a:solidFill>
                <a:latin typeface="Times New Roman"/>
                <a:ea typeface="Times New Roman"/>
                <a:cs typeface="Times New Roman"/>
                <a:sym typeface="Times New Roman"/>
              </a:rPr>
              <a:t>Most of the schools were a part of a specific religious figure or entity </a:t>
            </a:r>
            <a:endParaRPr sz="2400">
              <a:solidFill>
                <a:srgbClr val="0E101A"/>
              </a:solidFill>
              <a:latin typeface="Times New Roman"/>
              <a:ea typeface="Times New Roman"/>
              <a:cs typeface="Times New Roman"/>
              <a:sym typeface="Times New Roman"/>
            </a:endParaRPr>
          </a:p>
          <a:p>
            <a:pPr indent="-381000" lvl="0" marL="457200" rtl="0" algn="l">
              <a:spcBef>
                <a:spcPts val="0"/>
              </a:spcBef>
              <a:spcAft>
                <a:spcPts val="0"/>
              </a:spcAft>
              <a:buClr>
                <a:srgbClr val="0E101A"/>
              </a:buClr>
              <a:buSzPts val="2400"/>
              <a:buFont typeface="Times New Roman"/>
              <a:buChar char="●"/>
            </a:pPr>
            <a:r>
              <a:rPr lang="en" sz="2400">
                <a:solidFill>
                  <a:srgbClr val="0E101A"/>
                </a:solidFill>
                <a:latin typeface="Times New Roman"/>
                <a:ea typeface="Times New Roman"/>
                <a:cs typeface="Times New Roman"/>
                <a:sym typeface="Times New Roman"/>
              </a:rPr>
              <a:t> There were examples of implicit and explicit religious entanglement.</a:t>
            </a:r>
            <a:endParaRPr sz="2400">
              <a:solidFill>
                <a:srgbClr val="0E101A"/>
              </a:solidFill>
              <a:latin typeface="Times New Roman"/>
              <a:ea typeface="Times New Roman"/>
              <a:cs typeface="Times New Roman"/>
              <a:sym typeface="Times New Roman"/>
            </a:endParaRPr>
          </a:p>
          <a:p>
            <a:pPr indent="-381000" lvl="0" marL="457200" rtl="0" algn="l">
              <a:spcBef>
                <a:spcPts val="0"/>
              </a:spcBef>
              <a:spcAft>
                <a:spcPts val="0"/>
              </a:spcAft>
              <a:buClr>
                <a:srgbClr val="0E101A"/>
              </a:buClr>
              <a:buSzPts val="2400"/>
              <a:buFont typeface="Times New Roman"/>
              <a:buChar char="●"/>
            </a:pPr>
            <a:r>
              <a:rPr lang="en" sz="2400">
                <a:solidFill>
                  <a:srgbClr val="0E101A"/>
                </a:solidFill>
                <a:latin typeface="Times New Roman"/>
                <a:ea typeface="Times New Roman"/>
                <a:cs typeface="Times New Roman"/>
                <a:sym typeface="Times New Roman"/>
              </a:rPr>
              <a:t> Christian schools usually when litigation cases. </a:t>
            </a:r>
            <a:endParaRPr sz="2400">
              <a:solidFill>
                <a:srgbClr val="0E101A"/>
              </a:solidFill>
              <a:latin typeface="Times New Roman"/>
              <a:ea typeface="Times New Roman"/>
              <a:cs typeface="Times New Roman"/>
              <a:sym typeface="Times New Roman"/>
            </a:endParaRPr>
          </a:p>
          <a:p>
            <a:pPr indent="-381000" lvl="0" marL="457200" rtl="0" algn="l">
              <a:spcBef>
                <a:spcPts val="0"/>
              </a:spcBef>
              <a:spcAft>
                <a:spcPts val="0"/>
              </a:spcAft>
              <a:buClr>
                <a:srgbClr val="0E101A"/>
              </a:buClr>
              <a:buSzPts val="2400"/>
              <a:buFont typeface="Times New Roman"/>
              <a:buChar char="●"/>
            </a:pPr>
            <a:r>
              <a:rPr lang="en" sz="2400">
                <a:solidFill>
                  <a:srgbClr val="0E101A"/>
                </a:solidFill>
                <a:latin typeface="Times New Roman"/>
                <a:ea typeface="Times New Roman"/>
                <a:cs typeface="Times New Roman"/>
                <a:sym typeface="Times New Roman"/>
              </a:rPr>
              <a:t> The courts rejected the idea that school choice programs violate establishment clauses.</a:t>
            </a:r>
            <a:r>
              <a:rPr lang="en" sz="2400">
                <a:solidFill>
                  <a:schemeClr val="dk1"/>
                </a:solidFill>
                <a:latin typeface="Times New Roman"/>
                <a:ea typeface="Times New Roman"/>
                <a:cs typeface="Times New Roman"/>
                <a:sym typeface="Times New Roman"/>
              </a:rPr>
              <a:t> </a:t>
            </a:r>
            <a:r>
              <a:rPr lang="en" sz="2400">
                <a:solidFill>
                  <a:schemeClr val="dk1"/>
                </a:solidFill>
                <a:latin typeface="Times New Roman"/>
                <a:ea typeface="Times New Roman"/>
                <a:cs typeface="Times New Roman"/>
                <a:sym typeface="Times New Roman"/>
              </a:rPr>
              <a:t>(Carr &amp; Decker, 2015).</a:t>
            </a:r>
            <a:endParaRPr sz="2400">
              <a:latin typeface="Times New Roman"/>
              <a:ea typeface="Times New Roman"/>
              <a:cs typeface="Times New Roman"/>
              <a:sym typeface="Times New Roman"/>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45"/>
          <p:cNvSpPr txBox="1"/>
          <p:nvPr>
            <p:ph type="title"/>
          </p:nvPr>
        </p:nvSpPr>
        <p:spPr>
          <a:xfrm>
            <a:off x="311700" y="445025"/>
            <a:ext cx="8520600" cy="6234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solidFill>
                  <a:srgbClr val="0E101A"/>
                </a:solidFill>
                <a:latin typeface="Times New Roman"/>
                <a:ea typeface="Times New Roman"/>
                <a:cs typeface="Times New Roman"/>
                <a:sym typeface="Times New Roman"/>
              </a:rPr>
              <a:t>Excessive Entanglement:</a:t>
            </a:r>
            <a:endParaRPr sz="3600"/>
          </a:p>
        </p:txBody>
      </p:sp>
      <p:sp>
        <p:nvSpPr>
          <p:cNvPr id="265" name="Google Shape;265;p4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81000" lvl="0" marL="457200" rtl="0" algn="l">
              <a:spcBef>
                <a:spcPts val="0"/>
              </a:spcBef>
              <a:spcAft>
                <a:spcPts val="0"/>
              </a:spcAft>
              <a:buClr>
                <a:schemeClr val="dk1"/>
              </a:buClr>
              <a:buSzPts val="2400"/>
              <a:buFont typeface="Times New Roman"/>
              <a:buChar char="●"/>
            </a:pPr>
            <a:r>
              <a:rPr lang="en" sz="2400">
                <a:solidFill>
                  <a:srgbClr val="0E101A"/>
                </a:solidFill>
                <a:latin typeface="Times New Roman"/>
                <a:ea typeface="Times New Roman"/>
                <a:cs typeface="Times New Roman"/>
                <a:sym typeface="Times New Roman"/>
              </a:rPr>
              <a:t>The laws of entanglement are blurry, and the Constitution prohibits states from establishing or endorsing religion through the establishment clause, but the free exercise clause protects citizens of religious freedom </a:t>
            </a:r>
            <a:r>
              <a:rPr lang="en" sz="2400">
                <a:solidFill>
                  <a:schemeClr val="dk1"/>
                </a:solidFill>
                <a:latin typeface="Times New Roman"/>
                <a:ea typeface="Times New Roman"/>
                <a:cs typeface="Times New Roman"/>
                <a:sym typeface="Times New Roman"/>
              </a:rPr>
              <a:t>(Carr &amp; Decker, 2015).</a:t>
            </a:r>
            <a:endParaRPr sz="2400">
              <a:latin typeface="Times New Roman"/>
              <a:ea typeface="Times New Roman"/>
              <a:cs typeface="Times New Roman"/>
              <a:sym typeface="Times New Roman"/>
            </a:endParaRPr>
          </a:p>
        </p:txBody>
      </p:sp>
      <p:pic>
        <p:nvPicPr>
          <p:cNvPr id="266" name="Google Shape;266;p45"/>
          <p:cNvPicPr preferRelativeResize="0"/>
          <p:nvPr/>
        </p:nvPicPr>
        <p:blipFill>
          <a:blip r:embed="rId3">
            <a:alphaModFix/>
          </a:blip>
          <a:stretch>
            <a:fillRect/>
          </a:stretch>
        </p:blipFill>
        <p:spPr>
          <a:xfrm>
            <a:off x="5547725" y="3580848"/>
            <a:ext cx="3100375" cy="1479001"/>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46"/>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Future</a:t>
            </a:r>
            <a:r>
              <a:rPr lang="en"/>
              <a:t> of School Funding</a:t>
            </a:r>
            <a:endParaRPr/>
          </a:p>
        </p:txBody>
      </p:sp>
      <p:sp>
        <p:nvSpPr>
          <p:cNvPr id="272" name="Google Shape;272;p4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1200"/>
              </a:spcBef>
              <a:spcAft>
                <a:spcPts val="0"/>
              </a:spcAft>
              <a:buNone/>
            </a:pPr>
            <a:r>
              <a:rPr lang="en" sz="2400">
                <a:solidFill>
                  <a:srgbClr val="000000"/>
                </a:solidFill>
                <a:latin typeface="Times New Roman"/>
                <a:ea typeface="Times New Roman"/>
                <a:cs typeface="Times New Roman"/>
                <a:sym typeface="Times New Roman"/>
              </a:rPr>
              <a:t>There is no secret that property taxes are an essential funding source for schools. One-third of all school funding comes from property taxes. According to Reschovsky (2014), 45 percent of all school funding is funded by the local government, while 80 percent comes from property taxes and 9 percent comes from the federal government. </a:t>
            </a:r>
            <a:endParaRPr sz="2400">
              <a:solidFill>
                <a:srgbClr val="000000"/>
              </a:solidFill>
              <a:latin typeface="Times New Roman"/>
              <a:ea typeface="Times New Roman"/>
              <a:cs typeface="Times New Roman"/>
              <a:sym typeface="Times New Roman"/>
            </a:endParaRPr>
          </a:p>
          <a:p>
            <a:pPr indent="0" lvl="0" marL="0" rtl="0" algn="l">
              <a:spcBef>
                <a:spcPts val="1200"/>
              </a:spcBef>
              <a:spcAft>
                <a:spcPts val="1200"/>
              </a:spcAft>
              <a:buClr>
                <a:schemeClr val="dk2"/>
              </a:buClr>
              <a:buSzPts val="1100"/>
              <a:buFont typeface="Arial"/>
              <a:buNone/>
            </a:pPr>
            <a:r>
              <a:t/>
            </a:r>
            <a:endParaRPr sz="2400">
              <a:solidFill>
                <a:srgbClr val="000000"/>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47"/>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Clr>
                <a:schemeClr val="dk2"/>
              </a:buClr>
              <a:buSzPct val="36666"/>
              <a:buFont typeface="Arial"/>
              <a:buNone/>
            </a:pPr>
            <a:r>
              <a:rPr lang="en"/>
              <a:t>Future of School Funding Continued</a:t>
            </a:r>
            <a:endParaRPr/>
          </a:p>
        </p:txBody>
      </p:sp>
      <p:sp>
        <p:nvSpPr>
          <p:cNvPr id="278" name="Google Shape;278;p4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1200"/>
              </a:spcBef>
              <a:spcAft>
                <a:spcPts val="1200"/>
              </a:spcAft>
              <a:buClr>
                <a:schemeClr val="dk2"/>
              </a:buClr>
              <a:buSzPts val="1100"/>
              <a:buFont typeface="Arial"/>
              <a:buNone/>
            </a:pPr>
            <a:r>
              <a:rPr lang="en" sz="2400">
                <a:solidFill>
                  <a:schemeClr val="dk2"/>
                </a:solidFill>
                <a:latin typeface="Times New Roman"/>
                <a:ea typeface="Times New Roman"/>
                <a:cs typeface="Times New Roman"/>
                <a:sym typeface="Times New Roman"/>
              </a:rPr>
              <a:t>School funding is a difficult task to measure since every state funding formula is different, and the state of federal funding is continuing to decline. If the federal funding continues to decrease while the state funding continues to dwindle, then the tax burden will continue to fall on the shoulders of the local taxpayers through hiked property taxes </a:t>
            </a:r>
            <a:r>
              <a:rPr lang="en" sz="2400">
                <a:solidFill>
                  <a:schemeClr val="dk2"/>
                </a:solidFill>
                <a:latin typeface="Times New Roman"/>
                <a:ea typeface="Times New Roman"/>
                <a:cs typeface="Times New Roman"/>
                <a:sym typeface="Times New Roman"/>
              </a:rPr>
              <a:t>(Reschovsky, 2014).</a:t>
            </a:r>
            <a:endParaRPr/>
          </a:p>
        </p:txBody>
      </p:sp>
      <p:pic>
        <p:nvPicPr>
          <p:cNvPr id="279" name="Google Shape;279;p47"/>
          <p:cNvPicPr preferRelativeResize="0"/>
          <p:nvPr/>
        </p:nvPicPr>
        <p:blipFill>
          <a:blip r:embed="rId3">
            <a:alphaModFix/>
          </a:blip>
          <a:stretch>
            <a:fillRect/>
          </a:stretch>
        </p:blipFill>
        <p:spPr>
          <a:xfrm>
            <a:off x="6465300" y="3414325"/>
            <a:ext cx="2678700" cy="1786649"/>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48"/>
          <p:cNvSpPr txBox="1"/>
          <p:nvPr>
            <p:ph type="title"/>
          </p:nvPr>
        </p:nvSpPr>
        <p:spPr>
          <a:xfrm>
            <a:off x="311700" y="445025"/>
            <a:ext cx="8520600" cy="6234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3600">
                <a:solidFill>
                  <a:srgbClr val="0E101A"/>
                </a:solidFill>
                <a:latin typeface="Times New Roman"/>
                <a:ea typeface="Times New Roman"/>
                <a:cs typeface="Times New Roman"/>
                <a:sym typeface="Times New Roman"/>
              </a:rPr>
              <a:t>Legal Issues</a:t>
            </a:r>
            <a:endParaRPr sz="3600"/>
          </a:p>
        </p:txBody>
      </p:sp>
      <p:sp>
        <p:nvSpPr>
          <p:cNvPr id="285" name="Google Shape;285;p4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81000" lvl="0" marL="457200" rtl="0" algn="l">
              <a:spcBef>
                <a:spcPts val="1200"/>
              </a:spcBef>
              <a:spcAft>
                <a:spcPts val="0"/>
              </a:spcAft>
              <a:buClr>
                <a:schemeClr val="dk1"/>
              </a:buClr>
              <a:buSzPts val="2400"/>
              <a:buFont typeface="Times New Roman"/>
              <a:buChar char="●"/>
            </a:pPr>
            <a:r>
              <a:rPr lang="en" sz="2400">
                <a:solidFill>
                  <a:schemeClr val="dk1"/>
                </a:solidFill>
                <a:latin typeface="Times New Roman"/>
                <a:ea typeface="Times New Roman"/>
                <a:cs typeface="Times New Roman"/>
                <a:sym typeface="Times New Roman"/>
              </a:rPr>
              <a:t>This concludes </a:t>
            </a:r>
            <a:r>
              <a:rPr lang="en" sz="2400">
                <a:solidFill>
                  <a:schemeClr val="dk1"/>
                </a:solidFill>
                <a:latin typeface="Times New Roman"/>
                <a:ea typeface="Times New Roman"/>
                <a:cs typeface="Times New Roman"/>
                <a:sym typeface="Times New Roman"/>
              </a:rPr>
              <a:t>the</a:t>
            </a:r>
            <a:r>
              <a:rPr lang="en" sz="2400">
                <a:solidFill>
                  <a:schemeClr val="dk1"/>
                </a:solidFill>
                <a:latin typeface="Times New Roman"/>
                <a:ea typeface="Times New Roman"/>
                <a:cs typeface="Times New Roman"/>
                <a:sym typeface="Times New Roman"/>
              </a:rPr>
              <a:t> legal issues presentation. Thank you.</a:t>
            </a:r>
            <a:endParaRPr sz="2400">
              <a:solidFill>
                <a:schemeClr val="dk1"/>
              </a:solidFill>
              <a:latin typeface="Times New Roman"/>
              <a:ea typeface="Times New Roman"/>
              <a:cs typeface="Times New Roman"/>
              <a:sym typeface="Times New Roman"/>
            </a:endParaRPr>
          </a:p>
          <a:p>
            <a:pPr indent="0" lvl="0" marL="0" rtl="0" algn="l">
              <a:spcBef>
                <a:spcPts val="1200"/>
              </a:spcBef>
              <a:spcAft>
                <a:spcPts val="0"/>
              </a:spcAft>
              <a:buNone/>
            </a:pPr>
            <a:r>
              <a:t/>
            </a:r>
            <a:endParaRPr sz="2400">
              <a:solidFill>
                <a:schemeClr val="dk1"/>
              </a:solidFill>
              <a:latin typeface="Times New Roman"/>
              <a:ea typeface="Times New Roman"/>
              <a:cs typeface="Times New Roman"/>
              <a:sym typeface="Times New Roman"/>
            </a:endParaRPr>
          </a:p>
          <a:p>
            <a:pPr indent="0" lvl="0" marL="0" rtl="0" algn="l">
              <a:spcBef>
                <a:spcPts val="1200"/>
              </a:spcBef>
              <a:spcAft>
                <a:spcPts val="1200"/>
              </a:spcAft>
              <a:buClr>
                <a:schemeClr val="dk1"/>
              </a:buClr>
              <a:buSzPts val="1100"/>
              <a:buFont typeface="Arial"/>
              <a:buNone/>
            </a:pPr>
            <a:r>
              <a:t/>
            </a:r>
            <a:endParaRPr sz="2400">
              <a:latin typeface="Times New Roman"/>
              <a:ea typeface="Times New Roman"/>
              <a:cs typeface="Times New Roman"/>
              <a:sym typeface="Times New Roman"/>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49"/>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Reference</a:t>
            </a:r>
            <a:endParaRPr/>
          </a:p>
        </p:txBody>
      </p:sp>
      <p:sp>
        <p:nvSpPr>
          <p:cNvPr id="291" name="Google Shape;291;p49"/>
          <p:cNvSpPr txBox="1"/>
          <p:nvPr>
            <p:ph idx="1" type="body"/>
          </p:nvPr>
        </p:nvSpPr>
        <p:spPr>
          <a:xfrm>
            <a:off x="311700" y="933875"/>
            <a:ext cx="8520600" cy="36351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lang="en" sz="1400">
                <a:solidFill>
                  <a:schemeClr val="dk1"/>
                </a:solidFill>
                <a:latin typeface="Times New Roman"/>
                <a:ea typeface="Times New Roman"/>
                <a:cs typeface="Times New Roman"/>
                <a:sym typeface="Times New Roman"/>
              </a:rPr>
              <a:t>Blad, E. (2020). Why the feds still fall short on special education funding. Retrieved March 24, 2021, from https://www.edweek.org/teaching-learning/why-the-feds-still-fall-short-on-special-education-funding/2020/01</a:t>
            </a:r>
            <a:endParaRPr sz="1400">
              <a:solidFill>
                <a:schemeClr val="dk1"/>
              </a:solidFill>
              <a:latin typeface="Times New Roman"/>
              <a:ea typeface="Times New Roman"/>
              <a:cs typeface="Times New Roman"/>
              <a:sym typeface="Times New Roman"/>
            </a:endParaRPr>
          </a:p>
          <a:p>
            <a:pPr indent="0" lvl="0" marL="0" rtl="0" algn="l">
              <a:spcBef>
                <a:spcPts val="1200"/>
              </a:spcBef>
              <a:spcAft>
                <a:spcPts val="0"/>
              </a:spcAft>
              <a:buNone/>
            </a:pPr>
            <a:r>
              <a:rPr lang="en" sz="1400">
                <a:solidFill>
                  <a:schemeClr val="dk1"/>
                </a:solidFill>
              </a:rPr>
              <a:t>Carr, K., &amp; Decker, J. (2015). Church-State Entanglement at Religiously Affiliated Charter Schools. </a:t>
            </a:r>
            <a:r>
              <a:rPr i="1" lang="en" sz="1400">
                <a:solidFill>
                  <a:schemeClr val="dk1"/>
                </a:solidFill>
              </a:rPr>
              <a:t>Brigham Young University Education and Law Journal,</a:t>
            </a:r>
            <a:r>
              <a:rPr lang="en" sz="1400">
                <a:solidFill>
                  <a:schemeClr val="dk1"/>
                </a:solidFill>
              </a:rPr>
              <a:t> </a:t>
            </a:r>
            <a:r>
              <a:rPr i="1" lang="en" sz="1400">
                <a:solidFill>
                  <a:schemeClr val="dk1"/>
                </a:solidFill>
              </a:rPr>
              <a:t>2015</a:t>
            </a:r>
            <a:r>
              <a:rPr lang="en" sz="1400">
                <a:solidFill>
                  <a:schemeClr val="dk1"/>
                </a:solidFill>
              </a:rPr>
              <a:t>(1).</a:t>
            </a:r>
            <a:endParaRPr sz="1400">
              <a:solidFill>
                <a:schemeClr val="dk1"/>
              </a:solidFill>
            </a:endParaRPr>
          </a:p>
          <a:p>
            <a:pPr indent="0" lvl="0" marL="0" rtl="0" algn="l">
              <a:spcBef>
                <a:spcPts val="1200"/>
              </a:spcBef>
              <a:spcAft>
                <a:spcPts val="0"/>
              </a:spcAft>
              <a:buNone/>
            </a:pPr>
            <a:r>
              <a:rPr lang="en" sz="1400">
                <a:solidFill>
                  <a:schemeClr val="dk1"/>
                </a:solidFill>
                <a:latin typeface="Times New Roman"/>
                <a:ea typeface="Times New Roman"/>
                <a:cs typeface="Times New Roman"/>
                <a:sym typeface="Times New Roman"/>
              </a:rPr>
              <a:t>E</a:t>
            </a:r>
            <a:r>
              <a:rPr lang="en" sz="1400">
                <a:solidFill>
                  <a:schemeClr val="dk1"/>
                </a:solidFill>
                <a:latin typeface="Times New Roman"/>
                <a:ea typeface="Times New Roman"/>
                <a:cs typeface="Times New Roman"/>
                <a:sym typeface="Times New Roman"/>
              </a:rPr>
              <a:t>ssex. (</a:t>
            </a:r>
            <a:r>
              <a:rPr lang="en" sz="1400">
                <a:solidFill>
                  <a:schemeClr val="dk1"/>
                </a:solidFill>
                <a:latin typeface="Times New Roman"/>
                <a:ea typeface="Times New Roman"/>
                <a:cs typeface="Times New Roman"/>
                <a:sym typeface="Times New Roman"/>
              </a:rPr>
              <a:t>2019). </a:t>
            </a:r>
            <a:r>
              <a:rPr i="1" lang="en" sz="1400">
                <a:solidFill>
                  <a:schemeClr val="dk1"/>
                </a:solidFill>
                <a:latin typeface="Times New Roman"/>
                <a:ea typeface="Times New Roman"/>
                <a:cs typeface="Times New Roman"/>
                <a:sym typeface="Times New Roman"/>
              </a:rPr>
              <a:t>School law and the public schools: A practical guide for educational leaders</a:t>
            </a:r>
            <a:r>
              <a:rPr lang="en" sz="1400">
                <a:solidFill>
                  <a:schemeClr val="dk1"/>
                </a:solidFill>
                <a:latin typeface="Times New Roman"/>
                <a:ea typeface="Times New Roman"/>
                <a:cs typeface="Times New Roman"/>
                <a:sym typeface="Times New Roman"/>
              </a:rPr>
              <a:t>. Irvine, CA: Pearson.</a:t>
            </a:r>
            <a:endParaRPr sz="1400">
              <a:solidFill>
                <a:schemeClr val="dk1"/>
              </a:solidFill>
              <a:latin typeface="Times New Roman"/>
              <a:ea typeface="Times New Roman"/>
              <a:cs typeface="Times New Roman"/>
              <a:sym typeface="Times New Roman"/>
            </a:endParaRPr>
          </a:p>
          <a:p>
            <a:pPr indent="0" lvl="0" marL="0" rtl="0" algn="l">
              <a:spcBef>
                <a:spcPts val="1200"/>
              </a:spcBef>
              <a:spcAft>
                <a:spcPts val="0"/>
              </a:spcAft>
              <a:buNone/>
            </a:pPr>
            <a:r>
              <a:rPr lang="en" sz="1400">
                <a:solidFill>
                  <a:schemeClr val="dk1"/>
                </a:solidFill>
                <a:latin typeface="Times New Roman"/>
                <a:ea typeface="Times New Roman"/>
                <a:cs typeface="Times New Roman"/>
                <a:sym typeface="Times New Roman"/>
              </a:rPr>
              <a:t>Kauffman, A. (2018). Equity and adequacy concepts as considered in school finance court cases. Retrieved May 10, 2021, from https://www.idra.org/resource-center/equity-and-adequacy-concepts-as-considered-in-school-finance-court-cases/#:~:text=The%20equity%20concept%20says%20that,from%20the%20state%20education%20clauses.&amp;text=The%20equity%20concept%20says%20that,from%20the%20state%20education%20clauses.</a:t>
            </a:r>
            <a:endParaRPr sz="1400">
              <a:solidFill>
                <a:schemeClr val="dk1"/>
              </a:solidFill>
              <a:latin typeface="Times New Roman"/>
              <a:ea typeface="Times New Roman"/>
              <a:cs typeface="Times New Roman"/>
              <a:sym typeface="Times New Roman"/>
            </a:endParaRPr>
          </a:p>
          <a:p>
            <a:pPr indent="0" lvl="0" marL="0" rtl="0" algn="l">
              <a:spcBef>
                <a:spcPts val="1200"/>
              </a:spcBef>
              <a:spcAft>
                <a:spcPts val="0"/>
              </a:spcAft>
              <a:buNone/>
            </a:pPr>
            <a:r>
              <a:rPr lang="en" sz="1400">
                <a:solidFill>
                  <a:schemeClr val="dk1"/>
                </a:solidFill>
                <a:latin typeface="Times New Roman"/>
                <a:ea typeface="Times New Roman"/>
                <a:cs typeface="Times New Roman"/>
                <a:sym typeface="Times New Roman"/>
              </a:rPr>
              <a:t>Joyce, K. (2017). The Takedown of Title IX. Retrieved 2021, from https://search-proquest-com.ezproxy.liberty.edu/docview/1973784517?pq-origsite=summon</a:t>
            </a:r>
            <a:endParaRPr sz="1400">
              <a:solidFill>
                <a:schemeClr val="dk1"/>
              </a:solidFill>
              <a:latin typeface="Times New Roman"/>
              <a:ea typeface="Times New Roman"/>
              <a:cs typeface="Times New Roman"/>
              <a:sym typeface="Times New Roman"/>
            </a:endParaRPr>
          </a:p>
          <a:p>
            <a:pPr indent="0" lvl="0" marL="0" rtl="0" algn="l">
              <a:spcBef>
                <a:spcPts val="1200"/>
              </a:spcBef>
              <a:spcAft>
                <a:spcPts val="0"/>
              </a:spcAft>
              <a:buNone/>
            </a:pPr>
            <a:r>
              <a:t/>
            </a:r>
            <a:endParaRPr sz="1400">
              <a:solidFill>
                <a:schemeClr val="dk1"/>
              </a:solidFill>
              <a:latin typeface="Times New Roman"/>
              <a:ea typeface="Times New Roman"/>
              <a:cs typeface="Times New Roman"/>
              <a:sym typeface="Times New Roman"/>
            </a:endParaRPr>
          </a:p>
          <a:p>
            <a:pPr indent="0" lvl="0" marL="0" rtl="0" algn="l">
              <a:spcBef>
                <a:spcPts val="1200"/>
              </a:spcBef>
              <a:spcAft>
                <a:spcPts val="0"/>
              </a:spcAft>
              <a:buNone/>
            </a:pPr>
            <a:r>
              <a:t/>
            </a:r>
            <a:endParaRPr sz="1200">
              <a:solidFill>
                <a:schemeClr val="dk1"/>
              </a:solidFill>
              <a:latin typeface="Times New Roman"/>
              <a:ea typeface="Times New Roman"/>
              <a:cs typeface="Times New Roman"/>
              <a:sym typeface="Times New Roman"/>
            </a:endParaRPr>
          </a:p>
          <a:p>
            <a:pPr indent="-457200" lvl="0" marL="457200" rtl="0" algn="l">
              <a:spcBef>
                <a:spcPts val="1200"/>
              </a:spcBef>
              <a:spcAft>
                <a:spcPts val="0"/>
              </a:spcAft>
              <a:buNone/>
            </a:pPr>
            <a:r>
              <a:t/>
            </a:r>
            <a:endParaRPr sz="1200">
              <a:solidFill>
                <a:schemeClr val="dk1"/>
              </a:solidFill>
              <a:latin typeface="Times New Roman"/>
              <a:ea typeface="Times New Roman"/>
              <a:cs typeface="Times New Roman"/>
              <a:sym typeface="Times New Roman"/>
            </a:endParaRPr>
          </a:p>
          <a:p>
            <a:pPr indent="0" lvl="0" marL="0" rtl="0" algn="l">
              <a:spcBef>
                <a:spcPts val="1200"/>
              </a:spcBef>
              <a:spcAft>
                <a:spcPts val="1200"/>
              </a:spcAft>
              <a:buClr>
                <a:schemeClr val="dk1"/>
              </a:buClr>
              <a:buSzPts val="1100"/>
              <a:buFont typeface="Arial"/>
              <a:buNone/>
            </a:pPr>
            <a:r>
              <a:t/>
            </a:r>
            <a:endParaRPr sz="1200">
              <a:solidFill>
                <a:schemeClr val="dk1"/>
              </a:solidFill>
              <a:latin typeface="Times New Roman"/>
              <a:ea typeface="Times New Roman"/>
              <a:cs typeface="Times New Roman"/>
              <a:sym typeface="Times New Roman"/>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50"/>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Reference</a:t>
            </a:r>
            <a:endParaRPr/>
          </a:p>
        </p:txBody>
      </p:sp>
      <p:sp>
        <p:nvSpPr>
          <p:cNvPr id="297" name="Google Shape;297;p5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457200" lvl="0" marL="457200" rtl="0" algn="l">
              <a:spcBef>
                <a:spcPts val="1200"/>
              </a:spcBef>
              <a:spcAft>
                <a:spcPts val="0"/>
              </a:spcAft>
              <a:buClr>
                <a:schemeClr val="dk2"/>
              </a:buClr>
              <a:buSzPts val="1100"/>
              <a:buFont typeface="Arial"/>
              <a:buNone/>
            </a:pPr>
            <a:r>
              <a:rPr lang="en" sz="1400">
                <a:solidFill>
                  <a:schemeClr val="dk1"/>
                </a:solidFill>
                <a:latin typeface="Times New Roman"/>
                <a:ea typeface="Times New Roman"/>
                <a:cs typeface="Times New Roman"/>
                <a:sym typeface="Times New Roman"/>
              </a:rPr>
              <a:t>Odden, A. R., &amp; Picus, L. O. (2019). </a:t>
            </a:r>
            <a:r>
              <a:rPr i="1" lang="en" sz="1400">
                <a:solidFill>
                  <a:schemeClr val="dk1"/>
                </a:solidFill>
                <a:latin typeface="Times New Roman"/>
                <a:ea typeface="Times New Roman"/>
                <a:cs typeface="Times New Roman"/>
                <a:sym typeface="Times New Roman"/>
              </a:rPr>
              <a:t>School finance: A policy perspective</a:t>
            </a:r>
            <a:r>
              <a:rPr lang="en" sz="1400">
                <a:solidFill>
                  <a:schemeClr val="dk1"/>
                </a:solidFill>
                <a:latin typeface="Times New Roman"/>
                <a:ea typeface="Times New Roman"/>
                <a:cs typeface="Times New Roman"/>
                <a:sym typeface="Times New Roman"/>
              </a:rPr>
              <a:t>. New York, NY:McGraw-Hill education.</a:t>
            </a:r>
            <a:endParaRPr sz="1400">
              <a:solidFill>
                <a:schemeClr val="dk1"/>
              </a:solidFill>
              <a:latin typeface="Times New Roman"/>
              <a:ea typeface="Times New Roman"/>
              <a:cs typeface="Times New Roman"/>
              <a:sym typeface="Times New Roman"/>
            </a:endParaRPr>
          </a:p>
          <a:p>
            <a:pPr indent="0" lvl="0" marL="0" rtl="0" algn="l">
              <a:spcBef>
                <a:spcPts val="1200"/>
              </a:spcBef>
              <a:spcAft>
                <a:spcPts val="0"/>
              </a:spcAft>
              <a:buNone/>
            </a:pPr>
            <a:r>
              <a:rPr lang="en" sz="1400">
                <a:solidFill>
                  <a:schemeClr val="dk1"/>
                </a:solidFill>
                <a:latin typeface="Times New Roman"/>
                <a:ea typeface="Times New Roman"/>
                <a:cs typeface="Times New Roman"/>
                <a:sym typeface="Times New Roman"/>
              </a:rPr>
              <a:t>Pacelle, R. L., Jr. (n.d.). Lemon test. Retrieved March 23, 2021, from https://www.mtsu.edu/first-amendment/article/834/lemon-test</a:t>
            </a:r>
            <a:endParaRPr sz="1400">
              <a:solidFill>
                <a:schemeClr val="dk1"/>
              </a:solidFill>
              <a:latin typeface="Times New Roman"/>
              <a:ea typeface="Times New Roman"/>
              <a:cs typeface="Times New Roman"/>
              <a:sym typeface="Times New Roman"/>
            </a:endParaRPr>
          </a:p>
          <a:p>
            <a:pPr indent="0" lvl="0" marL="0" rtl="0" algn="l">
              <a:spcBef>
                <a:spcPts val="1200"/>
              </a:spcBef>
              <a:spcAft>
                <a:spcPts val="0"/>
              </a:spcAft>
              <a:buNone/>
            </a:pPr>
            <a:r>
              <a:rPr lang="en" sz="1400">
                <a:solidFill>
                  <a:schemeClr val="dk1"/>
                </a:solidFill>
                <a:latin typeface="Times New Roman"/>
                <a:ea typeface="Times New Roman"/>
                <a:cs typeface="Times New Roman"/>
                <a:sym typeface="Times New Roman"/>
              </a:rPr>
              <a:t>Reschovsky, A. (2014). The future of U.S. public schools revenue for the property tax. Retrieved 2021, from https://www.lincolninst.edu/sites/default/files/pubfiles/future-us-public-school-revenue-policy-brief_0.pdf</a:t>
            </a:r>
            <a:endParaRPr sz="1400">
              <a:solidFill>
                <a:schemeClr val="dk1"/>
              </a:solidFill>
              <a:latin typeface="Times New Roman"/>
              <a:ea typeface="Times New Roman"/>
              <a:cs typeface="Times New Roman"/>
              <a:sym typeface="Times New Roman"/>
            </a:endParaRPr>
          </a:p>
          <a:p>
            <a:pPr indent="0" lvl="0" marL="0" rtl="0" algn="l">
              <a:spcBef>
                <a:spcPts val="1200"/>
              </a:spcBef>
              <a:spcAft>
                <a:spcPts val="1200"/>
              </a:spcAft>
              <a:buClr>
                <a:schemeClr val="dk2"/>
              </a:buClr>
              <a:buSzPts val="1100"/>
              <a:buFont typeface="Arial"/>
              <a:buNone/>
            </a:pPr>
            <a:r>
              <a:t/>
            </a:r>
            <a:endParaRPr sz="1400">
              <a:solidFill>
                <a:schemeClr val="dk1"/>
              </a:solidFill>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lum">
  <a:themeElements>
    <a:clrScheme name="Plum">
      <a:dk1>
        <a:srgbClr val="611BB8"/>
      </a:dk1>
      <a:lt1>
        <a:srgbClr val="FFFFFF"/>
      </a:lt1>
      <a:dk2>
        <a:srgbClr val="000000"/>
      </a:dk2>
      <a:lt2>
        <a:srgbClr val="7F7F7F"/>
      </a:lt2>
      <a:accent1>
        <a:srgbClr val="333333"/>
      </a:accent1>
      <a:accent2>
        <a:srgbClr val="5E2B97"/>
      </a:accent2>
      <a:accent3>
        <a:srgbClr val="7E57C2"/>
      </a:accent3>
      <a:accent4>
        <a:srgbClr val="C77025"/>
      </a:accent4>
      <a:accent5>
        <a:srgbClr val="009688"/>
      </a:accent5>
      <a:accent6>
        <a:srgbClr val="FFD600"/>
      </a:accent6>
      <a:hlink>
        <a:srgbClr val="009688"/>
      </a:hlink>
      <a:folHlink>
        <a:srgbClr val="00968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