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Raleway"/>
      <p:regular r:id="rId26"/>
      <p:bold r:id="rId27"/>
      <p:italic r:id="rId28"/>
      <p:boldItalic r:id="rId29"/>
    </p:embeddedFont>
    <p:embeddedFont>
      <p:font typeface="Lato"/>
      <p:regular r:id="rId30"/>
      <p:bold r:id="rId31"/>
      <p:italic r:id="rId32"/>
      <p:boldItalic r:id="rId33"/>
    </p:embeddedFont>
    <p:embeddedFont>
      <p:font typeface="Pacifico"/>
      <p:regular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regular.fntdata"/><Relationship Id="rId25" Type="http://schemas.openxmlformats.org/officeDocument/2006/relationships/slide" Target="slides/slide20.xml"/><Relationship Id="rId28" Type="http://schemas.openxmlformats.org/officeDocument/2006/relationships/font" Target="fonts/Raleway-italic.fntdata"/><Relationship Id="rId27" Type="http://schemas.openxmlformats.org/officeDocument/2006/relationships/font" Target="fonts/Raleway-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fntdata"/><Relationship Id="rId30" Type="http://schemas.openxmlformats.org/officeDocument/2006/relationships/font" Target="fonts/Lato-regular.fntdata"/><Relationship Id="rId11" Type="http://schemas.openxmlformats.org/officeDocument/2006/relationships/slide" Target="slides/slide6.xml"/><Relationship Id="rId33" Type="http://schemas.openxmlformats.org/officeDocument/2006/relationships/font" Target="fonts/Lato-boldItalic.fntdata"/><Relationship Id="rId10" Type="http://schemas.openxmlformats.org/officeDocument/2006/relationships/slide" Target="slides/slide5.xml"/><Relationship Id="rId32" Type="http://schemas.openxmlformats.org/officeDocument/2006/relationships/font" Target="fonts/Lato-italic.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Pacifico-regular.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ab46ac3cb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ab46ac3cb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ab46ac3cb8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ab46ac3cb8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ab46ac3cb8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ab46ac3cb8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ab46ac3cb8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ab46ac3cb8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ab46ac3cb8_2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ab46ac3cb8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19050" rtl="0" algn="l">
              <a:lnSpc>
                <a:spcPct val="200000"/>
              </a:lnSpc>
              <a:spcBef>
                <a:spcPts val="0"/>
              </a:spcBef>
              <a:spcAft>
                <a:spcPts val="0"/>
              </a:spcAft>
              <a:buClr>
                <a:schemeClr val="dk1"/>
              </a:buClr>
              <a:buSzPts val="1100"/>
              <a:buFont typeface="Arial"/>
              <a:buNone/>
            </a:pPr>
            <a:r>
              <a:rPr lang="en" sz="1200">
                <a:solidFill>
                  <a:srgbClr val="001320"/>
                </a:solidFill>
                <a:highlight>
                  <a:srgbClr val="FFFFFF"/>
                </a:highlight>
                <a:latin typeface="Times New Roman"/>
                <a:ea typeface="Times New Roman"/>
                <a:cs typeface="Times New Roman"/>
                <a:sym typeface="Times New Roman"/>
              </a:rPr>
              <a:t>The Chatham county schools have a staff of current and retired teachers, principals, parents, board members and community leaders who are incharge of revising any new plans. All stakeholders have a voice when implementing and adopting new mottos, slogans, visions and missions. If the vision is designated at the school level, the principal may elect to create a task force of like minded leaders and motivated staff members who have a passion for learning in accordance to the vision of the district.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ab46ac3cb8_2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ab46ac3cb8_2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Myers Middle School operates under the district's operation guidelines and budget discretionary. Total revenue for Chatham County Schools is as follows, 400 hundred million dollars in total revenue. Local revenue is 200 million dollars, state revenue is 27 million dollars. 100,000 designated to the general fund, 400,000 is allocated to the school-wide fund. 402,000 are for title I schools, 404,000 are for special education programs, 126,000 is for breakfast start-up, 400,000 for title II Programs, and 106,000 for vocational education funding. </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ab46ac3cb8_2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ab46ac3cb8_2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Clr>
                <a:schemeClr val="dk1"/>
              </a:buClr>
              <a:buSzPts val="1100"/>
              <a:buFont typeface="Arial"/>
              <a:buNone/>
            </a:pPr>
            <a:r>
              <a:rPr lang="en" sz="1200">
                <a:solidFill>
                  <a:srgbClr val="1A9988"/>
                </a:solidFill>
                <a:latin typeface="Times New Roman"/>
                <a:ea typeface="Times New Roman"/>
                <a:cs typeface="Times New Roman"/>
                <a:sym typeface="Times New Roman"/>
              </a:rPr>
              <a:t>Myers Middle School operates under the district's operation guidelines and budget discretionary. Total revenue for Chatham County Schools is as follows, 400 hundred million dollars in total revenue. Local revenue is 200 million dollars, state revenue is 27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ab46ac3cb8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ab46ac3cb8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914400" rtl="0" algn="l">
              <a:lnSpc>
                <a:spcPct val="200000"/>
              </a:lnSpc>
              <a:spcBef>
                <a:spcPts val="0"/>
              </a:spcBef>
              <a:spcAft>
                <a:spcPts val="0"/>
              </a:spcAft>
              <a:buNone/>
            </a:pPr>
            <a:r>
              <a:rPr lang="en" sz="1200">
                <a:solidFill>
                  <a:schemeClr val="dk1"/>
                </a:solidFill>
                <a:latin typeface="Times New Roman"/>
                <a:ea typeface="Times New Roman"/>
                <a:cs typeface="Times New Roman"/>
                <a:sym typeface="Times New Roman"/>
              </a:rPr>
              <a:t>The schools goal is to implement academic programs such as I-Ready, Khan Academy and PBIS systems to encourage academic performance.</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ab46ac3cb8_2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ab46ac3cb8_2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Those involved will include </a:t>
            </a:r>
            <a:r>
              <a:rPr lang="en">
                <a:solidFill>
                  <a:schemeClr val="dk1"/>
                </a:solidFill>
                <a:latin typeface="Times New Roman"/>
                <a:ea typeface="Times New Roman"/>
                <a:cs typeface="Times New Roman"/>
                <a:sym typeface="Times New Roman"/>
              </a:rPr>
              <a:t>Principal, Assistant Principal, District, Academic Coach, Teacher and Technology teachers.</a:t>
            </a:r>
            <a:endParaRPr>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Students will have quarterly MAP testing to determine  students progress. </a:t>
            </a:r>
            <a:endParaRPr>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Students will be evaluated weekly on progress on I-Ready results</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ab46ac3cb8_2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ab46ac3cb8_2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Students behavior referral will decrease, students will learn to become more empathetic towards one another.</a:t>
            </a:r>
            <a:endParaRPr sz="1200">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Students will exhibit good characteristic traits. There will be a decrease in referral writes up, fights and suspension.</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ab46ac3cb8_2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ab46ac3cb8_2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Those involved will include </a:t>
            </a:r>
            <a:r>
              <a:rPr lang="en">
                <a:solidFill>
                  <a:srgbClr val="1A9988"/>
                </a:solidFill>
                <a:latin typeface="Times New Roman"/>
                <a:ea typeface="Times New Roman"/>
                <a:cs typeface="Times New Roman"/>
                <a:sym typeface="Times New Roman"/>
              </a:rPr>
              <a:t>Principal, Assistant Principal, District, Academic Coach, Teacher and Technology teachers.</a:t>
            </a:r>
            <a:endParaRPr>
              <a:solidFill>
                <a:srgbClr val="1A9988"/>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lang="en">
                <a:solidFill>
                  <a:srgbClr val="1A9988"/>
                </a:solidFill>
                <a:latin typeface="Times New Roman"/>
                <a:ea typeface="Times New Roman"/>
                <a:cs typeface="Times New Roman"/>
                <a:sym typeface="Times New Roman"/>
              </a:rPr>
              <a:t>Students will have quarterly MAP testing to determine  students progress. </a:t>
            </a:r>
            <a:endParaRPr>
              <a:solidFill>
                <a:srgbClr val="1A9988"/>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lang="en">
                <a:solidFill>
                  <a:srgbClr val="1A9988"/>
                </a:solidFill>
                <a:latin typeface="Times New Roman"/>
                <a:ea typeface="Times New Roman"/>
                <a:cs typeface="Times New Roman"/>
                <a:sym typeface="Times New Roman"/>
              </a:rPr>
              <a:t>Students will be evaluated weekly on progress on I-Ready results</a:t>
            </a:r>
            <a:endParaRPr>
              <a:solidFill>
                <a:srgbClr val="1A9988"/>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ab46ac3cb8_2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ab46ac3cb8_2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Parent involvement will increase and students' behaviors will improve.</a:t>
            </a:r>
            <a:endParaRPr sz="1200">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ab46ac3cb8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ab46ac3cb8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Times New Roman"/>
              <a:buChar char="●"/>
            </a:pPr>
            <a:r>
              <a:rPr lang="en" sz="1200">
                <a:solidFill>
                  <a:schemeClr val="dk1"/>
                </a:solidFill>
                <a:latin typeface="Times New Roman"/>
                <a:ea typeface="Times New Roman"/>
                <a:cs typeface="Times New Roman"/>
                <a:sym typeface="Times New Roman"/>
              </a:rPr>
              <a:t>According to Ohlson, Swanson, Adams-Manning, &amp; Byrd (2016), School suspension is a major factor in determining what is the school culture. Also, school suspension plays a vital role in determining if students will remain or drop out of school due to academic failure (p. 13). The overall factors of the school culture and setting goals are imperative to the health and wellness of the school climate.</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ab46ac3cb8_2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ab46ac3cb8_2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goal for this school is to build a bridge between all stakeholders to form an unbreakable and long-term relationship.</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ab46ac3cb8_2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ab46ac3cb8_2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Parents are the heartbeat of the community. They are the ones who helps to build, foster and maintain the schools climate. They are directly involved from when the child wakes up and is dropped off at the school.</a:t>
            </a:r>
            <a:endParaRPr/>
          </a:p>
          <a:p>
            <a:pPr indent="0" lvl="0" marL="0" rtl="0" algn="l">
              <a:spcBef>
                <a:spcPts val="0"/>
              </a:spcBef>
              <a:spcAft>
                <a:spcPts val="0"/>
              </a:spcAft>
              <a:buNone/>
            </a:pPr>
            <a:r>
              <a:rPr lang="en"/>
              <a:t>When parents encourage and engage in their child’s education activities, this encourage further levels of learning and trust.</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ab46ac3cb8_2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ab46ac3cb8_2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Times New Roman"/>
              <a:buChar char="●"/>
            </a:pPr>
            <a:r>
              <a:rPr lang="en" sz="1200">
                <a:solidFill>
                  <a:schemeClr val="dk1"/>
                </a:solidFill>
                <a:latin typeface="Times New Roman"/>
                <a:ea typeface="Times New Roman"/>
                <a:cs typeface="Times New Roman"/>
                <a:sym typeface="Times New Roman"/>
              </a:rPr>
              <a:t> Businesses want to participate in the schools because they can make money and it provides a source of recognition and familiarity with their brand and their products.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ab46ac3cb8_2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ab46ac3cb8_2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Teachers are the main foundation for implementing principals vision and establishing quality care and educational growth.</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ab732b94d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ab732b94d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ab46ac3cb8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ab46ac3cb8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000"/>
              <a:t>Improvement Plan: Part 4</a:t>
            </a:r>
            <a:endParaRPr sz="4000"/>
          </a:p>
          <a:p>
            <a:pPr indent="0" lvl="0" marL="0" rtl="0" algn="l">
              <a:spcBef>
                <a:spcPts val="0"/>
              </a:spcBef>
              <a:spcAft>
                <a:spcPts val="0"/>
              </a:spcAft>
              <a:buNone/>
            </a:pPr>
            <a:r>
              <a:t/>
            </a:r>
            <a:endParaRPr sz="4000"/>
          </a:p>
          <a:p>
            <a:pPr indent="0" lvl="0" marL="0" marR="647700" rtl="0" algn="ctr">
              <a:lnSpc>
                <a:spcPct val="200000"/>
              </a:lnSpc>
              <a:spcBef>
                <a:spcPts val="0"/>
              </a:spcBef>
              <a:spcAft>
                <a:spcPts val="0"/>
              </a:spcAft>
              <a:buNone/>
            </a:pPr>
            <a:r>
              <a:t/>
            </a:r>
            <a:endParaRPr b="1" sz="1200">
              <a:solidFill>
                <a:srgbClr val="000000"/>
              </a:solidFill>
              <a:latin typeface="Times New Roman"/>
              <a:ea typeface="Times New Roman"/>
              <a:cs typeface="Times New Roman"/>
              <a:sym typeface="Times New Roman"/>
            </a:endParaRPr>
          </a:p>
          <a:p>
            <a:pPr indent="0" lvl="0" marL="0" marR="647700" rtl="0" algn="ctr">
              <a:lnSpc>
                <a:spcPct val="200000"/>
              </a:lnSpc>
              <a:spcBef>
                <a:spcPts val="0"/>
              </a:spcBef>
              <a:spcAft>
                <a:spcPts val="0"/>
              </a:spcAft>
              <a:buNone/>
            </a:pPr>
            <a:r>
              <a:rPr lang="en" sz="1500">
                <a:solidFill>
                  <a:srgbClr val="000000"/>
                </a:solidFill>
                <a:latin typeface="Times New Roman"/>
                <a:ea typeface="Times New Roman"/>
                <a:cs typeface="Times New Roman"/>
                <a:sym typeface="Times New Roman"/>
              </a:rPr>
              <a:t>Neville Boone</a:t>
            </a:r>
            <a:endParaRPr sz="1500">
              <a:solidFill>
                <a:srgbClr val="000000"/>
              </a:solidFill>
              <a:latin typeface="Times New Roman"/>
              <a:ea typeface="Times New Roman"/>
              <a:cs typeface="Times New Roman"/>
              <a:sym typeface="Times New Roman"/>
            </a:endParaRPr>
          </a:p>
          <a:p>
            <a:pPr indent="0" lvl="0" marL="0" marR="647700" rtl="0" algn="ctr">
              <a:lnSpc>
                <a:spcPct val="200000"/>
              </a:lnSpc>
              <a:spcBef>
                <a:spcPts val="0"/>
              </a:spcBef>
              <a:spcAft>
                <a:spcPts val="0"/>
              </a:spcAft>
              <a:buNone/>
            </a:pPr>
            <a:r>
              <a:rPr lang="en" sz="1500">
                <a:solidFill>
                  <a:srgbClr val="000000"/>
                </a:solidFill>
                <a:latin typeface="Times New Roman"/>
                <a:ea typeface="Times New Roman"/>
                <a:cs typeface="Times New Roman"/>
                <a:sym typeface="Times New Roman"/>
              </a:rPr>
              <a:t>School of Educational Administration, Liberty University</a:t>
            </a:r>
            <a:endParaRPr sz="1500">
              <a:solidFill>
                <a:srgbClr val="000000"/>
              </a:solidFill>
              <a:latin typeface="Times New Roman"/>
              <a:ea typeface="Times New Roman"/>
              <a:cs typeface="Times New Roman"/>
              <a:sym typeface="Times New Roman"/>
            </a:endParaRPr>
          </a:p>
          <a:p>
            <a:pPr indent="0" lvl="0" marL="0" marR="647700" rtl="0" algn="ctr">
              <a:lnSpc>
                <a:spcPct val="200000"/>
              </a:lnSpc>
              <a:spcBef>
                <a:spcPts val="0"/>
              </a:spcBef>
              <a:spcAft>
                <a:spcPts val="0"/>
              </a:spcAft>
              <a:buNone/>
            </a:pPr>
            <a:r>
              <a:rPr lang="en" sz="1500">
                <a:solidFill>
                  <a:srgbClr val="000000"/>
                </a:solidFill>
                <a:latin typeface="Times New Roman"/>
                <a:ea typeface="Times New Roman"/>
                <a:cs typeface="Times New Roman"/>
                <a:sym typeface="Times New Roman"/>
              </a:rPr>
              <a:t>EDU741: Theories of Educational Leadership</a:t>
            </a:r>
            <a:endParaRPr sz="1500">
              <a:solidFill>
                <a:srgbClr val="000000"/>
              </a:solidFill>
              <a:latin typeface="Times New Roman"/>
              <a:ea typeface="Times New Roman"/>
              <a:cs typeface="Times New Roman"/>
              <a:sym typeface="Times New Roman"/>
            </a:endParaRPr>
          </a:p>
          <a:p>
            <a:pPr indent="0" lvl="0" marL="0" marR="647700" rtl="0" algn="ctr">
              <a:lnSpc>
                <a:spcPct val="200000"/>
              </a:lnSpc>
              <a:spcBef>
                <a:spcPts val="0"/>
              </a:spcBef>
              <a:spcAft>
                <a:spcPts val="0"/>
              </a:spcAft>
              <a:buNone/>
            </a:pPr>
            <a:r>
              <a:rPr lang="en" sz="1500">
                <a:solidFill>
                  <a:srgbClr val="000000"/>
                </a:solidFill>
                <a:latin typeface="Times New Roman"/>
                <a:ea typeface="Times New Roman"/>
                <a:cs typeface="Times New Roman"/>
                <a:sym typeface="Times New Roman"/>
              </a:rPr>
              <a:t>Dr. Christy Hill</a:t>
            </a:r>
            <a:endParaRPr sz="3800">
              <a:solidFill>
                <a:srgbClr val="FFFFFF"/>
              </a:solidFill>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ph type="ctrTitle"/>
          </p:nvPr>
        </p:nvSpPr>
        <p:spPr>
          <a:xfrm>
            <a:off x="172100" y="204025"/>
            <a:ext cx="8520600" cy="3768900"/>
          </a:xfrm>
          <a:prstGeom prst="rect">
            <a:avLst/>
          </a:prstGeom>
        </p:spPr>
        <p:txBody>
          <a:bodyPr anchorCtr="0" anchor="t" bIns="91425" lIns="91425" spcFirstLastPara="1" rIns="91425" wrap="square" tIns="91425">
            <a:noAutofit/>
          </a:bodyPr>
          <a:lstStyle/>
          <a:p>
            <a:pPr indent="0" lvl="0" marL="0" marR="647700" rtl="0" algn="ctr">
              <a:lnSpc>
                <a:spcPct val="200000"/>
              </a:lnSpc>
              <a:spcBef>
                <a:spcPts val="0"/>
              </a:spcBef>
              <a:spcAft>
                <a:spcPts val="0"/>
              </a:spcAft>
              <a:buNone/>
            </a:pPr>
            <a:r>
              <a:rPr lang="en" sz="3500">
                <a:solidFill>
                  <a:srgbClr val="434343"/>
                </a:solidFill>
                <a:latin typeface="Times New Roman"/>
                <a:ea typeface="Times New Roman"/>
                <a:cs typeface="Times New Roman"/>
                <a:sym typeface="Times New Roman"/>
              </a:rPr>
              <a:t>Purpose</a:t>
            </a:r>
            <a:endParaRPr sz="3500">
              <a:solidFill>
                <a:srgbClr val="434343"/>
              </a:solidFill>
              <a:latin typeface="Times New Roman"/>
              <a:ea typeface="Times New Roman"/>
              <a:cs typeface="Times New Roman"/>
              <a:sym typeface="Times New Roman"/>
            </a:endParaRPr>
          </a:p>
          <a:p>
            <a:pPr indent="-387350" lvl="0" marL="457200" marR="647700" rtl="0" algn="l">
              <a:lnSpc>
                <a:spcPct val="100000"/>
              </a:lnSpc>
              <a:spcBef>
                <a:spcPts val="0"/>
              </a:spcBef>
              <a:spcAft>
                <a:spcPts val="0"/>
              </a:spcAft>
              <a:buClr>
                <a:srgbClr val="434343"/>
              </a:buClr>
              <a:buSzPts val="2500"/>
              <a:buFont typeface="Times New Roman"/>
              <a:buChar char="●"/>
            </a:pPr>
            <a:r>
              <a:rPr lang="en" sz="2500">
                <a:solidFill>
                  <a:srgbClr val="434343"/>
                </a:solidFill>
                <a:latin typeface="Times New Roman"/>
                <a:ea typeface="Times New Roman"/>
                <a:cs typeface="Times New Roman"/>
                <a:sym typeface="Times New Roman"/>
              </a:rPr>
              <a:t>To establish an atmosphere that will cultivate learning, growth and academic excellence.</a:t>
            </a:r>
            <a:endParaRPr sz="2500">
              <a:solidFill>
                <a:srgbClr val="434343"/>
              </a:solidFill>
              <a:latin typeface="Times New Roman"/>
              <a:ea typeface="Times New Roman"/>
              <a:cs typeface="Times New Roman"/>
              <a:sym typeface="Times New Roman"/>
            </a:endParaRPr>
          </a:p>
          <a:p>
            <a:pPr indent="-387350" lvl="0" marL="457200" marR="647700" rtl="0" algn="l">
              <a:lnSpc>
                <a:spcPct val="100000"/>
              </a:lnSpc>
              <a:spcBef>
                <a:spcPts val="0"/>
              </a:spcBef>
              <a:spcAft>
                <a:spcPts val="0"/>
              </a:spcAft>
              <a:buClr>
                <a:srgbClr val="434343"/>
              </a:buClr>
              <a:buSzPts val="2500"/>
              <a:buFont typeface="Times New Roman"/>
              <a:buChar char="●"/>
            </a:pPr>
            <a:r>
              <a:rPr lang="en" sz="2500">
                <a:solidFill>
                  <a:srgbClr val="434343"/>
                </a:solidFill>
                <a:latin typeface="Times New Roman"/>
                <a:ea typeface="Times New Roman"/>
                <a:cs typeface="Times New Roman"/>
                <a:sym typeface="Times New Roman"/>
              </a:rPr>
              <a:t>To fulfill the mandated responsibility of fulling the schools vision and mission statement.</a:t>
            </a:r>
            <a:endParaRPr sz="2500">
              <a:solidFill>
                <a:srgbClr val="434343"/>
              </a:solidFill>
              <a:latin typeface="Times New Roman"/>
              <a:ea typeface="Times New Roman"/>
              <a:cs typeface="Times New Roman"/>
              <a:sym typeface="Times New Roman"/>
            </a:endParaRPr>
          </a:p>
          <a:p>
            <a:pPr indent="-387350" lvl="0" marL="457200" marR="647700" rtl="0" algn="l">
              <a:lnSpc>
                <a:spcPct val="100000"/>
              </a:lnSpc>
              <a:spcBef>
                <a:spcPts val="0"/>
              </a:spcBef>
              <a:spcAft>
                <a:spcPts val="0"/>
              </a:spcAft>
              <a:buClr>
                <a:srgbClr val="434343"/>
              </a:buClr>
              <a:buSzPts val="2500"/>
              <a:buFont typeface="Times New Roman"/>
              <a:buChar char="●"/>
            </a:pPr>
            <a:r>
              <a:rPr lang="en" sz="2500">
                <a:solidFill>
                  <a:srgbClr val="434343"/>
                </a:solidFill>
                <a:latin typeface="Times New Roman"/>
                <a:ea typeface="Times New Roman"/>
                <a:cs typeface="Times New Roman"/>
                <a:sym typeface="Times New Roman"/>
              </a:rPr>
              <a:t>To create partnerships with the community to establish long-term partnerships with all stakeholders.</a:t>
            </a:r>
            <a:endParaRPr sz="2500">
              <a:solidFill>
                <a:srgbClr val="434343"/>
              </a:solidFill>
              <a:latin typeface="Times New Roman"/>
              <a:ea typeface="Times New Roman"/>
              <a:cs typeface="Times New Roman"/>
              <a:sym typeface="Times New Roman"/>
            </a:endParaRPr>
          </a:p>
        </p:txBody>
      </p:sp>
      <p:sp>
        <p:nvSpPr>
          <p:cNvPr id="92" name="Google Shape;92;p14"/>
          <p:cNvSpPr txBox="1"/>
          <p:nvPr>
            <p:ph idx="1" type="subTitle"/>
          </p:nvPr>
        </p:nvSpPr>
        <p:spPr>
          <a:xfrm flipH="1">
            <a:off x="376125" y="5248175"/>
            <a:ext cx="8520600" cy="16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5"/>
          <p:cNvSpPr txBox="1"/>
          <p:nvPr/>
        </p:nvSpPr>
        <p:spPr>
          <a:xfrm>
            <a:off x="655125" y="209075"/>
            <a:ext cx="8293800" cy="384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p:txBody>
      </p:sp>
      <p:sp>
        <p:nvSpPr>
          <p:cNvPr id="98" name="Google Shape;98;p15"/>
          <p:cNvSpPr txBox="1"/>
          <p:nvPr/>
        </p:nvSpPr>
        <p:spPr>
          <a:xfrm>
            <a:off x="85900" y="75175"/>
            <a:ext cx="9058200" cy="485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500">
                <a:latin typeface="Times New Roman"/>
                <a:ea typeface="Times New Roman"/>
                <a:cs typeface="Times New Roman"/>
                <a:sym typeface="Times New Roman"/>
              </a:rPr>
              <a:t> VISION</a:t>
            </a:r>
            <a:endParaRPr sz="3500">
              <a:latin typeface="Times New Roman"/>
              <a:ea typeface="Times New Roman"/>
              <a:cs typeface="Times New Roman"/>
              <a:sym typeface="Times New Roman"/>
            </a:endParaRPr>
          </a:p>
          <a:p>
            <a:pPr indent="-425450" lvl="0" marL="457200" rtl="0" algn="l">
              <a:lnSpc>
                <a:spcPct val="100000"/>
              </a:lnSpc>
              <a:spcBef>
                <a:spcPts val="0"/>
              </a:spcBef>
              <a:spcAft>
                <a:spcPts val="0"/>
              </a:spcAft>
              <a:buSzPts val="3100"/>
              <a:buFont typeface="Times New Roman"/>
              <a:buChar char="●"/>
            </a:pPr>
            <a:r>
              <a:rPr lang="en" sz="2300">
                <a:latin typeface="Times New Roman"/>
                <a:ea typeface="Times New Roman"/>
                <a:cs typeface="Times New Roman"/>
                <a:sym typeface="Times New Roman"/>
              </a:rPr>
              <a:t>Chatham County Public School System vision is quality, leadership, resulting in effective instruction and learning for all students</a:t>
            </a:r>
            <a:r>
              <a:rPr lang="en" sz="2300">
                <a:latin typeface="Times New Roman"/>
                <a:ea typeface="Times New Roman"/>
                <a:cs typeface="Times New Roman"/>
                <a:sym typeface="Times New Roman"/>
              </a:rPr>
              <a:t> and every Georgia regent, district, school and classroom</a:t>
            </a:r>
            <a:r>
              <a:rPr lang="en" sz="2300">
                <a:latin typeface="Times New Roman"/>
                <a:ea typeface="Times New Roman"/>
                <a:cs typeface="Times New Roman"/>
                <a:sym typeface="Times New Roman"/>
              </a:rPr>
              <a:t>. </a:t>
            </a:r>
            <a:endParaRPr sz="2300">
              <a:latin typeface="Times New Roman"/>
              <a:ea typeface="Times New Roman"/>
              <a:cs typeface="Times New Roman"/>
              <a:sym typeface="Times New Roman"/>
            </a:endParaRPr>
          </a:p>
          <a:p>
            <a:pPr indent="-425450" lvl="0" marL="457200" rtl="0" algn="l">
              <a:lnSpc>
                <a:spcPct val="100000"/>
              </a:lnSpc>
              <a:spcBef>
                <a:spcPts val="0"/>
              </a:spcBef>
              <a:spcAft>
                <a:spcPts val="0"/>
              </a:spcAft>
              <a:buSzPts val="3100"/>
              <a:buFont typeface="Times New Roman"/>
              <a:buChar char="●"/>
            </a:pPr>
            <a:r>
              <a:rPr lang="en" sz="2300">
                <a:latin typeface="Times New Roman"/>
                <a:ea typeface="Times New Roman"/>
                <a:cs typeface="Times New Roman"/>
                <a:sym typeface="Times New Roman"/>
              </a:rPr>
              <a:t>The  mission is to provide a superior system of Statewide support to districts and schools in Georgia to advance school improvement efforts that positively influence school learning</a:t>
            </a:r>
            <a:r>
              <a:rPr lang="en" sz="1600">
                <a:latin typeface="Times New Roman"/>
                <a:ea typeface="Times New Roman"/>
                <a:cs typeface="Times New Roman"/>
                <a:sym typeface="Times New Roman"/>
              </a:rPr>
              <a:t> </a:t>
            </a:r>
            <a:endParaRPr sz="1600">
              <a:latin typeface="Times New Roman"/>
              <a:ea typeface="Times New Roman"/>
              <a:cs typeface="Times New Roman"/>
              <a:sym typeface="Times New Roman"/>
            </a:endParaRPr>
          </a:p>
          <a:p>
            <a:pPr indent="-387350" lvl="0" marL="457200" rtl="0" algn="l">
              <a:lnSpc>
                <a:spcPct val="100000"/>
              </a:lnSpc>
              <a:spcBef>
                <a:spcPts val="0"/>
              </a:spcBef>
              <a:spcAft>
                <a:spcPts val="0"/>
              </a:spcAft>
              <a:buSzPts val="2500"/>
              <a:buFont typeface="Times New Roman"/>
              <a:buChar char="●"/>
            </a:pPr>
            <a:r>
              <a:rPr lang="en" sz="2500">
                <a:latin typeface="Times New Roman"/>
                <a:ea typeface="Times New Roman"/>
                <a:cs typeface="Times New Roman"/>
                <a:sym typeface="Times New Roman"/>
              </a:rPr>
              <a:t>Myers Middle School vision whis is aligned to the districts vision which is to provide a rich and fulfilling academic environment that will increase academic excellence and support from all stakeholders.</a:t>
            </a:r>
            <a:endParaRPr sz="2500">
              <a:latin typeface="Times New Roman"/>
              <a:ea typeface="Times New Roman"/>
              <a:cs typeface="Times New Roman"/>
              <a:sym typeface="Times New Roman"/>
            </a:endParaRPr>
          </a:p>
          <a:p>
            <a:pPr indent="0" lvl="0" marL="457200" rtl="0" algn="l">
              <a:lnSpc>
                <a:spcPct val="100000"/>
              </a:lnSpc>
              <a:spcBef>
                <a:spcPts val="0"/>
              </a:spcBef>
              <a:spcAft>
                <a:spcPts val="0"/>
              </a:spcAft>
              <a:buNone/>
            </a:pPr>
            <a:r>
              <a:t/>
            </a:r>
            <a:endParaRPr sz="250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nvSpPr>
        <p:spPr>
          <a:xfrm>
            <a:off x="182550" y="128850"/>
            <a:ext cx="8740800" cy="482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Times New Roman"/>
                <a:ea typeface="Times New Roman"/>
                <a:cs typeface="Times New Roman"/>
                <a:sym typeface="Times New Roman"/>
              </a:rPr>
              <a:t>Myers Middle School</a:t>
            </a:r>
            <a:endParaRPr sz="3000">
              <a:latin typeface="Times New Roman"/>
              <a:ea typeface="Times New Roman"/>
              <a:cs typeface="Times New Roman"/>
              <a:sym typeface="Times New Roman"/>
            </a:endParaRPr>
          </a:p>
          <a:p>
            <a:pPr indent="0" lvl="0" marL="0" rtl="0" algn="ctr">
              <a:spcBef>
                <a:spcPts val="0"/>
              </a:spcBef>
              <a:spcAft>
                <a:spcPts val="0"/>
              </a:spcAft>
              <a:buNone/>
            </a:pPr>
            <a:r>
              <a:rPr lang="en" sz="3000">
                <a:latin typeface="Times New Roman"/>
                <a:ea typeface="Times New Roman"/>
                <a:cs typeface="Times New Roman"/>
                <a:sym typeface="Times New Roman"/>
              </a:rPr>
              <a:t>Demographics</a:t>
            </a:r>
            <a:endParaRPr sz="3000">
              <a:latin typeface="Times New Roman"/>
              <a:ea typeface="Times New Roman"/>
              <a:cs typeface="Times New Roman"/>
              <a:sym typeface="Times New Roman"/>
            </a:endParaRPr>
          </a:p>
          <a:p>
            <a:pPr indent="0" lvl="0" marL="0" rtl="0" algn="l">
              <a:spcBef>
                <a:spcPts val="0"/>
              </a:spcBef>
              <a:spcAft>
                <a:spcPts val="0"/>
              </a:spcAft>
              <a:buNone/>
            </a:pPr>
            <a:r>
              <a:t/>
            </a:r>
            <a:endParaRPr sz="3500">
              <a:latin typeface="Times New Roman"/>
              <a:ea typeface="Times New Roman"/>
              <a:cs typeface="Times New Roman"/>
              <a:sym typeface="Times New Roman"/>
            </a:endParaRPr>
          </a:p>
        </p:txBody>
      </p:sp>
      <p:pic>
        <p:nvPicPr>
          <p:cNvPr id="104" name="Google Shape;104;p16" title="Points scored"/>
          <p:cNvPicPr preferRelativeResize="0"/>
          <p:nvPr/>
        </p:nvPicPr>
        <p:blipFill rotWithShape="1">
          <a:blip r:embed="rId3">
            <a:alphaModFix/>
          </a:blip>
          <a:srcRect b="5640" l="1420" r="-1419" t="-5640"/>
          <a:stretch/>
        </p:blipFill>
        <p:spPr>
          <a:xfrm>
            <a:off x="724063" y="855275"/>
            <a:ext cx="7657776" cy="4095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nvSpPr>
        <p:spPr>
          <a:xfrm>
            <a:off x="149075" y="117150"/>
            <a:ext cx="8994900" cy="502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Times New Roman"/>
                <a:ea typeface="Times New Roman"/>
                <a:cs typeface="Times New Roman"/>
                <a:sym typeface="Times New Roman"/>
              </a:rPr>
              <a:t>Demographics Continued</a:t>
            </a:r>
            <a:endParaRPr sz="35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Student Teacher ratio stands at 15:1</a:t>
            </a:r>
            <a:endParaRPr sz="2400">
              <a:latin typeface="Times New Roman"/>
              <a:ea typeface="Times New Roman"/>
              <a:cs typeface="Times New Roman"/>
              <a:sym typeface="Times New Roman"/>
            </a:endParaRPr>
          </a:p>
          <a:p>
            <a:pPr indent="0" lvl="0" marL="0" rtl="0" algn="l">
              <a:spcBef>
                <a:spcPts val="0"/>
              </a:spcBef>
              <a:spcAft>
                <a:spcPts val="0"/>
              </a:spcAft>
              <a:buNone/>
            </a:pPr>
            <a:r>
              <a:t/>
            </a:r>
            <a:endParaRPr sz="2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Student counselor ratio stands at 313:1</a:t>
            </a:r>
            <a:endParaRPr sz="2400">
              <a:latin typeface="Times New Roman"/>
              <a:ea typeface="Times New Roman"/>
              <a:cs typeface="Times New Roman"/>
              <a:sym typeface="Times New Roman"/>
            </a:endParaRPr>
          </a:p>
          <a:p>
            <a:pPr indent="0" lvl="0" marL="0" rtl="0" algn="l">
              <a:spcBef>
                <a:spcPts val="0"/>
              </a:spcBef>
              <a:spcAft>
                <a:spcPts val="0"/>
              </a:spcAft>
              <a:buNone/>
            </a:pPr>
            <a:r>
              <a:t/>
            </a:r>
            <a:endParaRPr sz="2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Teachers with year or more experience 83%</a:t>
            </a:r>
            <a:endParaRPr sz="2400">
              <a:latin typeface="Times New Roman"/>
              <a:ea typeface="Times New Roman"/>
              <a:cs typeface="Times New Roman"/>
              <a:sym typeface="Times New Roman"/>
            </a:endParaRPr>
          </a:p>
          <a:p>
            <a:pPr indent="0" lvl="0" marL="457200" rtl="0" algn="l">
              <a:spcBef>
                <a:spcPts val="0"/>
              </a:spcBef>
              <a:spcAft>
                <a:spcPts val="0"/>
              </a:spcAft>
              <a:buNone/>
            </a:pPr>
            <a:r>
              <a:t/>
            </a:r>
            <a:endParaRPr sz="2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Teachers who are certified 90%</a:t>
            </a:r>
            <a:endParaRPr sz="2400">
              <a:latin typeface="Times New Roman"/>
              <a:ea typeface="Times New Roman"/>
              <a:cs typeface="Times New Roman"/>
              <a:sym typeface="Times New Roman"/>
            </a:endParaRPr>
          </a:p>
          <a:p>
            <a:pPr indent="0" lvl="0" marL="457200" rtl="0" algn="l">
              <a:spcBef>
                <a:spcPts val="0"/>
              </a:spcBef>
              <a:spcAft>
                <a:spcPts val="0"/>
              </a:spcAft>
              <a:buNone/>
            </a:pPr>
            <a:r>
              <a:t/>
            </a:r>
            <a:endParaRPr sz="2400">
              <a:latin typeface="Times New Roman"/>
              <a:ea typeface="Times New Roman"/>
              <a:cs typeface="Times New Roman"/>
              <a:sym typeface="Times New Roman"/>
            </a:endParaRPr>
          </a:p>
          <a:p>
            <a:pPr indent="0" lvl="0" marL="457200" rtl="0" algn="l">
              <a:spcBef>
                <a:spcPts val="0"/>
              </a:spcBef>
              <a:spcAft>
                <a:spcPts val="0"/>
              </a:spcAft>
              <a:buNone/>
            </a:pPr>
            <a:r>
              <a:rPr lang="en" sz="2400">
                <a:latin typeface="Times New Roman"/>
                <a:ea typeface="Times New Roman"/>
                <a:cs typeface="Times New Roman"/>
                <a:sym typeface="Times New Roman"/>
              </a:rPr>
              <a:t>Students with disabilities 29%</a:t>
            </a:r>
            <a:endParaRPr sz="2400">
              <a:latin typeface="Times New Roman"/>
              <a:ea typeface="Times New Roman"/>
              <a:cs typeface="Times New Roman"/>
              <a:sym typeface="Times New Roman"/>
            </a:endParaRPr>
          </a:p>
          <a:p>
            <a:pPr indent="0" lvl="0" marL="457200" rtl="0" algn="l">
              <a:spcBef>
                <a:spcPts val="0"/>
              </a:spcBef>
              <a:spcAft>
                <a:spcPts val="0"/>
              </a:spcAft>
              <a:buNone/>
            </a:pPr>
            <a:r>
              <a:t/>
            </a:r>
            <a:endParaRPr sz="2400">
              <a:latin typeface="Times New Roman"/>
              <a:ea typeface="Times New Roman"/>
              <a:cs typeface="Times New Roman"/>
              <a:sym typeface="Times New Roman"/>
            </a:endParaRPr>
          </a:p>
          <a:p>
            <a:pPr indent="0" lvl="0" marL="457200" rtl="0" algn="l">
              <a:spcBef>
                <a:spcPts val="0"/>
              </a:spcBef>
              <a:spcAft>
                <a:spcPts val="0"/>
              </a:spcAft>
              <a:buNone/>
            </a:pPr>
            <a:r>
              <a:rPr lang="en" sz="2400">
                <a:latin typeface="Times New Roman"/>
                <a:ea typeface="Times New Roman"/>
                <a:cs typeface="Times New Roman"/>
                <a:sym typeface="Times New Roman"/>
              </a:rPr>
              <a:t>Gifted students 0</a:t>
            </a:r>
            <a:endParaRPr sz="2400">
              <a:latin typeface="Times New Roman"/>
              <a:ea typeface="Times New Roman"/>
              <a:cs typeface="Times New Roman"/>
              <a:sym typeface="Times New Roman"/>
            </a:endParaRPr>
          </a:p>
        </p:txBody>
      </p:sp>
      <p:pic>
        <p:nvPicPr>
          <p:cNvPr id="110" name="Google Shape;110;p17"/>
          <p:cNvPicPr preferRelativeResize="0"/>
          <p:nvPr/>
        </p:nvPicPr>
        <p:blipFill>
          <a:blip r:embed="rId3">
            <a:alphaModFix/>
          </a:blip>
          <a:stretch>
            <a:fillRect/>
          </a:stretch>
        </p:blipFill>
        <p:spPr>
          <a:xfrm>
            <a:off x="5707924" y="2768925"/>
            <a:ext cx="3184325" cy="2310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nvSpPr>
        <p:spPr>
          <a:xfrm>
            <a:off x="171800" y="96650"/>
            <a:ext cx="8972100" cy="504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600">
                <a:latin typeface="Times New Roman"/>
                <a:ea typeface="Times New Roman"/>
                <a:cs typeface="Times New Roman"/>
                <a:sym typeface="Times New Roman"/>
              </a:rPr>
              <a:t>What is a School Improvement Plan?</a:t>
            </a:r>
            <a:endParaRPr sz="36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A school improvement plan is designed to help improve an education institution setting who failed to meet certain key milestones and benchmarks in consecutive years </a:t>
            </a:r>
            <a:endParaRPr sz="2400">
              <a:latin typeface="Times New Roman"/>
              <a:ea typeface="Times New Roman"/>
              <a:cs typeface="Times New Roman"/>
              <a:sym typeface="Times New Roman"/>
            </a:endParaRPr>
          </a:p>
          <a:p>
            <a:pPr indent="-381000" lvl="0" marL="457200" rtl="0" algn="l">
              <a:spcBef>
                <a:spcPts val="0"/>
              </a:spcBef>
              <a:spcAft>
                <a:spcPts val="0"/>
              </a:spcAft>
              <a:buSzPts val="2400"/>
              <a:buFont typeface="Lato"/>
              <a:buChar char="●"/>
            </a:pPr>
            <a:r>
              <a:rPr lang="en" sz="2400">
                <a:latin typeface="Times New Roman"/>
                <a:ea typeface="Times New Roman"/>
                <a:cs typeface="Times New Roman"/>
                <a:sym typeface="Times New Roman"/>
              </a:rPr>
              <a:t>(SIP) are created by all stakeholders in the educational setting. Participants includes, District personnel, Administrators, Teachers, Parents and the com</a:t>
            </a:r>
            <a:r>
              <a:rPr lang="en" sz="2400">
                <a:latin typeface="Lato"/>
                <a:ea typeface="Lato"/>
                <a:cs typeface="Lato"/>
                <a:sym typeface="Lato"/>
              </a:rPr>
              <a:t>munity </a:t>
            </a:r>
            <a:r>
              <a:rPr lang="en" sz="2400">
                <a:latin typeface="Times New Roman"/>
                <a:ea typeface="Times New Roman"/>
                <a:cs typeface="Times New Roman"/>
                <a:sym typeface="Times New Roman"/>
              </a:rPr>
              <a:t>(</a:t>
            </a:r>
            <a:r>
              <a:rPr lang="en" sz="2400">
                <a:latin typeface="Times New Roman"/>
                <a:ea typeface="Times New Roman"/>
                <a:cs typeface="Times New Roman"/>
                <a:sym typeface="Times New Roman"/>
              </a:rPr>
              <a:t>Unknown, 2020, pp. 3).</a:t>
            </a:r>
            <a:r>
              <a:rPr lang="en" sz="2400">
                <a:latin typeface="Times New Roman"/>
                <a:ea typeface="Times New Roman"/>
                <a:cs typeface="Times New Roman"/>
                <a:sym typeface="Times New Roman"/>
              </a:rPr>
              <a:t> </a:t>
            </a:r>
            <a:endParaRPr sz="2400">
              <a:latin typeface="Times New Roman"/>
              <a:ea typeface="Times New Roman"/>
              <a:cs typeface="Times New Roman"/>
              <a:sym typeface="Times New Roman"/>
            </a:endParaRPr>
          </a:p>
          <a:p>
            <a:pPr indent="0" lvl="0" marL="457200" rtl="0" algn="l">
              <a:spcBef>
                <a:spcPts val="0"/>
              </a:spcBef>
              <a:spcAft>
                <a:spcPts val="0"/>
              </a:spcAft>
              <a:buNone/>
            </a:pPr>
            <a:r>
              <a:rPr lang="en" sz="2400">
                <a:latin typeface="Lato"/>
                <a:ea typeface="Lato"/>
                <a:cs typeface="Lato"/>
                <a:sym typeface="Lato"/>
              </a:rPr>
              <a:t> </a:t>
            </a:r>
            <a:endParaRPr sz="2400">
              <a:latin typeface="Lato"/>
              <a:ea typeface="Lato"/>
              <a:cs typeface="Lato"/>
              <a:sym typeface="Lato"/>
            </a:endParaRPr>
          </a:p>
        </p:txBody>
      </p:sp>
      <p:pic>
        <p:nvPicPr>
          <p:cNvPr id="116" name="Google Shape;116;p18"/>
          <p:cNvPicPr preferRelativeResize="0"/>
          <p:nvPr/>
        </p:nvPicPr>
        <p:blipFill>
          <a:blip r:embed="rId3">
            <a:alphaModFix/>
          </a:blip>
          <a:stretch>
            <a:fillRect/>
          </a:stretch>
        </p:blipFill>
        <p:spPr>
          <a:xfrm>
            <a:off x="5892775" y="3008675"/>
            <a:ext cx="3202301" cy="2134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9"/>
          <p:cNvSpPr txBox="1"/>
          <p:nvPr/>
        </p:nvSpPr>
        <p:spPr>
          <a:xfrm>
            <a:off x="244925" y="74525"/>
            <a:ext cx="6133800" cy="715500"/>
          </a:xfrm>
          <a:prstGeom prst="rect">
            <a:avLst/>
          </a:prstGeom>
          <a:noFill/>
          <a:ln>
            <a:noFill/>
          </a:ln>
        </p:spPr>
        <p:txBody>
          <a:bodyPr anchorCtr="0" anchor="t" bIns="91425" lIns="91425" spcFirstLastPara="1" rIns="91425" wrap="square" tIns="91425">
            <a:noAutofit/>
          </a:bodyPr>
          <a:lstStyle/>
          <a:p>
            <a:pPr indent="457200" lvl="0" marL="0" rtl="0" algn="ctr">
              <a:lnSpc>
                <a:spcPct val="200000"/>
              </a:lnSpc>
              <a:spcBef>
                <a:spcPts val="0"/>
              </a:spcBef>
              <a:spcAft>
                <a:spcPts val="0"/>
              </a:spcAft>
              <a:buNone/>
            </a:pPr>
            <a:r>
              <a:rPr lang="en" sz="2400">
                <a:latin typeface="Times New Roman"/>
                <a:ea typeface="Times New Roman"/>
                <a:cs typeface="Times New Roman"/>
                <a:sym typeface="Times New Roman"/>
              </a:rPr>
              <a:t>Operation Cost and Expenses</a:t>
            </a:r>
            <a:endParaRPr sz="1200">
              <a:latin typeface="Times New Roman"/>
              <a:ea typeface="Times New Roman"/>
              <a:cs typeface="Times New Roman"/>
              <a:sym typeface="Times New Roman"/>
            </a:endParaRPr>
          </a:p>
          <a:p>
            <a:pPr indent="-381000" lvl="0" marL="457200" rtl="0" algn="l">
              <a:lnSpc>
                <a:spcPct val="2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400 hundred million dollars in total revenue. Local revenue is </a:t>
            </a:r>
            <a:endParaRPr sz="2400">
              <a:latin typeface="Times New Roman"/>
              <a:ea typeface="Times New Roman"/>
              <a:cs typeface="Times New Roman"/>
              <a:sym typeface="Times New Roman"/>
            </a:endParaRPr>
          </a:p>
          <a:p>
            <a:pPr indent="-381000" lvl="0" marL="457200" rtl="0" algn="l">
              <a:lnSpc>
                <a:spcPct val="2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200 million dollars, state revenue is </a:t>
            </a:r>
            <a:endParaRPr sz="2400">
              <a:latin typeface="Times New Roman"/>
              <a:ea typeface="Times New Roman"/>
              <a:cs typeface="Times New Roman"/>
              <a:sym typeface="Times New Roman"/>
            </a:endParaRPr>
          </a:p>
          <a:p>
            <a:pPr indent="-381000" lvl="0" marL="457200" rtl="0" algn="l">
              <a:lnSpc>
                <a:spcPct val="2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27 million dollars. 100,000 designated to the general fund, </a:t>
            </a:r>
            <a:endParaRPr sz="2400">
              <a:latin typeface="Times New Roman"/>
              <a:ea typeface="Times New Roman"/>
              <a:cs typeface="Times New Roman"/>
              <a:sym typeface="Times New Roman"/>
            </a:endParaRPr>
          </a:p>
          <a:p>
            <a:pPr indent="-381000" lvl="0" marL="457200" rtl="0" algn="l">
              <a:lnSpc>
                <a:spcPct val="2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400,000 is allocated to the school-wide fund. </a:t>
            </a:r>
            <a:endParaRPr sz="2400">
              <a:latin typeface="Times New Roman"/>
              <a:ea typeface="Times New Roman"/>
              <a:cs typeface="Times New Roman"/>
              <a:sym typeface="Times New Roman"/>
            </a:endParaRPr>
          </a:p>
        </p:txBody>
      </p:sp>
      <p:pic>
        <p:nvPicPr>
          <p:cNvPr id="122" name="Google Shape;122;p19"/>
          <p:cNvPicPr preferRelativeResize="0"/>
          <p:nvPr/>
        </p:nvPicPr>
        <p:blipFill>
          <a:blip r:embed="rId3">
            <a:alphaModFix/>
          </a:blip>
          <a:stretch>
            <a:fillRect/>
          </a:stretch>
        </p:blipFill>
        <p:spPr>
          <a:xfrm>
            <a:off x="6601145" y="3205376"/>
            <a:ext cx="2407674" cy="1828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nvSpPr>
        <p:spPr>
          <a:xfrm>
            <a:off x="74550" y="223650"/>
            <a:ext cx="8817300" cy="469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p:txBody>
      </p:sp>
      <p:sp>
        <p:nvSpPr>
          <p:cNvPr id="128" name="Google Shape;128;p20"/>
          <p:cNvSpPr txBox="1"/>
          <p:nvPr/>
        </p:nvSpPr>
        <p:spPr>
          <a:xfrm>
            <a:off x="74550" y="95850"/>
            <a:ext cx="8881200" cy="495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500">
                <a:latin typeface="Times New Roman"/>
                <a:ea typeface="Times New Roman"/>
                <a:cs typeface="Times New Roman"/>
                <a:sym typeface="Times New Roman"/>
              </a:rPr>
              <a:t>Operation Cost Continued</a:t>
            </a:r>
            <a:endParaRPr sz="3500">
              <a:latin typeface="Times New Roman"/>
              <a:ea typeface="Times New Roman"/>
              <a:cs typeface="Times New Roman"/>
              <a:sym typeface="Times New Roman"/>
            </a:endParaRPr>
          </a:p>
          <a:p>
            <a:pPr indent="-381000" lvl="0" marL="457200" rtl="0" algn="l">
              <a:lnSpc>
                <a:spcPct val="2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402,000 are for title I schools, </a:t>
            </a:r>
            <a:endParaRPr sz="2400">
              <a:latin typeface="Times New Roman"/>
              <a:ea typeface="Times New Roman"/>
              <a:cs typeface="Times New Roman"/>
              <a:sym typeface="Times New Roman"/>
            </a:endParaRPr>
          </a:p>
          <a:p>
            <a:pPr indent="-381000" lvl="0" marL="457200" rtl="0" algn="l">
              <a:lnSpc>
                <a:spcPct val="2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404,000 are for special education programs, </a:t>
            </a:r>
            <a:endParaRPr sz="2400">
              <a:latin typeface="Times New Roman"/>
              <a:ea typeface="Times New Roman"/>
              <a:cs typeface="Times New Roman"/>
              <a:sym typeface="Times New Roman"/>
            </a:endParaRPr>
          </a:p>
          <a:p>
            <a:pPr indent="-381000" lvl="0" marL="457200" rtl="0" algn="l">
              <a:lnSpc>
                <a:spcPct val="2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126,000 is for breakfast start-up, </a:t>
            </a:r>
            <a:endParaRPr sz="2400">
              <a:latin typeface="Times New Roman"/>
              <a:ea typeface="Times New Roman"/>
              <a:cs typeface="Times New Roman"/>
              <a:sym typeface="Times New Roman"/>
            </a:endParaRPr>
          </a:p>
          <a:p>
            <a:pPr indent="-381000" lvl="0" marL="457200" rtl="0" algn="l">
              <a:lnSpc>
                <a:spcPct val="2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400,000 for title II Programs, and </a:t>
            </a:r>
            <a:endParaRPr sz="2400">
              <a:latin typeface="Times New Roman"/>
              <a:ea typeface="Times New Roman"/>
              <a:cs typeface="Times New Roman"/>
              <a:sym typeface="Times New Roman"/>
            </a:endParaRPr>
          </a:p>
          <a:p>
            <a:pPr indent="-381000" lvl="0" marL="457200" rtl="0" algn="l">
              <a:lnSpc>
                <a:spcPct val="2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106,000 for vocational education funding. </a:t>
            </a:r>
            <a:endParaRPr sz="2400">
              <a:latin typeface="Times New Roman"/>
              <a:ea typeface="Times New Roman"/>
              <a:cs typeface="Times New Roman"/>
              <a:sym typeface="Times New Roman"/>
            </a:endParaRPr>
          </a:p>
          <a:p>
            <a:pPr indent="0" lvl="0" marL="0" rtl="0" algn="l">
              <a:spcBef>
                <a:spcPts val="0"/>
              </a:spcBef>
              <a:spcAft>
                <a:spcPts val="0"/>
              </a:spcAft>
              <a:buNone/>
            </a:pPr>
            <a:r>
              <a:t/>
            </a:r>
            <a:endParaRPr sz="3500">
              <a:latin typeface="Times New Roman"/>
              <a:ea typeface="Times New Roman"/>
              <a:cs typeface="Times New Roman"/>
              <a:sym typeface="Times New Roman"/>
            </a:endParaRPr>
          </a:p>
        </p:txBody>
      </p:sp>
      <p:pic>
        <p:nvPicPr>
          <p:cNvPr id="129" name="Google Shape;129;p20"/>
          <p:cNvPicPr preferRelativeResize="0"/>
          <p:nvPr/>
        </p:nvPicPr>
        <p:blipFill>
          <a:blip r:embed="rId3">
            <a:alphaModFix/>
          </a:blip>
          <a:stretch>
            <a:fillRect/>
          </a:stretch>
        </p:blipFill>
        <p:spPr>
          <a:xfrm>
            <a:off x="6196800" y="788025"/>
            <a:ext cx="2947200" cy="189419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nvSpPr>
        <p:spPr>
          <a:xfrm>
            <a:off x="107375" y="139600"/>
            <a:ext cx="8934000" cy="492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500">
                <a:latin typeface="Times New Roman"/>
                <a:ea typeface="Times New Roman"/>
                <a:cs typeface="Times New Roman"/>
                <a:sym typeface="Times New Roman"/>
              </a:rPr>
              <a:t>Improvement Plan Goals</a:t>
            </a:r>
            <a:endParaRPr sz="3500">
              <a:latin typeface="Times New Roman"/>
              <a:ea typeface="Times New Roman"/>
              <a:cs typeface="Times New Roman"/>
              <a:sym typeface="Times New Roman"/>
            </a:endParaRPr>
          </a:p>
          <a:p>
            <a:pPr indent="0" lvl="0" marL="0" rtl="0" algn="ctr">
              <a:spcBef>
                <a:spcPts val="0"/>
              </a:spcBef>
              <a:spcAft>
                <a:spcPts val="0"/>
              </a:spcAft>
              <a:buNone/>
            </a:pPr>
            <a:r>
              <a:t/>
            </a:r>
            <a:endParaRPr sz="35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2000">
                <a:latin typeface="Times New Roman"/>
                <a:ea typeface="Times New Roman"/>
                <a:cs typeface="Times New Roman"/>
                <a:sym typeface="Times New Roman"/>
              </a:rPr>
              <a:t> My goal is to</a:t>
            </a:r>
            <a:r>
              <a:rPr lang="en" sz="1200">
                <a:latin typeface="Times New Roman"/>
                <a:ea typeface="Times New Roman"/>
                <a:cs typeface="Times New Roman"/>
                <a:sym typeface="Times New Roman"/>
              </a:rPr>
              <a:t> </a:t>
            </a:r>
            <a:r>
              <a:rPr lang="en" sz="2000">
                <a:latin typeface="Times New Roman"/>
                <a:ea typeface="Times New Roman"/>
                <a:cs typeface="Times New Roman"/>
                <a:sym typeface="Times New Roman"/>
              </a:rPr>
              <a:t>increase 6th-8th grade english proficiency test scores from 11% to 15% in GMAS testing for academic calendar year 2021-2022</a:t>
            </a:r>
            <a:endParaRPr sz="2000">
              <a:latin typeface="Times New Roman"/>
              <a:ea typeface="Times New Roman"/>
              <a:cs typeface="Times New Roman"/>
              <a:sym typeface="Times New Roman"/>
            </a:endParaRPr>
          </a:p>
          <a:p>
            <a:pPr indent="0" lvl="0" marL="457200" rtl="0" algn="l">
              <a:lnSpc>
                <a:spcPct val="100000"/>
              </a:lnSpc>
              <a:spcBef>
                <a:spcPts val="0"/>
              </a:spcBef>
              <a:spcAft>
                <a:spcPts val="0"/>
              </a:spcAft>
              <a:buNone/>
            </a:pPr>
            <a:r>
              <a:t/>
            </a:r>
            <a:endParaRPr sz="2000">
              <a:latin typeface="Times New Roman"/>
              <a:ea typeface="Times New Roman"/>
              <a:cs typeface="Times New Roman"/>
              <a:sym typeface="Times New Roman"/>
            </a:endParaRPr>
          </a:p>
          <a:p>
            <a:pPr indent="-431800" lvl="0" marL="457200" rtl="0" algn="l">
              <a:lnSpc>
                <a:spcPct val="100000"/>
              </a:lnSpc>
              <a:spcBef>
                <a:spcPts val="0"/>
              </a:spcBef>
              <a:spcAft>
                <a:spcPts val="0"/>
              </a:spcAft>
              <a:buSzPts val="3200"/>
              <a:buFont typeface="Times New Roman"/>
              <a:buChar char="●"/>
            </a:pPr>
            <a:r>
              <a:rPr lang="en" sz="2000">
                <a:latin typeface="Times New Roman"/>
                <a:ea typeface="Times New Roman"/>
                <a:cs typeface="Times New Roman"/>
                <a:sym typeface="Times New Roman"/>
              </a:rPr>
              <a:t>Decrease 6th-8th grade out of school suspension from 12% to 3% in GMAS testing for academic calendar year 2021-2022</a:t>
            </a:r>
            <a:endParaRPr sz="200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900">
              <a:latin typeface="Times New Roman"/>
              <a:ea typeface="Times New Roman"/>
              <a:cs typeface="Times New Roman"/>
              <a:sym typeface="Times New Roman"/>
            </a:endParaRPr>
          </a:p>
          <a:p>
            <a:pPr indent="-431800" lvl="0" marL="457200" rtl="0" algn="l">
              <a:lnSpc>
                <a:spcPct val="100000"/>
              </a:lnSpc>
              <a:spcBef>
                <a:spcPts val="0"/>
              </a:spcBef>
              <a:spcAft>
                <a:spcPts val="0"/>
              </a:spcAft>
              <a:buSzPts val="3200"/>
              <a:buFont typeface="Times New Roman"/>
              <a:buChar char="●"/>
            </a:pPr>
            <a:r>
              <a:rPr lang="en" sz="2000">
                <a:latin typeface="Times New Roman"/>
                <a:ea typeface="Times New Roman"/>
                <a:cs typeface="Times New Roman"/>
                <a:sym typeface="Times New Roman"/>
              </a:rPr>
              <a:t>Increase 8th grade science proficiency test scores from 7% to 10% </a:t>
            </a:r>
            <a:r>
              <a:rPr lang="en" sz="2000">
                <a:latin typeface="Times New Roman"/>
                <a:ea typeface="Times New Roman"/>
                <a:cs typeface="Times New Roman"/>
                <a:sym typeface="Times New Roman"/>
              </a:rPr>
              <a:t>in GMAS testing for academic calendar year 2021-2022</a:t>
            </a:r>
            <a:endParaRPr sz="2000">
              <a:latin typeface="Times New Roman"/>
              <a:ea typeface="Times New Roman"/>
              <a:cs typeface="Times New Roman"/>
              <a:sym typeface="Times New Roman"/>
            </a:endParaRPr>
          </a:p>
          <a:p>
            <a:pPr indent="0" lvl="0" marL="0" rtl="0" algn="l">
              <a:spcBef>
                <a:spcPts val="0"/>
              </a:spcBef>
              <a:spcAft>
                <a:spcPts val="0"/>
              </a:spcAft>
              <a:buNone/>
            </a:pPr>
            <a:r>
              <a:t/>
            </a:r>
            <a:endParaRPr sz="1900">
              <a:latin typeface="Times New Roman"/>
              <a:ea typeface="Times New Roman"/>
              <a:cs typeface="Times New Roman"/>
              <a:sym typeface="Times New Roman"/>
            </a:endParaRPr>
          </a:p>
          <a:p>
            <a:pPr indent="0" lvl="0" marL="457200" rtl="0" algn="l">
              <a:lnSpc>
                <a:spcPct val="200000"/>
              </a:lnSpc>
              <a:spcBef>
                <a:spcPts val="0"/>
              </a:spcBef>
              <a:spcAft>
                <a:spcPts val="0"/>
              </a:spcAft>
              <a:buNone/>
            </a:pPr>
            <a:r>
              <a:t/>
            </a:r>
            <a:endParaRPr sz="2000">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nvSpPr>
        <p:spPr>
          <a:xfrm>
            <a:off x="181025" y="106475"/>
            <a:ext cx="8963100" cy="496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    </a:t>
            </a:r>
            <a:r>
              <a:rPr lang="en" sz="2100">
                <a:latin typeface="Times New Roman"/>
                <a:ea typeface="Times New Roman"/>
                <a:cs typeface="Times New Roman"/>
                <a:sym typeface="Times New Roman"/>
              </a:rPr>
              <a:t>  </a:t>
            </a:r>
            <a:r>
              <a:rPr lang="en" sz="3400">
                <a:latin typeface="Times New Roman"/>
                <a:ea typeface="Times New Roman"/>
                <a:cs typeface="Times New Roman"/>
                <a:sym typeface="Times New Roman"/>
              </a:rPr>
              <a:t>Strategies</a:t>
            </a:r>
            <a:endParaRPr sz="3400">
              <a:latin typeface="Times New Roman"/>
              <a:ea typeface="Times New Roman"/>
              <a:cs typeface="Times New Roman"/>
              <a:sym typeface="Times New Roman"/>
            </a:endParaRPr>
          </a:p>
          <a:p>
            <a:pPr indent="0" lvl="0" marL="0" rtl="0" algn="ctr">
              <a:spcBef>
                <a:spcPts val="0"/>
              </a:spcBef>
              <a:spcAft>
                <a:spcPts val="0"/>
              </a:spcAft>
              <a:buNone/>
            </a:pPr>
            <a:r>
              <a:rPr lang="en" sz="3400">
                <a:latin typeface="Times New Roman"/>
                <a:ea typeface="Times New Roman"/>
                <a:cs typeface="Times New Roman"/>
                <a:sym typeface="Times New Roman"/>
              </a:rPr>
              <a:t> </a:t>
            </a:r>
            <a:r>
              <a:rPr lang="en" sz="2400">
                <a:latin typeface="Times New Roman"/>
                <a:ea typeface="Times New Roman"/>
                <a:cs typeface="Times New Roman"/>
                <a:sym typeface="Times New Roman"/>
              </a:rPr>
              <a:t>6th-8th grade english proficiency test scores from 11% to 15% GMAS testing in academic calendar year 2022</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The students will work daily on programs such as Khan Academy, I-Ready, Mappers, and Scholastic reading Articles to improve proficiency on their RIT score </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Weekly curriculum guides that will be used to improve reading proficiency for each grade level in direction from the Academic Coach.</a:t>
            </a:r>
            <a:endParaRPr sz="2400">
              <a:latin typeface="Times New Roman"/>
              <a:ea typeface="Times New Roman"/>
              <a:cs typeface="Times New Roman"/>
              <a:sym typeface="Times New Roman"/>
            </a:endParaRPr>
          </a:p>
          <a:p>
            <a:pPr indent="0" lvl="0" marL="457200" rtl="0" algn="l">
              <a:lnSpc>
                <a:spcPct val="100000"/>
              </a:lnSpc>
              <a:spcBef>
                <a:spcPts val="0"/>
              </a:spcBef>
              <a:spcAft>
                <a:spcPts val="0"/>
              </a:spcAft>
              <a:buNone/>
            </a:pPr>
            <a:r>
              <a:t/>
            </a:r>
            <a:endParaRPr sz="2400">
              <a:latin typeface="Times New Roman"/>
              <a:ea typeface="Times New Roman"/>
              <a:cs typeface="Times New Roman"/>
              <a:sym typeface="Times New Roman"/>
            </a:endParaRPr>
          </a:p>
        </p:txBody>
      </p:sp>
      <p:pic>
        <p:nvPicPr>
          <p:cNvPr id="140" name="Google Shape;140;p22"/>
          <p:cNvPicPr preferRelativeResize="0"/>
          <p:nvPr/>
        </p:nvPicPr>
        <p:blipFill>
          <a:blip r:embed="rId3">
            <a:alphaModFix/>
          </a:blip>
          <a:stretch>
            <a:fillRect/>
          </a:stretch>
        </p:blipFill>
        <p:spPr>
          <a:xfrm>
            <a:off x="6194350" y="3453325"/>
            <a:ext cx="2949775" cy="1690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nvSpPr>
        <p:spPr>
          <a:xfrm>
            <a:off x="0" y="53250"/>
            <a:ext cx="9041100" cy="509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Times New Roman"/>
                <a:ea typeface="Times New Roman"/>
                <a:cs typeface="Times New Roman"/>
                <a:sym typeface="Times New Roman"/>
              </a:rPr>
              <a:t>Strategies</a:t>
            </a:r>
            <a:endParaRPr sz="3400">
              <a:latin typeface="Times New Roman"/>
              <a:ea typeface="Times New Roman"/>
              <a:cs typeface="Times New Roman"/>
              <a:sym typeface="Times New Roman"/>
            </a:endParaRPr>
          </a:p>
          <a:p>
            <a:pPr indent="0" lvl="0" marL="0" rtl="0" algn="l">
              <a:spcBef>
                <a:spcPts val="0"/>
              </a:spcBef>
              <a:spcAft>
                <a:spcPts val="0"/>
              </a:spcAft>
              <a:buNone/>
            </a:pPr>
            <a:r>
              <a:rPr lang="en" sz="2400">
                <a:latin typeface="Times New Roman"/>
                <a:ea typeface="Times New Roman"/>
                <a:cs typeface="Times New Roman"/>
                <a:sym typeface="Times New Roman"/>
              </a:rPr>
              <a:t>Decrease 6th-8th grade out of school suspension from 12% to 6% in GMAS testing in academic calendar year 2022</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Students will partake in weekly homeroom lessons on team building, personal and character traits.</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Model and work with students on correct behaviors in a learning environment by using Live school and PBIS rewards systems to increase intrinsic and extrinsic rewards through gift giveaways and pep rallies.</a:t>
            </a:r>
            <a:endParaRPr sz="2400">
              <a:latin typeface="Times New Roman"/>
              <a:ea typeface="Times New Roman"/>
              <a:cs typeface="Times New Roman"/>
              <a:sym typeface="Times New Roman"/>
            </a:endParaRPr>
          </a:p>
          <a:p>
            <a:pPr indent="0" lvl="0" marL="457200" rtl="0" algn="l">
              <a:spcBef>
                <a:spcPts val="0"/>
              </a:spcBef>
              <a:spcAft>
                <a:spcPts val="0"/>
              </a:spcAft>
              <a:buNone/>
            </a:pPr>
            <a:r>
              <a:t/>
            </a:r>
            <a:endParaRPr sz="2400">
              <a:latin typeface="Times New Roman"/>
              <a:ea typeface="Times New Roman"/>
              <a:cs typeface="Times New Roman"/>
              <a:sym typeface="Times New Roman"/>
            </a:endParaRPr>
          </a:p>
          <a:p>
            <a:pPr indent="0" lvl="0" marL="0" rtl="0" algn="l">
              <a:spcBef>
                <a:spcPts val="0"/>
              </a:spcBef>
              <a:spcAft>
                <a:spcPts val="0"/>
              </a:spcAft>
              <a:buNone/>
            </a:pPr>
            <a:r>
              <a:t/>
            </a:r>
            <a:endParaRPr sz="2400">
              <a:latin typeface="Times New Roman"/>
              <a:ea typeface="Times New Roman"/>
              <a:cs typeface="Times New Roman"/>
              <a:sym typeface="Times New Roman"/>
            </a:endParaRPr>
          </a:p>
        </p:txBody>
      </p:sp>
      <p:pic>
        <p:nvPicPr>
          <p:cNvPr id="146" name="Google Shape;146;p23"/>
          <p:cNvPicPr preferRelativeResize="0"/>
          <p:nvPr/>
        </p:nvPicPr>
        <p:blipFill>
          <a:blip r:embed="rId3">
            <a:alphaModFix/>
          </a:blip>
          <a:stretch>
            <a:fillRect/>
          </a:stretch>
        </p:blipFill>
        <p:spPr>
          <a:xfrm>
            <a:off x="5388449" y="3564800"/>
            <a:ext cx="3595828" cy="15787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4"/>
          <p:cNvSpPr txBox="1"/>
          <p:nvPr/>
        </p:nvSpPr>
        <p:spPr>
          <a:xfrm>
            <a:off x="0" y="117175"/>
            <a:ext cx="9094200" cy="502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Times New Roman"/>
                <a:ea typeface="Times New Roman"/>
                <a:cs typeface="Times New Roman"/>
                <a:sym typeface="Times New Roman"/>
              </a:rPr>
              <a:t>Strategies</a:t>
            </a:r>
            <a:endParaRPr sz="3400">
              <a:latin typeface="Times New Roman"/>
              <a:ea typeface="Times New Roman"/>
              <a:cs typeface="Times New Roman"/>
              <a:sym typeface="Times New Roman"/>
            </a:endParaRPr>
          </a:p>
          <a:p>
            <a:pPr indent="0" lvl="0" marL="0" rtl="0" algn="ctr">
              <a:spcBef>
                <a:spcPts val="0"/>
              </a:spcBef>
              <a:spcAft>
                <a:spcPts val="0"/>
              </a:spcAft>
              <a:buNone/>
            </a:pPr>
            <a:r>
              <a:rPr lang="en" sz="2400">
                <a:latin typeface="Times New Roman"/>
                <a:ea typeface="Times New Roman"/>
                <a:cs typeface="Times New Roman"/>
                <a:sym typeface="Times New Roman"/>
              </a:rPr>
              <a:t> Increase 8th grade science proficiency test scores from 7% to 10%  in GMAS testing in academic calendar year 2022</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The students will work daily on programs such as Khan Academy, I-Ready, Mappers, and Scholastic reading Articles to improve proficiency on their RIT score </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Have designated material accordance with specific content support and technology resources to support an environment of advanced learning and instruction.</a:t>
            </a:r>
            <a:endParaRPr sz="2400">
              <a:latin typeface="Times New Roman"/>
              <a:ea typeface="Times New Roman"/>
              <a:cs typeface="Times New Roman"/>
              <a:sym typeface="Times New Roman"/>
            </a:endParaRPr>
          </a:p>
          <a:p>
            <a:pPr indent="0" lvl="0" marL="457200" rtl="0" algn="l">
              <a:lnSpc>
                <a:spcPct val="200000"/>
              </a:lnSpc>
              <a:spcBef>
                <a:spcPts val="0"/>
              </a:spcBef>
              <a:spcAft>
                <a:spcPts val="0"/>
              </a:spcAft>
              <a:buNone/>
            </a:pPr>
            <a:r>
              <a:t/>
            </a:r>
            <a:endParaRPr sz="2400">
              <a:latin typeface="Times New Roman"/>
              <a:ea typeface="Times New Roman"/>
              <a:cs typeface="Times New Roman"/>
              <a:sym typeface="Times New Roman"/>
            </a:endParaRPr>
          </a:p>
          <a:p>
            <a:pPr indent="0" lvl="0" marL="457200" rtl="0" algn="l">
              <a:spcBef>
                <a:spcPts val="0"/>
              </a:spcBef>
              <a:spcAft>
                <a:spcPts val="0"/>
              </a:spcAft>
              <a:buNone/>
            </a:pPr>
            <a:r>
              <a:t/>
            </a:r>
            <a:endParaRPr sz="2400">
              <a:latin typeface="Times New Roman"/>
              <a:ea typeface="Times New Roman"/>
              <a:cs typeface="Times New Roman"/>
              <a:sym typeface="Times New Roman"/>
            </a:endParaRPr>
          </a:p>
          <a:p>
            <a:pPr indent="0" lvl="0" marL="0" rtl="0" algn="l">
              <a:spcBef>
                <a:spcPts val="0"/>
              </a:spcBef>
              <a:spcAft>
                <a:spcPts val="0"/>
              </a:spcAft>
              <a:buNone/>
            </a:pPr>
            <a:r>
              <a:t/>
            </a:r>
            <a:endParaRPr sz="2400">
              <a:latin typeface="Times New Roman"/>
              <a:ea typeface="Times New Roman"/>
              <a:cs typeface="Times New Roman"/>
              <a:sym typeface="Times New Roman"/>
            </a:endParaRPr>
          </a:p>
        </p:txBody>
      </p:sp>
      <p:pic>
        <p:nvPicPr>
          <p:cNvPr id="152" name="Google Shape;152;p24"/>
          <p:cNvPicPr preferRelativeResize="0"/>
          <p:nvPr/>
        </p:nvPicPr>
        <p:blipFill>
          <a:blip r:embed="rId3">
            <a:alphaModFix/>
          </a:blip>
          <a:stretch>
            <a:fillRect/>
          </a:stretch>
        </p:blipFill>
        <p:spPr>
          <a:xfrm>
            <a:off x="6177825" y="3251998"/>
            <a:ext cx="2916375" cy="1891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5"/>
          <p:cNvSpPr txBox="1"/>
          <p:nvPr/>
        </p:nvSpPr>
        <p:spPr>
          <a:xfrm>
            <a:off x="42600" y="53250"/>
            <a:ext cx="9101400" cy="496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Times New Roman"/>
                <a:ea typeface="Times New Roman"/>
                <a:cs typeface="Times New Roman"/>
                <a:sym typeface="Times New Roman"/>
              </a:rPr>
              <a:t>Strategies</a:t>
            </a:r>
            <a:endParaRPr sz="3400">
              <a:latin typeface="Times New Roman"/>
              <a:ea typeface="Times New Roman"/>
              <a:cs typeface="Times New Roman"/>
              <a:sym typeface="Times New Roman"/>
            </a:endParaRPr>
          </a:p>
          <a:p>
            <a:pPr indent="0" lvl="0" marL="457200" rtl="0" algn="ctr">
              <a:lnSpc>
                <a:spcPct val="100000"/>
              </a:lnSpc>
              <a:spcBef>
                <a:spcPts val="0"/>
              </a:spcBef>
              <a:spcAft>
                <a:spcPts val="0"/>
              </a:spcAft>
              <a:buNone/>
            </a:pPr>
            <a:r>
              <a:rPr lang="en" sz="2400">
                <a:latin typeface="Times New Roman"/>
                <a:ea typeface="Times New Roman"/>
                <a:cs typeface="Times New Roman"/>
                <a:sym typeface="Times New Roman"/>
              </a:rPr>
              <a:t>Increase parent support to combat against OSS in the academic calendar year 2022</a:t>
            </a:r>
            <a:endParaRPr sz="2400">
              <a:latin typeface="Times New Roman"/>
              <a:ea typeface="Times New Roman"/>
              <a:cs typeface="Times New Roman"/>
              <a:sym typeface="Times New Roman"/>
            </a:endParaRPr>
          </a:p>
          <a:p>
            <a:pPr indent="0" lvl="0" marL="457200" rtl="0" algn="ctr">
              <a:lnSpc>
                <a:spcPct val="100000"/>
              </a:lnSpc>
              <a:spcBef>
                <a:spcPts val="0"/>
              </a:spcBef>
              <a:spcAft>
                <a:spcPts val="0"/>
              </a:spcAft>
              <a:buNone/>
            </a:pPr>
            <a:r>
              <a:t/>
            </a:r>
            <a:endParaRPr sz="2400">
              <a:latin typeface="Times New Roman"/>
              <a:ea typeface="Times New Roman"/>
              <a:cs typeface="Times New Roman"/>
              <a:sym typeface="Times New Roman"/>
            </a:endParaRPr>
          </a:p>
          <a:p>
            <a:pPr indent="-381000" lvl="0" marL="9144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Monthly meeting with parents and family to demonstrate and instill behavioral based instruction for home and the academic learning environment. </a:t>
            </a:r>
            <a:r>
              <a:rPr lang="en" sz="2400">
                <a:highlight>
                  <a:srgbClr val="FFFF00"/>
                </a:highlight>
                <a:latin typeface="Times New Roman"/>
                <a:ea typeface="Times New Roman"/>
                <a:cs typeface="Times New Roman"/>
                <a:sym typeface="Times New Roman"/>
              </a:rPr>
              <a:t> </a:t>
            </a:r>
            <a:endParaRPr sz="2400">
              <a:highlight>
                <a:srgbClr val="FFFF00"/>
              </a:highlight>
              <a:latin typeface="Times New Roman"/>
              <a:ea typeface="Times New Roman"/>
              <a:cs typeface="Times New Roman"/>
              <a:sym typeface="Times New Roman"/>
            </a:endParaRPr>
          </a:p>
          <a:p>
            <a:pPr indent="-381000" lvl="0" marL="9144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Encourage and invite students to parent teacher meetings to form a bridge of academic excellence.</a:t>
            </a:r>
            <a:endParaRPr sz="2400">
              <a:latin typeface="Times New Roman"/>
              <a:ea typeface="Times New Roman"/>
              <a:cs typeface="Times New Roman"/>
              <a:sym typeface="Times New Roman"/>
            </a:endParaRPr>
          </a:p>
          <a:p>
            <a:pPr indent="0" lvl="0" marL="914400" rtl="0" algn="l">
              <a:lnSpc>
                <a:spcPct val="100000"/>
              </a:lnSpc>
              <a:spcBef>
                <a:spcPts val="0"/>
              </a:spcBef>
              <a:spcAft>
                <a:spcPts val="0"/>
              </a:spcAft>
              <a:buNone/>
            </a:pPr>
            <a:r>
              <a:t/>
            </a:r>
            <a:endParaRPr sz="2400">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6"/>
          <p:cNvSpPr txBox="1"/>
          <p:nvPr/>
        </p:nvSpPr>
        <p:spPr>
          <a:xfrm>
            <a:off x="0" y="324300"/>
            <a:ext cx="10458900" cy="495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p:txBody>
      </p:sp>
      <p:sp>
        <p:nvSpPr>
          <p:cNvPr id="163" name="Google Shape;163;p26"/>
          <p:cNvSpPr txBox="1"/>
          <p:nvPr/>
        </p:nvSpPr>
        <p:spPr>
          <a:xfrm>
            <a:off x="63900" y="95700"/>
            <a:ext cx="8433900" cy="495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Times New Roman"/>
                <a:ea typeface="Times New Roman"/>
                <a:cs typeface="Times New Roman"/>
                <a:sym typeface="Times New Roman"/>
              </a:rPr>
              <a:t>Why Are We Targeting These Specific Areas?</a:t>
            </a:r>
            <a:endParaRPr sz="3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The goals is improve test scores in the area of reading and science while also targeting attendance to improve the overall climate of the school-wide culture. </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Culture is built over time with effective partnership amongst students, teachers, parents, the school administration and the community. Everyone benefits from an effective running school with a culture that is vibrant, inviting and academically healthy (Ohlson, Swanson, Adams-Manning, &amp; Byrd, 2016, pp. 12).</a:t>
            </a:r>
            <a:endParaRPr sz="2400">
              <a:latin typeface="Times New Roman"/>
              <a:ea typeface="Times New Roman"/>
              <a:cs typeface="Times New Roman"/>
              <a:sym typeface="Times New Roman"/>
            </a:endParaRPr>
          </a:p>
          <a:p>
            <a:pPr indent="0" lvl="0" marL="457200" rtl="0" algn="l">
              <a:lnSpc>
                <a:spcPct val="100000"/>
              </a:lnSpc>
              <a:spcBef>
                <a:spcPts val="0"/>
              </a:spcBef>
              <a:spcAft>
                <a:spcPts val="0"/>
              </a:spcAft>
              <a:buNone/>
            </a:pPr>
            <a:r>
              <a:t/>
            </a:r>
            <a:endParaRPr sz="1200">
              <a:latin typeface="Times New Roman"/>
              <a:ea typeface="Times New Roman"/>
              <a:cs typeface="Times New Roman"/>
              <a:sym typeface="Times New Roman"/>
            </a:endParaRPr>
          </a:p>
        </p:txBody>
      </p:sp>
      <p:pic>
        <p:nvPicPr>
          <p:cNvPr id="164" name="Google Shape;164;p26"/>
          <p:cNvPicPr preferRelativeResize="0"/>
          <p:nvPr/>
        </p:nvPicPr>
        <p:blipFill>
          <a:blip r:embed="rId3">
            <a:alphaModFix/>
          </a:blip>
          <a:stretch>
            <a:fillRect/>
          </a:stretch>
        </p:blipFill>
        <p:spPr>
          <a:xfrm>
            <a:off x="4632350" y="3684575"/>
            <a:ext cx="4284925" cy="14589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7"/>
          <p:cNvSpPr txBox="1"/>
          <p:nvPr/>
        </p:nvSpPr>
        <p:spPr>
          <a:xfrm>
            <a:off x="85200" y="63900"/>
            <a:ext cx="9058800" cy="498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100">
                <a:latin typeface="Times New Roman"/>
                <a:ea typeface="Times New Roman"/>
                <a:cs typeface="Times New Roman"/>
                <a:sym typeface="Times New Roman"/>
              </a:rPr>
              <a:t>Ethical Reasoning and Legal Purposes</a:t>
            </a:r>
            <a:endParaRPr sz="3100">
              <a:latin typeface="Times New Roman"/>
              <a:ea typeface="Times New Roman"/>
              <a:cs typeface="Times New Roman"/>
              <a:sym typeface="Times New Roman"/>
            </a:endParaRPr>
          </a:p>
          <a:p>
            <a:pPr indent="0" lvl="0" marL="0" rtl="0" algn="l">
              <a:spcBef>
                <a:spcPts val="0"/>
              </a:spcBef>
              <a:spcAft>
                <a:spcPts val="0"/>
              </a:spcAft>
              <a:buNone/>
            </a:pPr>
            <a:r>
              <a:t/>
            </a:r>
            <a:endParaRPr sz="12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Foster and environment where accountability and shared vision is encouraged</a:t>
            </a:r>
            <a:endParaRPr sz="2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Enforce and improve academic excellence through collecting data, monitoring test scores and attendance.</a:t>
            </a:r>
            <a:endParaRPr sz="2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Foster and encourage continuous implementations towards vision.</a:t>
            </a:r>
            <a:endParaRPr sz="2400">
              <a:latin typeface="Times New Roman"/>
              <a:ea typeface="Times New Roman"/>
              <a:cs typeface="Times New Roman"/>
              <a:sym typeface="Times New Roman"/>
            </a:endParaRPr>
          </a:p>
        </p:txBody>
      </p:sp>
      <p:pic>
        <p:nvPicPr>
          <p:cNvPr id="170" name="Google Shape;170;p27"/>
          <p:cNvPicPr preferRelativeResize="0"/>
          <p:nvPr/>
        </p:nvPicPr>
        <p:blipFill>
          <a:blip r:embed="rId3">
            <a:alphaModFix/>
          </a:blip>
          <a:stretch>
            <a:fillRect/>
          </a:stretch>
        </p:blipFill>
        <p:spPr>
          <a:xfrm>
            <a:off x="294325" y="3098875"/>
            <a:ext cx="7945574" cy="20446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8"/>
          <p:cNvSpPr txBox="1"/>
          <p:nvPr/>
        </p:nvSpPr>
        <p:spPr>
          <a:xfrm>
            <a:off x="63875" y="42600"/>
            <a:ext cx="8998500" cy="510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Times New Roman"/>
                <a:ea typeface="Times New Roman"/>
                <a:cs typeface="Times New Roman"/>
                <a:sym typeface="Times New Roman"/>
              </a:rPr>
              <a:t>Why Do You Matter</a:t>
            </a:r>
            <a:endParaRPr sz="3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Parents are the heartbeat of the community</a:t>
            </a:r>
            <a:endParaRPr sz="2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Parents encouragement builds trust between child and school environment</a:t>
            </a:r>
            <a:endParaRPr sz="2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Without you, we would have no students</a:t>
            </a:r>
            <a:endParaRPr sz="2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You set the tone</a:t>
            </a:r>
            <a:endParaRPr sz="2400">
              <a:latin typeface="Times New Roman"/>
              <a:ea typeface="Times New Roman"/>
              <a:cs typeface="Times New Roman"/>
              <a:sym typeface="Times New Roman"/>
            </a:endParaRPr>
          </a:p>
        </p:txBody>
      </p:sp>
      <p:pic>
        <p:nvPicPr>
          <p:cNvPr id="176" name="Google Shape;176;p28"/>
          <p:cNvPicPr preferRelativeResize="0"/>
          <p:nvPr/>
        </p:nvPicPr>
        <p:blipFill>
          <a:blip r:embed="rId3">
            <a:alphaModFix/>
          </a:blip>
          <a:stretch>
            <a:fillRect/>
          </a:stretch>
        </p:blipFill>
        <p:spPr>
          <a:xfrm>
            <a:off x="4724650" y="1600975"/>
            <a:ext cx="4419350" cy="35425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9"/>
          <p:cNvSpPr txBox="1"/>
          <p:nvPr/>
        </p:nvSpPr>
        <p:spPr>
          <a:xfrm>
            <a:off x="149075" y="106500"/>
            <a:ext cx="8994900" cy="486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p:txBody>
      </p:sp>
      <p:sp>
        <p:nvSpPr>
          <p:cNvPr id="182" name="Google Shape;182;p29"/>
          <p:cNvSpPr txBox="1"/>
          <p:nvPr/>
        </p:nvSpPr>
        <p:spPr>
          <a:xfrm>
            <a:off x="99325" y="106500"/>
            <a:ext cx="8994900" cy="498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Times New Roman"/>
                <a:ea typeface="Times New Roman"/>
                <a:cs typeface="Times New Roman"/>
                <a:sym typeface="Times New Roman"/>
              </a:rPr>
              <a:t>Why Do You Matter Cont..</a:t>
            </a:r>
            <a:endParaRPr sz="3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The </a:t>
            </a:r>
            <a:r>
              <a:rPr b="1" lang="en" sz="2400">
                <a:latin typeface="Times New Roman"/>
                <a:ea typeface="Times New Roman"/>
                <a:cs typeface="Times New Roman"/>
                <a:sym typeface="Times New Roman"/>
              </a:rPr>
              <a:t>community</a:t>
            </a:r>
            <a:r>
              <a:rPr lang="en" sz="2400">
                <a:latin typeface="Times New Roman"/>
                <a:ea typeface="Times New Roman"/>
                <a:cs typeface="Times New Roman"/>
                <a:sym typeface="Times New Roman"/>
              </a:rPr>
              <a:t> wants to be a part of a growing and thriving environment. </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2400">
                <a:latin typeface="Times New Roman"/>
                <a:ea typeface="Times New Roman"/>
                <a:cs typeface="Times New Roman"/>
                <a:sym typeface="Times New Roman"/>
              </a:rPr>
              <a:t>The</a:t>
            </a:r>
            <a:r>
              <a:rPr b="1" lang="en" sz="2400">
                <a:latin typeface="Times New Roman"/>
                <a:ea typeface="Times New Roman"/>
                <a:cs typeface="Times New Roman"/>
                <a:sym typeface="Times New Roman"/>
              </a:rPr>
              <a:t> community</a:t>
            </a:r>
            <a:r>
              <a:rPr lang="en" sz="2400">
                <a:latin typeface="Times New Roman"/>
                <a:ea typeface="Times New Roman"/>
                <a:cs typeface="Times New Roman"/>
                <a:sym typeface="Times New Roman"/>
              </a:rPr>
              <a:t> relishes on participating in games, plays, and fashion shows.</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 sz="1200">
                <a:latin typeface="Times New Roman"/>
                <a:ea typeface="Times New Roman"/>
                <a:cs typeface="Times New Roman"/>
                <a:sym typeface="Times New Roman"/>
              </a:rPr>
              <a:t> </a:t>
            </a:r>
            <a:r>
              <a:rPr lang="en" sz="2400">
                <a:latin typeface="Times New Roman"/>
                <a:ea typeface="Times New Roman"/>
                <a:cs typeface="Times New Roman"/>
                <a:sym typeface="Times New Roman"/>
              </a:rPr>
              <a:t>Engagements like these are the bedrock of any community.</a:t>
            </a:r>
            <a:endParaRPr sz="2400">
              <a:latin typeface="Times New Roman"/>
              <a:ea typeface="Times New Roman"/>
              <a:cs typeface="Times New Roman"/>
              <a:sym typeface="Times New Roman"/>
            </a:endParaRPr>
          </a:p>
          <a:p>
            <a:pPr indent="0" lvl="0" marL="457200" rtl="0" algn="l">
              <a:lnSpc>
                <a:spcPct val="100000"/>
              </a:lnSpc>
              <a:spcBef>
                <a:spcPts val="0"/>
              </a:spcBef>
              <a:spcAft>
                <a:spcPts val="0"/>
              </a:spcAft>
              <a:buNone/>
            </a:pPr>
            <a:r>
              <a:t/>
            </a:r>
            <a:endParaRPr sz="2400">
              <a:latin typeface="Times New Roman"/>
              <a:ea typeface="Times New Roman"/>
              <a:cs typeface="Times New Roman"/>
              <a:sym typeface="Times New Roman"/>
            </a:endParaRPr>
          </a:p>
        </p:txBody>
      </p:sp>
      <p:pic>
        <p:nvPicPr>
          <p:cNvPr id="183" name="Google Shape;183;p29"/>
          <p:cNvPicPr preferRelativeResize="0"/>
          <p:nvPr/>
        </p:nvPicPr>
        <p:blipFill>
          <a:blip r:embed="rId3">
            <a:alphaModFix/>
          </a:blip>
          <a:stretch>
            <a:fillRect/>
          </a:stretch>
        </p:blipFill>
        <p:spPr>
          <a:xfrm>
            <a:off x="5090251" y="2629725"/>
            <a:ext cx="3850550" cy="25670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0"/>
          <p:cNvSpPr txBox="1"/>
          <p:nvPr/>
        </p:nvSpPr>
        <p:spPr>
          <a:xfrm>
            <a:off x="117150" y="138450"/>
            <a:ext cx="8913300" cy="496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latin typeface="Times New Roman"/>
                <a:ea typeface="Times New Roman"/>
                <a:cs typeface="Times New Roman"/>
                <a:sym typeface="Times New Roman"/>
              </a:rPr>
              <a:t>Why Do You Matter Cont..</a:t>
            </a:r>
            <a:endParaRPr sz="3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Teachers are the quarterbacks in the classroom</a:t>
            </a:r>
            <a:endParaRPr sz="2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Teacher develop and create lessons that are applicable for educational growth and development</a:t>
            </a:r>
            <a:endParaRPr sz="2400">
              <a:latin typeface="Times New Roman"/>
              <a:ea typeface="Times New Roman"/>
              <a:cs typeface="Times New Roman"/>
              <a:sym typeface="Times New Roman"/>
            </a:endParaRPr>
          </a:p>
          <a:p>
            <a:pPr indent="-381000" lvl="0" marL="457200" rtl="0" algn="l">
              <a:spcBef>
                <a:spcPts val="0"/>
              </a:spcBef>
              <a:spcAft>
                <a:spcPts val="0"/>
              </a:spcAft>
              <a:buSzPts val="2400"/>
              <a:buFont typeface="Times New Roman"/>
              <a:buChar char="●"/>
            </a:pPr>
            <a:r>
              <a:rPr lang="en" sz="2400">
                <a:latin typeface="Times New Roman"/>
                <a:ea typeface="Times New Roman"/>
                <a:cs typeface="Times New Roman"/>
                <a:sym typeface="Times New Roman"/>
              </a:rPr>
              <a:t>Teachers provides cultures, community and protection.</a:t>
            </a:r>
            <a:endParaRPr sz="2400">
              <a:latin typeface="Times New Roman"/>
              <a:ea typeface="Times New Roman"/>
              <a:cs typeface="Times New Roman"/>
              <a:sym typeface="Times New Roman"/>
            </a:endParaRPr>
          </a:p>
        </p:txBody>
      </p:sp>
      <p:pic>
        <p:nvPicPr>
          <p:cNvPr id="189" name="Google Shape;189;p30"/>
          <p:cNvPicPr preferRelativeResize="0"/>
          <p:nvPr/>
        </p:nvPicPr>
        <p:blipFill>
          <a:blip r:embed="rId3">
            <a:alphaModFix/>
          </a:blip>
          <a:stretch>
            <a:fillRect/>
          </a:stretch>
        </p:blipFill>
        <p:spPr>
          <a:xfrm>
            <a:off x="5017551" y="2770700"/>
            <a:ext cx="4012899" cy="23303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1"/>
          <p:cNvSpPr txBox="1"/>
          <p:nvPr/>
        </p:nvSpPr>
        <p:spPr>
          <a:xfrm>
            <a:off x="75175" y="64425"/>
            <a:ext cx="8944800" cy="496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600">
                <a:latin typeface="Pacifico"/>
                <a:ea typeface="Pacifico"/>
                <a:cs typeface="Pacifico"/>
                <a:sym typeface="Pacifico"/>
              </a:rPr>
              <a:t>Thank You</a:t>
            </a:r>
            <a:endParaRPr sz="3600">
              <a:latin typeface="Pacifico"/>
              <a:ea typeface="Pacifico"/>
              <a:cs typeface="Pacifico"/>
              <a:sym typeface="Pacifico"/>
            </a:endParaRPr>
          </a:p>
          <a:p>
            <a:pPr indent="0" lvl="0" marL="0" rtl="0" algn="ctr">
              <a:spcBef>
                <a:spcPts val="0"/>
              </a:spcBef>
              <a:spcAft>
                <a:spcPts val="0"/>
              </a:spcAft>
              <a:buNone/>
            </a:pPr>
            <a:r>
              <a:t/>
            </a:r>
            <a:endParaRPr sz="3600">
              <a:latin typeface="Pacifico"/>
              <a:ea typeface="Pacifico"/>
              <a:cs typeface="Pacifico"/>
              <a:sym typeface="Pacifico"/>
            </a:endParaRPr>
          </a:p>
        </p:txBody>
      </p:sp>
      <p:pic>
        <p:nvPicPr>
          <p:cNvPr id="195" name="Google Shape;195;p31"/>
          <p:cNvPicPr preferRelativeResize="0"/>
          <p:nvPr/>
        </p:nvPicPr>
        <p:blipFill>
          <a:blip r:embed="rId3">
            <a:alphaModFix/>
          </a:blip>
          <a:stretch>
            <a:fillRect/>
          </a:stretch>
        </p:blipFill>
        <p:spPr>
          <a:xfrm>
            <a:off x="75175" y="1281200"/>
            <a:ext cx="9068823" cy="38623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2"/>
          <p:cNvSpPr txBox="1"/>
          <p:nvPr/>
        </p:nvSpPr>
        <p:spPr>
          <a:xfrm>
            <a:off x="0" y="0"/>
            <a:ext cx="9144000" cy="5068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b="1" lang="en" sz="3500">
                <a:latin typeface="Lato"/>
                <a:ea typeface="Lato"/>
                <a:cs typeface="Lato"/>
                <a:sym typeface="Lato"/>
              </a:rPr>
              <a:t>References</a:t>
            </a:r>
            <a:endParaRPr b="1" sz="3500">
              <a:latin typeface="Lato"/>
              <a:ea typeface="Lato"/>
              <a:cs typeface="Lato"/>
              <a:sym typeface="Lato"/>
            </a:endParaRPr>
          </a:p>
          <a:p>
            <a:pPr indent="-457200" lvl="0" marL="457200" rtl="0" algn="l">
              <a:lnSpc>
                <a:spcPct val="100000"/>
              </a:lnSpc>
              <a:spcBef>
                <a:spcPts val="1200"/>
              </a:spcBef>
              <a:spcAft>
                <a:spcPts val="0"/>
              </a:spcAft>
              <a:buNone/>
            </a:pPr>
            <a:r>
              <a:rPr lang="en" sz="1200">
                <a:latin typeface="Times New Roman"/>
                <a:ea typeface="Times New Roman"/>
                <a:cs typeface="Times New Roman"/>
                <a:sym typeface="Times New Roman"/>
              </a:rPr>
              <a:t>Ohlson, Swanson, Adams-Manning, &amp; Byrd (2016). A Culture of Success—Examining School Culture and Student Outcomes via a Performance Framework. </a:t>
            </a:r>
            <a:r>
              <a:rPr i="1" lang="en" sz="1200">
                <a:latin typeface="Times New Roman"/>
                <a:ea typeface="Times New Roman"/>
                <a:cs typeface="Times New Roman"/>
                <a:sym typeface="Times New Roman"/>
              </a:rPr>
              <a:t>Journal of Education and Learning,</a:t>
            </a:r>
            <a:r>
              <a:rPr lang="en" sz="1200">
                <a:latin typeface="Times New Roman"/>
                <a:ea typeface="Times New Roman"/>
                <a:cs typeface="Times New Roman"/>
                <a:sym typeface="Times New Roman"/>
              </a:rPr>
              <a:t> </a:t>
            </a:r>
            <a:r>
              <a:rPr i="1" lang="en" sz="1200">
                <a:latin typeface="Times New Roman"/>
                <a:ea typeface="Times New Roman"/>
                <a:cs typeface="Times New Roman"/>
                <a:sym typeface="Times New Roman"/>
              </a:rPr>
              <a:t>5</a:t>
            </a:r>
            <a:r>
              <a:rPr lang="en" sz="1200">
                <a:latin typeface="Times New Roman"/>
                <a:ea typeface="Times New Roman"/>
                <a:cs typeface="Times New Roman"/>
                <a:sym typeface="Times New Roman"/>
              </a:rPr>
              <a:t>(1), 114. doi:10.5539/jel.v5n1p114</a:t>
            </a:r>
            <a:endParaRPr sz="1200">
              <a:latin typeface="Times New Roman"/>
              <a:ea typeface="Times New Roman"/>
              <a:cs typeface="Times New Roman"/>
              <a:sym typeface="Times New Roman"/>
            </a:endParaRPr>
          </a:p>
          <a:p>
            <a:pPr indent="-457200" lvl="0" marL="457200" rtl="0" algn="l">
              <a:lnSpc>
                <a:spcPct val="100000"/>
              </a:lnSpc>
              <a:spcBef>
                <a:spcPts val="1200"/>
              </a:spcBef>
              <a:spcAft>
                <a:spcPts val="1200"/>
              </a:spcAft>
              <a:buNone/>
            </a:pPr>
            <a:r>
              <a:rPr lang="en" sz="1200">
                <a:latin typeface="Times New Roman"/>
                <a:ea typeface="Times New Roman"/>
                <a:cs typeface="Times New Roman"/>
                <a:sym typeface="Times New Roman"/>
              </a:rPr>
              <a:t>Unknown. (2020). What is a School Improvement Plan?: Resilient Educator. Retrieved November 15, 2020, from https://resilienteducator.com/classroom-resources/what-is-a-school-improvement-plan/</a:t>
            </a:r>
            <a:endParaRPr sz="12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