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1" r:id="rId1"/>
  </p:sldMasterIdLst>
  <p:notesMasterIdLst>
    <p:notesMasterId r:id="rId23"/>
  </p:notesMasterIdLst>
  <p:sldIdLst>
    <p:sldId id="256" r:id="rId2"/>
    <p:sldId id="257" r:id="rId3"/>
    <p:sldId id="258" r:id="rId4"/>
    <p:sldId id="276" r:id="rId5"/>
    <p:sldId id="272" r:id="rId6"/>
    <p:sldId id="273" r:id="rId7"/>
    <p:sldId id="274" r:id="rId8"/>
    <p:sldId id="275"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94580"/>
  </p:normalViewPr>
  <p:slideViewPr>
    <p:cSldViewPr snapToGrid="0" snapToObjects="1">
      <p:cViewPr>
        <p:scale>
          <a:sx n="240" d="100"/>
          <a:sy n="240" d="100"/>
        </p:scale>
        <p:origin x="144" y="-1248"/>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Workbook1" TargetMode="External"/></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Workbook1" TargetMode="External"/></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oleObject" Target="Workbook1" TargetMode="External"/></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Workbook1" TargetMode="External"/></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oleObject" Target="Workbook1" TargetMode="External"/></Relationships>
</file>

<file path=ppt/charts/_rels/chart7.xml.rels><?xml version="1.0" encoding="UTF-8" standalone="yes"?>
<Relationships xmlns="http://schemas.openxmlformats.org/package/2006/relationships"><Relationship Id="rId1" Type="http://schemas.microsoft.com/office/2011/relationships/chartStyle" Target="style7.xml"/><Relationship Id="rId2" Type="http://schemas.microsoft.com/office/2011/relationships/chartColorStyle" Target="colors7.xml"/><Relationship Id="rId3" Type="http://schemas.openxmlformats.org/officeDocument/2006/relationships/oleObject" Target="Workbook1" TargetMode="External"/></Relationships>
</file>

<file path=ppt/charts/_rels/chart8.xml.rels><?xml version="1.0" encoding="UTF-8" standalone="yes"?>
<Relationships xmlns="http://schemas.openxmlformats.org/package/2006/relationships"><Relationship Id="rId1" Type="http://schemas.microsoft.com/office/2011/relationships/chartStyle" Target="style8.xml"/><Relationship Id="rId2" Type="http://schemas.microsoft.com/office/2011/relationships/chartColorStyle" Target="colors8.xml"/><Relationship Id="rId3" Type="http://schemas.openxmlformats.org/officeDocument/2006/relationships/oleObject" Target="Workbook2" TargetMode="External"/></Relationships>
</file>

<file path=ppt/charts/_rels/chart9.xml.rels><?xml version="1.0" encoding="UTF-8" standalone="yes"?>
<Relationships xmlns="http://schemas.openxmlformats.org/package/2006/relationships"><Relationship Id="rId1" Type="http://schemas.microsoft.com/office/2011/relationships/chartStyle" Target="style9.xml"/><Relationship Id="rId2" Type="http://schemas.microsoft.com/office/2011/relationships/chartColorStyle" Target="colors9.xml"/><Relationship Id="rId3" Type="http://schemas.openxmlformats.org/officeDocument/2006/relationships/oleObject" Target="Workbook4" TargetMode="External"/></Relationships>
</file>

<file path=ppt/charts/_rels/chart10.xml.rels><?xml version="1.0" encoding="UTF-8" standalone="yes"?>
<Relationships xmlns="http://schemas.openxmlformats.org/package/2006/relationships"><Relationship Id="rId1" Type="http://schemas.microsoft.com/office/2011/relationships/chartStyle" Target="style10.xml"/><Relationship Id="rId2" Type="http://schemas.microsoft.com/office/2011/relationships/chartColorStyle" Target="colors10.xml"/><Relationship Id="rId3" Type="http://schemas.openxmlformats.org/officeDocument/2006/relationships/oleObject" Target="Workbook5" TargetMode="External"/></Relationships>
</file>

<file path=ppt/charts/_rels/chart11.xml.rels><?xml version="1.0" encoding="UTF-8" standalone="yes"?>
<Relationships xmlns="http://schemas.openxmlformats.org/package/2006/relationships"><Relationship Id="rId1" Type="http://schemas.microsoft.com/office/2011/relationships/chartStyle" Target="style11.xml"/><Relationship Id="rId2" Type="http://schemas.microsoft.com/office/2011/relationships/chartColorStyle" Target="colors11.xml"/><Relationship Id="rId3" Type="http://schemas.openxmlformats.org/officeDocument/2006/relationships/oleObject" Target="Workbook6"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Do</a:t>
            </a:r>
            <a:r>
              <a:rPr lang="en-US" baseline="0"/>
              <a:t> you know what career field you want to go into?</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 </c:v>
                </c:pt>
                <c:pt idx="1">
                  <c:v>No</c:v>
                </c:pt>
              </c:strCache>
            </c:strRef>
          </c:cat>
          <c:val>
            <c:numRef>
              <c:f>Sheet1!$B$1:$B$2</c:f>
              <c:numCache>
                <c:formatCode>General</c:formatCode>
                <c:ptCount val="2"/>
                <c:pt idx="0">
                  <c:v>82.6</c:v>
                </c:pt>
                <c:pt idx="1">
                  <c:v>17.4</c:v>
                </c:pt>
              </c:numCache>
            </c:numRef>
          </c:val>
        </c:ser>
        <c:dLbls>
          <c:showLegendKey val="0"/>
          <c:showVal val="0"/>
          <c:showCatName val="0"/>
          <c:showSerName val="0"/>
          <c:showPercent val="0"/>
          <c:showBubbleSize val="0"/>
        </c:dLbls>
        <c:gapWidth val="219"/>
        <c:overlap val="-27"/>
        <c:axId val="289997376"/>
        <c:axId val="290080864"/>
      </c:barChart>
      <c:catAx>
        <c:axId val="28999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0080864"/>
        <c:crosses val="autoZero"/>
        <c:auto val="1"/>
        <c:lblAlgn val="ctr"/>
        <c:lblOffset val="100"/>
        <c:noMultiLvlLbl val="0"/>
      </c:catAx>
      <c:valAx>
        <c:axId val="290080864"/>
        <c:scaling>
          <c:orientation val="minMax"/>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9997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c:v>
                </c:pt>
                <c:pt idx="1">
                  <c:v>No</c:v>
                </c:pt>
              </c:strCache>
            </c:strRef>
          </c:cat>
          <c:val>
            <c:numRef>
              <c:f>Sheet1!$B$1:$B$2</c:f>
              <c:numCache>
                <c:formatCode>General</c:formatCode>
                <c:ptCount val="2"/>
                <c:pt idx="0">
                  <c:v>60.9</c:v>
                </c:pt>
                <c:pt idx="1">
                  <c:v>39.1</c:v>
                </c:pt>
              </c:numCache>
            </c:numRef>
          </c:val>
        </c:ser>
        <c:dLbls>
          <c:showLegendKey val="0"/>
          <c:showVal val="0"/>
          <c:showCatName val="0"/>
          <c:showSerName val="0"/>
          <c:showPercent val="0"/>
          <c:showBubbleSize val="0"/>
        </c:dLbls>
        <c:gapWidth val="219"/>
        <c:overlap val="-27"/>
        <c:axId val="281241008"/>
        <c:axId val="281200832"/>
      </c:barChart>
      <c:catAx>
        <c:axId val="28124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200832"/>
        <c:crosses val="autoZero"/>
        <c:auto val="1"/>
        <c:lblAlgn val="ctr"/>
        <c:lblOffset val="100"/>
        <c:noMultiLvlLbl val="0"/>
      </c:catAx>
      <c:valAx>
        <c:axId val="28120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241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Have</a:t>
            </a:r>
            <a:r>
              <a:rPr lang="en-US" baseline="0"/>
              <a:t> you heard about the CTAE program at the high school?</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c:v>
                </c:pt>
                <c:pt idx="1">
                  <c:v>No</c:v>
                </c:pt>
              </c:strCache>
            </c:strRef>
          </c:cat>
          <c:val>
            <c:numRef>
              <c:f>Sheet1!$B$1:$B$2</c:f>
              <c:numCache>
                <c:formatCode>General</c:formatCode>
                <c:ptCount val="2"/>
                <c:pt idx="0">
                  <c:v>8.7</c:v>
                </c:pt>
                <c:pt idx="1">
                  <c:v>91.3</c:v>
                </c:pt>
              </c:numCache>
            </c:numRef>
          </c:val>
        </c:ser>
        <c:dLbls>
          <c:showLegendKey val="0"/>
          <c:showVal val="0"/>
          <c:showCatName val="0"/>
          <c:showSerName val="0"/>
          <c:showPercent val="0"/>
          <c:showBubbleSize val="0"/>
        </c:dLbls>
        <c:gapWidth val="219"/>
        <c:overlap val="-27"/>
        <c:axId val="281985328"/>
        <c:axId val="281243920"/>
      </c:barChart>
      <c:catAx>
        <c:axId val="28198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243920"/>
        <c:crosses val="autoZero"/>
        <c:auto val="1"/>
        <c:lblAlgn val="ctr"/>
        <c:lblOffset val="100"/>
        <c:noMultiLvlLbl val="0"/>
      </c:catAx>
      <c:valAx>
        <c:axId val="281243920"/>
        <c:scaling>
          <c:orientation val="minMax"/>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985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c:v>
                </c:pt>
                <c:pt idx="1">
                  <c:v>No</c:v>
                </c:pt>
              </c:strCache>
            </c:strRef>
          </c:cat>
          <c:val>
            <c:numRef>
              <c:f>Sheet1!$B$1:$B$2</c:f>
              <c:numCache>
                <c:formatCode>General</c:formatCode>
                <c:ptCount val="2"/>
                <c:pt idx="0">
                  <c:v>60.9</c:v>
                </c:pt>
                <c:pt idx="1">
                  <c:v>39.1</c:v>
                </c:pt>
              </c:numCache>
            </c:numRef>
          </c:val>
        </c:ser>
        <c:dLbls>
          <c:showLegendKey val="0"/>
          <c:showVal val="0"/>
          <c:showCatName val="0"/>
          <c:showSerName val="0"/>
          <c:showPercent val="0"/>
          <c:showBubbleSize val="0"/>
        </c:dLbls>
        <c:gapWidth val="219"/>
        <c:overlap val="-27"/>
        <c:axId val="290385904"/>
        <c:axId val="290390544"/>
      </c:barChart>
      <c:catAx>
        <c:axId val="29038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0390544"/>
        <c:crosses val="autoZero"/>
        <c:auto val="1"/>
        <c:lblAlgn val="ctr"/>
        <c:lblOffset val="100"/>
        <c:noMultiLvlLbl val="0"/>
      </c:catAx>
      <c:valAx>
        <c:axId val="29039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03859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Do</a:t>
            </a:r>
            <a:r>
              <a:rPr lang="en-US" baseline="0"/>
              <a:t> you have any questions about career choices that you are interested in?</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c:v>
                </c:pt>
                <c:pt idx="1">
                  <c:v>No</c:v>
                </c:pt>
              </c:strCache>
            </c:strRef>
          </c:cat>
          <c:val>
            <c:numRef>
              <c:f>Sheet1!$B$1:$B$2</c:f>
              <c:numCache>
                <c:formatCode>General</c:formatCode>
                <c:ptCount val="2"/>
                <c:pt idx="0">
                  <c:v>60.9</c:v>
                </c:pt>
                <c:pt idx="1">
                  <c:v>39.1</c:v>
                </c:pt>
              </c:numCache>
            </c:numRef>
          </c:val>
        </c:ser>
        <c:dLbls>
          <c:showLegendKey val="0"/>
          <c:showVal val="0"/>
          <c:showCatName val="0"/>
          <c:showSerName val="0"/>
          <c:showPercent val="0"/>
          <c:showBubbleSize val="0"/>
        </c:dLbls>
        <c:gapWidth val="219"/>
        <c:overlap val="-27"/>
        <c:axId val="281688560"/>
        <c:axId val="281377792"/>
      </c:barChart>
      <c:catAx>
        <c:axId val="28168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377792"/>
        <c:crosses val="autoZero"/>
        <c:auto val="1"/>
        <c:lblAlgn val="ctr"/>
        <c:lblOffset val="100"/>
        <c:noMultiLvlLbl val="0"/>
      </c:catAx>
      <c:valAx>
        <c:axId val="28137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16885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c:v>
                </c:pt>
                <c:pt idx="1">
                  <c:v>No</c:v>
                </c:pt>
              </c:strCache>
            </c:strRef>
          </c:cat>
          <c:val>
            <c:numRef>
              <c:f>Sheet1!$B$1:$B$2</c:f>
              <c:numCache>
                <c:formatCode>General</c:formatCode>
                <c:ptCount val="2"/>
                <c:pt idx="0">
                  <c:v>60.9</c:v>
                </c:pt>
                <c:pt idx="1">
                  <c:v>39.1</c:v>
                </c:pt>
              </c:numCache>
            </c:numRef>
          </c:val>
        </c:ser>
        <c:dLbls>
          <c:showLegendKey val="0"/>
          <c:showVal val="0"/>
          <c:showCatName val="0"/>
          <c:showSerName val="0"/>
          <c:showPercent val="0"/>
          <c:showBubbleSize val="0"/>
        </c:dLbls>
        <c:gapWidth val="219"/>
        <c:overlap val="-27"/>
        <c:axId val="291761360"/>
        <c:axId val="291765920"/>
      </c:barChart>
      <c:catAx>
        <c:axId val="29176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1765920"/>
        <c:crosses val="autoZero"/>
        <c:auto val="1"/>
        <c:lblAlgn val="ctr"/>
        <c:lblOffset val="100"/>
        <c:noMultiLvlLbl val="0"/>
      </c:catAx>
      <c:valAx>
        <c:axId val="291765920"/>
        <c:scaling>
          <c:orientation val="minMax"/>
        </c:scaling>
        <c:delete val="0"/>
        <c:axPos val="l"/>
        <c:majorGridlines>
          <c:spPr>
            <a:ln w="9525" cap="flat" cmpd="sng" algn="ctr">
              <a:solidFill>
                <a:schemeClr val="tx1">
                  <a:lumMod val="15000"/>
                  <a:lumOff val="85000"/>
                </a:schemeClr>
              </a:solidFill>
              <a:round/>
            </a:ln>
            <a:effectLst/>
          </c:spPr>
        </c:majorGridlines>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1761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Have</a:t>
            </a:r>
            <a:r>
              <a:rPr lang="en-US" baseline="0"/>
              <a:t> you researched the education, salary, and job description of careers you interested in?</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c:v>
                </c:pt>
                <c:pt idx="1">
                  <c:v>No</c:v>
                </c:pt>
              </c:strCache>
            </c:strRef>
          </c:cat>
          <c:val>
            <c:numRef>
              <c:f>Sheet1!$B$1:$B$2</c:f>
              <c:numCache>
                <c:formatCode>General</c:formatCode>
                <c:ptCount val="2"/>
                <c:pt idx="0">
                  <c:v>60.9</c:v>
                </c:pt>
                <c:pt idx="1">
                  <c:v>39.1</c:v>
                </c:pt>
              </c:numCache>
            </c:numRef>
          </c:val>
        </c:ser>
        <c:dLbls>
          <c:showLegendKey val="0"/>
          <c:showVal val="0"/>
          <c:showCatName val="0"/>
          <c:showSerName val="0"/>
          <c:showPercent val="0"/>
          <c:showBubbleSize val="0"/>
        </c:dLbls>
        <c:gapWidth val="219"/>
        <c:overlap val="-27"/>
        <c:axId val="291824240"/>
        <c:axId val="247127088"/>
      </c:barChart>
      <c:catAx>
        <c:axId val="29182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7127088"/>
        <c:crosses val="autoZero"/>
        <c:auto val="1"/>
        <c:lblAlgn val="ctr"/>
        <c:lblOffset val="100"/>
        <c:noMultiLvlLbl val="0"/>
      </c:catAx>
      <c:valAx>
        <c:axId val="24712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1824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baseline="0">
                <a:effectLst/>
              </a:rPr>
              <a:t>Did you find new career paths that you find interesting doing these lessons?</a:t>
            </a:r>
            <a:r>
              <a:rPr lang="en-US" sz="1400" b="0" i="0" u="none" strike="noStrike" baseline="0"/>
              <a:t/>
            </a:r>
            <a:br>
              <a:rPr lang="en-US" sz="1400" b="0" i="0" u="none" strike="noStrike" baseline="0"/>
            </a:b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c:v>
                </c:pt>
                <c:pt idx="1">
                  <c:v>No</c:v>
                </c:pt>
              </c:strCache>
            </c:strRef>
          </c:cat>
          <c:val>
            <c:numRef>
              <c:f>Sheet1!$B$1:$B$2</c:f>
              <c:numCache>
                <c:formatCode>General</c:formatCode>
                <c:ptCount val="2"/>
                <c:pt idx="0">
                  <c:v>75.0</c:v>
                </c:pt>
                <c:pt idx="1">
                  <c:v>25.0</c:v>
                </c:pt>
              </c:numCache>
            </c:numRef>
          </c:val>
        </c:ser>
        <c:dLbls>
          <c:showLegendKey val="0"/>
          <c:showVal val="0"/>
          <c:showCatName val="0"/>
          <c:showSerName val="0"/>
          <c:showPercent val="0"/>
          <c:showBubbleSize val="0"/>
        </c:dLbls>
        <c:gapWidth val="219"/>
        <c:overlap val="-27"/>
        <c:axId val="275239056"/>
        <c:axId val="290084288"/>
      </c:barChart>
      <c:catAx>
        <c:axId val="27523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0084288"/>
        <c:crosses val="autoZero"/>
        <c:auto val="1"/>
        <c:lblAlgn val="ctr"/>
        <c:lblOffset val="100"/>
        <c:noMultiLvlLbl val="0"/>
      </c:catAx>
      <c:valAx>
        <c:axId val="29008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52390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baseline="0">
                <a:effectLst/>
              </a:rPr>
              <a:t>Did you learn new information about career fields you were interested in before these career lessons?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c:v>
                </c:pt>
                <c:pt idx="1">
                  <c:v>No</c:v>
                </c:pt>
              </c:strCache>
            </c:strRef>
          </c:cat>
          <c:val>
            <c:numRef>
              <c:f>Sheet1!$B$1:$B$2</c:f>
              <c:numCache>
                <c:formatCode>General</c:formatCode>
                <c:ptCount val="2"/>
                <c:pt idx="0">
                  <c:v>70.8</c:v>
                </c:pt>
                <c:pt idx="1">
                  <c:v>29.2</c:v>
                </c:pt>
              </c:numCache>
            </c:numRef>
          </c:val>
        </c:ser>
        <c:dLbls>
          <c:showLegendKey val="0"/>
          <c:showVal val="0"/>
          <c:showCatName val="0"/>
          <c:showSerName val="0"/>
          <c:showPercent val="0"/>
          <c:showBubbleSize val="0"/>
        </c:dLbls>
        <c:gapWidth val="219"/>
        <c:overlap val="-27"/>
        <c:axId val="291383392"/>
        <c:axId val="291388144"/>
      </c:barChart>
      <c:catAx>
        <c:axId val="29138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1388144"/>
        <c:crosses val="autoZero"/>
        <c:auto val="1"/>
        <c:lblAlgn val="ctr"/>
        <c:lblOffset val="100"/>
        <c:noMultiLvlLbl val="0"/>
      </c:catAx>
      <c:valAx>
        <c:axId val="29138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13833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baseline="0">
                <a:effectLst/>
              </a:rPr>
              <a:t>Do you feel you know more career field options after completing  these career lessons?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c:v>
                </c:pt>
                <c:pt idx="1">
                  <c:v>No</c:v>
                </c:pt>
              </c:strCache>
            </c:strRef>
          </c:cat>
          <c:val>
            <c:numRef>
              <c:f>Sheet1!$B$1:$B$2</c:f>
              <c:numCache>
                <c:formatCode>General</c:formatCode>
                <c:ptCount val="2"/>
                <c:pt idx="0">
                  <c:v>58.3</c:v>
                </c:pt>
                <c:pt idx="1">
                  <c:v>41.7</c:v>
                </c:pt>
              </c:numCache>
            </c:numRef>
          </c:val>
        </c:ser>
        <c:dLbls>
          <c:showLegendKey val="0"/>
          <c:showVal val="0"/>
          <c:showCatName val="0"/>
          <c:showSerName val="0"/>
          <c:showPercent val="0"/>
          <c:showBubbleSize val="0"/>
        </c:dLbls>
        <c:gapWidth val="219"/>
        <c:overlap val="-27"/>
        <c:axId val="275649872"/>
        <c:axId val="275648112"/>
      </c:barChart>
      <c:catAx>
        <c:axId val="27564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5648112"/>
        <c:crosses val="autoZero"/>
        <c:auto val="1"/>
        <c:lblAlgn val="ctr"/>
        <c:lblOffset val="100"/>
        <c:noMultiLvlLbl val="0"/>
      </c:catAx>
      <c:valAx>
        <c:axId val="27564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56498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baseline="0">
                <a:effectLst/>
              </a:rPr>
              <a:t>Have you done further research on career options that you found interesting during the lessons? </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Sheet1!$A$1:$A$2</c:f>
              <c:strCache>
                <c:ptCount val="2"/>
                <c:pt idx="0">
                  <c:v>Yes </c:v>
                </c:pt>
                <c:pt idx="1">
                  <c:v>No</c:v>
                </c:pt>
              </c:strCache>
            </c:strRef>
          </c:cat>
          <c:val>
            <c:numRef>
              <c:f>Sheet1!$B$1:$B$2</c:f>
              <c:numCache>
                <c:formatCode>General</c:formatCode>
                <c:ptCount val="2"/>
                <c:pt idx="0">
                  <c:v>54.2</c:v>
                </c:pt>
                <c:pt idx="1">
                  <c:v>45.8</c:v>
                </c:pt>
              </c:numCache>
            </c:numRef>
          </c:val>
        </c:ser>
        <c:dLbls>
          <c:showLegendKey val="0"/>
          <c:showVal val="0"/>
          <c:showCatName val="0"/>
          <c:showSerName val="0"/>
          <c:showPercent val="0"/>
          <c:showBubbleSize val="0"/>
        </c:dLbls>
        <c:gapWidth val="219"/>
        <c:overlap val="-27"/>
        <c:axId val="275562928"/>
        <c:axId val="275551632"/>
      </c:barChart>
      <c:catAx>
        <c:axId val="27556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5551632"/>
        <c:crosses val="autoZero"/>
        <c:auto val="1"/>
        <c:lblAlgn val="ctr"/>
        <c:lblOffset val="100"/>
        <c:noMultiLvlLbl val="0"/>
      </c:catAx>
      <c:valAx>
        <c:axId val="27555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55629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C90A9C-EAC4-CD44-A77C-BD5B2127C7C6}" type="datetimeFigureOut">
              <a:rPr lang="en-US" smtClean="0"/>
              <a:t>11/12/24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26E549-331A-DC49-858F-2E5D81D83D49}" type="slidenum">
              <a:rPr lang="en-US" smtClean="0"/>
              <a:t>‹#›</a:t>
            </a:fld>
            <a:endParaRPr lang="en-US"/>
          </a:p>
        </p:txBody>
      </p:sp>
    </p:spTree>
    <p:extLst>
      <p:ext uri="{BB962C8B-B14F-4D97-AF65-F5344CB8AC3E}">
        <p14:creationId xmlns:p14="http://schemas.microsoft.com/office/powerpoint/2010/main" val="1523883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26E549-331A-DC49-858F-2E5D81D83D49}" type="slidenum">
              <a:rPr lang="en-US" smtClean="0"/>
              <a:t>2</a:t>
            </a:fld>
            <a:endParaRPr lang="en-US"/>
          </a:p>
        </p:txBody>
      </p:sp>
    </p:spTree>
    <p:extLst>
      <p:ext uri="{BB962C8B-B14F-4D97-AF65-F5344CB8AC3E}">
        <p14:creationId xmlns:p14="http://schemas.microsoft.com/office/powerpoint/2010/main" val="1019892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sz="1200" b="0" i="0" u="none" strike="noStrike" kern="1200" dirty="0" smtClean="0">
                <a:solidFill>
                  <a:schemeClr val="tx1"/>
                </a:solidFill>
                <a:effectLst/>
                <a:latin typeface="+mn-lt"/>
                <a:ea typeface="+mn-ea"/>
                <a:cs typeface="+mn-cs"/>
              </a:rPr>
              <a:t>Do </a:t>
            </a:r>
            <a:r>
              <a:rPr lang="tr-TR" sz="1200" b="0" i="0" u="none" strike="noStrike" kern="1200" dirty="0" err="1" smtClean="0">
                <a:solidFill>
                  <a:schemeClr val="tx1"/>
                </a:solidFill>
                <a:effectLst/>
                <a:latin typeface="+mn-lt"/>
                <a:ea typeface="+mn-ea"/>
                <a:cs typeface="+mn-cs"/>
              </a:rPr>
              <a:t>you</a:t>
            </a:r>
            <a:r>
              <a:rPr lang="tr-TR" sz="1200" b="0" i="0" u="none" strike="noStrike" kern="1200" dirty="0" smtClean="0">
                <a:solidFill>
                  <a:schemeClr val="tx1"/>
                </a:solidFill>
                <a:effectLst/>
                <a:latin typeface="+mn-lt"/>
                <a:ea typeface="+mn-ea"/>
                <a:cs typeface="+mn-cs"/>
              </a:rPr>
              <a:t> </a:t>
            </a:r>
            <a:r>
              <a:rPr lang="tr-TR" sz="1200" b="0" i="0" u="none" strike="noStrike" kern="1200" dirty="0" err="1" smtClean="0">
                <a:solidFill>
                  <a:schemeClr val="tx1"/>
                </a:solidFill>
                <a:effectLst/>
                <a:latin typeface="+mn-lt"/>
                <a:ea typeface="+mn-ea"/>
                <a:cs typeface="+mn-cs"/>
              </a:rPr>
              <a:t>know</a:t>
            </a:r>
            <a:r>
              <a:rPr lang="tr-TR" sz="1200" b="0" i="0" u="none" strike="noStrike" kern="1200" dirty="0" smtClean="0">
                <a:solidFill>
                  <a:schemeClr val="tx1"/>
                </a:solidFill>
                <a:effectLst/>
                <a:latin typeface="+mn-lt"/>
                <a:ea typeface="+mn-ea"/>
                <a:cs typeface="+mn-cs"/>
              </a:rPr>
              <a:t> </a:t>
            </a:r>
            <a:r>
              <a:rPr lang="tr-TR" sz="1200" b="0" i="0" u="none" strike="noStrike" kern="1200" dirty="0" err="1" smtClean="0">
                <a:solidFill>
                  <a:schemeClr val="tx1"/>
                </a:solidFill>
                <a:effectLst/>
                <a:latin typeface="+mn-lt"/>
                <a:ea typeface="+mn-ea"/>
                <a:cs typeface="+mn-cs"/>
              </a:rPr>
              <a:t>what</a:t>
            </a:r>
            <a:r>
              <a:rPr lang="tr-TR" sz="1200" b="0" i="0" u="none" strike="noStrike" kern="1200" dirty="0" smtClean="0">
                <a:solidFill>
                  <a:schemeClr val="tx1"/>
                </a:solidFill>
                <a:effectLst/>
                <a:latin typeface="+mn-lt"/>
                <a:ea typeface="+mn-ea"/>
                <a:cs typeface="+mn-cs"/>
              </a:rPr>
              <a:t> </a:t>
            </a:r>
            <a:r>
              <a:rPr lang="tr-TR" sz="1200" b="0" i="0" u="none" strike="noStrike" kern="1200" dirty="0" err="1" smtClean="0">
                <a:solidFill>
                  <a:schemeClr val="tx1"/>
                </a:solidFill>
                <a:effectLst/>
                <a:latin typeface="+mn-lt"/>
                <a:ea typeface="+mn-ea"/>
                <a:cs typeface="+mn-cs"/>
              </a:rPr>
              <a:t>career</a:t>
            </a:r>
            <a:r>
              <a:rPr lang="tr-TR" sz="1200" b="0" i="0" u="none" strike="noStrike" kern="1200" dirty="0" smtClean="0">
                <a:solidFill>
                  <a:schemeClr val="tx1"/>
                </a:solidFill>
                <a:effectLst/>
                <a:latin typeface="+mn-lt"/>
                <a:ea typeface="+mn-ea"/>
                <a:cs typeface="+mn-cs"/>
              </a:rPr>
              <a:t> </a:t>
            </a:r>
            <a:r>
              <a:rPr lang="tr-TR" sz="1200" b="0" i="0" u="none" strike="noStrike" kern="1200" dirty="0" err="1" smtClean="0">
                <a:solidFill>
                  <a:schemeClr val="tx1"/>
                </a:solidFill>
                <a:effectLst/>
                <a:latin typeface="+mn-lt"/>
                <a:ea typeface="+mn-ea"/>
                <a:cs typeface="+mn-cs"/>
              </a:rPr>
              <a:t>field</a:t>
            </a:r>
            <a:r>
              <a:rPr lang="tr-TR" sz="1200" b="0" i="0" u="none" strike="noStrike" kern="1200" baseline="0" dirty="0" smtClean="0">
                <a:solidFill>
                  <a:schemeClr val="tx1"/>
                </a:solidFill>
                <a:effectLst/>
                <a:latin typeface="+mn-lt"/>
                <a:ea typeface="+mn-ea"/>
                <a:cs typeface="+mn-cs"/>
              </a:rPr>
              <a:t> </a:t>
            </a:r>
            <a:r>
              <a:rPr lang="tr-TR" sz="1200" b="0" i="0" u="none" strike="noStrike" kern="1200" baseline="0" dirty="0" err="1" smtClean="0">
                <a:solidFill>
                  <a:schemeClr val="tx1"/>
                </a:solidFill>
                <a:effectLst/>
                <a:latin typeface="+mn-lt"/>
                <a:ea typeface="+mn-ea"/>
                <a:cs typeface="+mn-cs"/>
              </a:rPr>
              <a:t>you</a:t>
            </a:r>
            <a:r>
              <a:rPr lang="tr-TR" sz="1200" b="0" i="0" u="none" strike="noStrike" kern="1200" baseline="0" dirty="0" smtClean="0">
                <a:solidFill>
                  <a:schemeClr val="tx1"/>
                </a:solidFill>
                <a:effectLst/>
                <a:latin typeface="+mn-lt"/>
                <a:ea typeface="+mn-ea"/>
                <a:cs typeface="+mn-cs"/>
              </a:rPr>
              <a:t> </a:t>
            </a:r>
            <a:r>
              <a:rPr lang="tr-TR" sz="1200" b="0" i="0" u="none" strike="noStrike" kern="1200" baseline="0" dirty="0" err="1" smtClean="0">
                <a:solidFill>
                  <a:schemeClr val="tx1"/>
                </a:solidFill>
                <a:effectLst/>
                <a:latin typeface="+mn-lt"/>
                <a:ea typeface="+mn-ea"/>
                <a:cs typeface="+mn-cs"/>
              </a:rPr>
              <a:t>want</a:t>
            </a:r>
            <a:r>
              <a:rPr lang="tr-TR" sz="1200" b="0" i="0" u="none" strike="noStrike" kern="1200" baseline="0" dirty="0" smtClean="0">
                <a:solidFill>
                  <a:schemeClr val="tx1"/>
                </a:solidFill>
                <a:effectLst/>
                <a:latin typeface="+mn-lt"/>
                <a:ea typeface="+mn-ea"/>
                <a:cs typeface="+mn-cs"/>
              </a:rPr>
              <a:t> </a:t>
            </a:r>
            <a:r>
              <a:rPr lang="tr-TR" sz="1200" b="0" i="0" u="none" strike="noStrike" kern="1200" baseline="0" dirty="0" err="1" smtClean="0">
                <a:solidFill>
                  <a:schemeClr val="tx1"/>
                </a:solidFill>
                <a:effectLst/>
                <a:latin typeface="+mn-lt"/>
                <a:ea typeface="+mn-ea"/>
                <a:cs typeface="+mn-cs"/>
              </a:rPr>
              <a:t>to</a:t>
            </a:r>
            <a:r>
              <a:rPr lang="tr-TR" sz="1200" b="0" i="0" u="none" strike="noStrike" kern="1200" baseline="0" dirty="0" smtClean="0">
                <a:solidFill>
                  <a:schemeClr val="tx1"/>
                </a:solidFill>
                <a:effectLst/>
                <a:latin typeface="+mn-lt"/>
                <a:ea typeface="+mn-ea"/>
                <a:cs typeface="+mn-cs"/>
              </a:rPr>
              <a:t> </a:t>
            </a:r>
            <a:r>
              <a:rPr lang="tr-TR" sz="1200" b="0" i="0" u="none" strike="noStrike" kern="1200" baseline="0" dirty="0" err="1" smtClean="0">
                <a:solidFill>
                  <a:schemeClr val="tx1"/>
                </a:solidFill>
                <a:effectLst/>
                <a:latin typeface="+mn-lt"/>
                <a:ea typeface="+mn-ea"/>
                <a:cs typeface="+mn-cs"/>
              </a:rPr>
              <a:t>go</a:t>
            </a:r>
            <a:r>
              <a:rPr lang="tr-TR" sz="1200" b="0" i="0" u="none" strike="noStrike" kern="1200" baseline="0" dirty="0" smtClean="0">
                <a:solidFill>
                  <a:schemeClr val="tx1"/>
                </a:solidFill>
                <a:effectLst/>
                <a:latin typeface="+mn-lt"/>
                <a:ea typeface="+mn-ea"/>
                <a:cs typeface="+mn-cs"/>
              </a:rPr>
              <a:t> </a:t>
            </a:r>
            <a:r>
              <a:rPr lang="tr-TR" sz="1200" b="0" i="0" u="none" strike="noStrike" kern="1200" baseline="0" dirty="0" err="1" smtClean="0">
                <a:solidFill>
                  <a:schemeClr val="tx1"/>
                </a:solidFill>
                <a:effectLst/>
                <a:latin typeface="+mn-lt"/>
                <a:ea typeface="+mn-ea"/>
                <a:cs typeface="+mn-cs"/>
              </a:rPr>
              <a:t>into</a:t>
            </a:r>
            <a:r>
              <a:rPr lang="tr-TR" sz="1200" b="0" i="0" u="none" strike="noStrike" kern="1200" baseline="0" dirty="0" smtClean="0">
                <a:solidFill>
                  <a:schemeClr val="tx1"/>
                </a:solidFill>
                <a:effectLst/>
                <a:latin typeface="+mn-lt"/>
                <a:ea typeface="+mn-ea"/>
                <a:cs typeface="+mn-cs"/>
              </a:rPr>
              <a:t>? </a:t>
            </a:r>
          </a:p>
          <a:p>
            <a:r>
              <a:rPr lang="tr-TR" dirty="0" smtClean="0"/>
              <a:t> </a:t>
            </a:r>
            <a:r>
              <a:rPr lang="tr-TR" sz="1200" b="0" i="0" u="none" strike="noStrike" kern="1200" dirty="0" smtClean="0">
                <a:solidFill>
                  <a:schemeClr val="tx1"/>
                </a:solidFill>
                <a:effectLst/>
                <a:latin typeface="+mn-lt"/>
                <a:ea typeface="+mn-ea"/>
                <a:cs typeface="+mn-cs"/>
              </a:rPr>
              <a:t>82.6%</a:t>
            </a:r>
            <a:r>
              <a:rPr lang="tr-TR" sz="1200" b="0" i="0" u="none" strike="noStrike" kern="1200" baseline="0" dirty="0" smtClean="0">
                <a:solidFill>
                  <a:schemeClr val="tx1"/>
                </a:solidFill>
                <a:effectLst/>
                <a:latin typeface="+mn-lt"/>
                <a:ea typeface="+mn-ea"/>
                <a:cs typeface="+mn-cs"/>
              </a:rPr>
              <a:t> of </a:t>
            </a:r>
            <a:r>
              <a:rPr lang="tr-TR" sz="1200" b="0" i="0" u="none" strike="noStrike" kern="1200" baseline="0" dirty="0" err="1" smtClean="0">
                <a:solidFill>
                  <a:schemeClr val="tx1"/>
                </a:solidFill>
                <a:effectLst/>
                <a:latin typeface="+mn-lt"/>
                <a:ea typeface="+mn-ea"/>
                <a:cs typeface="+mn-cs"/>
              </a:rPr>
              <a:t>students</a:t>
            </a:r>
            <a:r>
              <a:rPr lang="tr-TR" sz="1200" b="0" i="0" u="none" strike="noStrike" kern="1200" baseline="0" dirty="0" smtClean="0">
                <a:solidFill>
                  <a:schemeClr val="tx1"/>
                </a:solidFill>
                <a:effectLst/>
                <a:latin typeface="+mn-lt"/>
                <a:ea typeface="+mn-ea"/>
                <a:cs typeface="+mn-cs"/>
              </a:rPr>
              <a:t> </a:t>
            </a:r>
            <a:r>
              <a:rPr lang="tr-TR" sz="1200" b="0" i="0" u="none" strike="noStrike" kern="1200" baseline="0" dirty="0" err="1" smtClean="0">
                <a:solidFill>
                  <a:schemeClr val="tx1"/>
                </a:solidFill>
                <a:effectLst/>
                <a:latin typeface="+mn-lt"/>
                <a:ea typeface="+mn-ea"/>
                <a:cs typeface="+mn-cs"/>
              </a:rPr>
              <a:t>answered</a:t>
            </a:r>
            <a:r>
              <a:rPr lang="tr-TR" sz="1200" b="0" i="0" u="none" strike="noStrike" kern="1200" baseline="0" dirty="0" smtClean="0">
                <a:solidFill>
                  <a:schemeClr val="tx1"/>
                </a:solidFill>
                <a:effectLst/>
                <a:latin typeface="+mn-lt"/>
                <a:ea typeface="+mn-ea"/>
                <a:cs typeface="+mn-cs"/>
              </a:rPr>
              <a:t> </a:t>
            </a:r>
            <a:r>
              <a:rPr lang="tr-TR" sz="1200" b="0" i="0" u="none" strike="noStrike" kern="1200" baseline="0" dirty="0" err="1" smtClean="0">
                <a:solidFill>
                  <a:schemeClr val="tx1"/>
                </a:solidFill>
                <a:effectLst/>
                <a:latin typeface="+mn-lt"/>
                <a:ea typeface="+mn-ea"/>
                <a:cs typeface="+mn-cs"/>
              </a:rPr>
              <a:t>Yes</a:t>
            </a:r>
            <a:r>
              <a:rPr lang="tr-TR" sz="1200" b="0" i="0" u="none" strike="noStrike" kern="1200" baseline="0" dirty="0" smtClean="0">
                <a:solidFill>
                  <a:schemeClr val="tx1"/>
                </a:solidFill>
                <a:effectLst/>
                <a:latin typeface="+mn-lt"/>
                <a:ea typeface="+mn-ea"/>
                <a:cs typeface="+mn-cs"/>
              </a:rPr>
              <a:t> &amp;</a:t>
            </a:r>
            <a:r>
              <a:rPr lang="tr-TR" sz="1200" b="0" i="0" u="none" strike="noStrike" kern="1200" dirty="0" smtClean="0">
                <a:solidFill>
                  <a:schemeClr val="tx1"/>
                </a:solidFill>
                <a:effectLst/>
                <a:latin typeface="+mn-lt"/>
                <a:ea typeface="+mn-ea"/>
                <a:cs typeface="+mn-cs"/>
              </a:rPr>
              <a:t>17.4% of </a:t>
            </a:r>
            <a:r>
              <a:rPr lang="tr-TR" sz="1200" b="0" i="0" u="none" strike="noStrike" kern="1200" dirty="0" err="1" smtClean="0">
                <a:solidFill>
                  <a:schemeClr val="tx1"/>
                </a:solidFill>
                <a:effectLst/>
                <a:latin typeface="+mn-lt"/>
                <a:ea typeface="+mn-ea"/>
                <a:cs typeface="+mn-cs"/>
              </a:rPr>
              <a:t>students</a:t>
            </a:r>
            <a:r>
              <a:rPr lang="tr-TR" sz="1200" b="0" i="0" u="none" strike="noStrike" kern="1200" dirty="0" smtClean="0">
                <a:solidFill>
                  <a:schemeClr val="tx1"/>
                </a:solidFill>
                <a:effectLst/>
                <a:latin typeface="+mn-lt"/>
                <a:ea typeface="+mn-ea"/>
                <a:cs typeface="+mn-cs"/>
              </a:rPr>
              <a:t> </a:t>
            </a:r>
            <a:r>
              <a:rPr lang="tr-TR" sz="1200" b="0" i="0" u="none" strike="noStrike" kern="1200" dirty="0" err="1" smtClean="0">
                <a:solidFill>
                  <a:schemeClr val="tx1"/>
                </a:solidFill>
                <a:effectLst/>
                <a:latin typeface="+mn-lt"/>
                <a:ea typeface="+mn-ea"/>
                <a:cs typeface="+mn-cs"/>
              </a:rPr>
              <a:t>answered</a:t>
            </a:r>
            <a:r>
              <a:rPr lang="tr-TR" sz="1200" b="0" i="0" u="none" strike="noStrike" kern="1200" baseline="0" dirty="0" smtClean="0">
                <a:solidFill>
                  <a:schemeClr val="tx1"/>
                </a:solidFill>
                <a:effectLst/>
                <a:latin typeface="+mn-lt"/>
                <a:ea typeface="+mn-ea"/>
                <a:cs typeface="+mn-cs"/>
              </a:rPr>
              <a:t> No. </a:t>
            </a:r>
            <a:r>
              <a:rPr lang="tr-TR" dirty="0" smtClean="0"/>
              <a:t> </a:t>
            </a:r>
            <a:endParaRPr lang="en-US" dirty="0"/>
          </a:p>
        </p:txBody>
      </p:sp>
      <p:sp>
        <p:nvSpPr>
          <p:cNvPr id="4" name="Slide Number Placeholder 3"/>
          <p:cNvSpPr>
            <a:spLocks noGrp="1"/>
          </p:cNvSpPr>
          <p:nvPr>
            <p:ph type="sldNum" sz="quarter" idx="10"/>
          </p:nvPr>
        </p:nvSpPr>
        <p:spPr/>
        <p:txBody>
          <a:bodyPr/>
          <a:lstStyle/>
          <a:p>
            <a:fld id="{1126E549-331A-DC49-858F-2E5D81D83D49}" type="slidenum">
              <a:rPr lang="en-US" smtClean="0"/>
              <a:t>13</a:t>
            </a:fld>
            <a:endParaRPr lang="en-US"/>
          </a:p>
        </p:txBody>
      </p:sp>
    </p:spTree>
    <p:extLst>
      <p:ext uri="{BB962C8B-B14F-4D97-AF65-F5344CB8AC3E}">
        <p14:creationId xmlns:p14="http://schemas.microsoft.com/office/powerpoint/2010/main" val="1421126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heard of the CTAE program at the high school?</a:t>
            </a:r>
            <a:r>
              <a:rPr lang="en-US" baseline="0" dirty="0" smtClean="0"/>
              <a:t> </a:t>
            </a:r>
          </a:p>
          <a:p>
            <a:r>
              <a:rPr lang="en-US" baseline="0" dirty="0" smtClean="0"/>
              <a:t>8.7% of students answered Yes &amp; 91.3 of students answered No. </a:t>
            </a:r>
            <a:endParaRPr lang="en-US" dirty="0"/>
          </a:p>
        </p:txBody>
      </p:sp>
      <p:sp>
        <p:nvSpPr>
          <p:cNvPr id="4" name="Slide Number Placeholder 3"/>
          <p:cNvSpPr>
            <a:spLocks noGrp="1"/>
          </p:cNvSpPr>
          <p:nvPr>
            <p:ph type="sldNum" sz="quarter" idx="10"/>
          </p:nvPr>
        </p:nvSpPr>
        <p:spPr/>
        <p:txBody>
          <a:bodyPr/>
          <a:lstStyle/>
          <a:p>
            <a:fld id="{1126E549-331A-DC49-858F-2E5D81D83D49}" type="slidenum">
              <a:rPr lang="en-US" smtClean="0"/>
              <a:t>14</a:t>
            </a:fld>
            <a:endParaRPr lang="en-US"/>
          </a:p>
        </p:txBody>
      </p:sp>
    </p:spTree>
    <p:extLst>
      <p:ext uri="{BB962C8B-B14F-4D97-AF65-F5344CB8AC3E}">
        <p14:creationId xmlns:p14="http://schemas.microsoft.com/office/powerpoint/2010/main" val="97620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you have any questions about career choices</a:t>
            </a:r>
            <a:r>
              <a:rPr lang="en-US" baseline="0" dirty="0" smtClean="0"/>
              <a:t> that you interested in? </a:t>
            </a:r>
          </a:p>
          <a:p>
            <a:r>
              <a:rPr lang="en-US" baseline="0" dirty="0" smtClean="0"/>
              <a:t>43.5% of students answered Yes &amp; 56.5% of students answered No. </a:t>
            </a:r>
            <a:endParaRPr lang="en-US" dirty="0"/>
          </a:p>
        </p:txBody>
      </p:sp>
      <p:sp>
        <p:nvSpPr>
          <p:cNvPr id="4" name="Slide Number Placeholder 3"/>
          <p:cNvSpPr>
            <a:spLocks noGrp="1"/>
          </p:cNvSpPr>
          <p:nvPr>
            <p:ph type="sldNum" sz="quarter" idx="10"/>
          </p:nvPr>
        </p:nvSpPr>
        <p:spPr/>
        <p:txBody>
          <a:bodyPr/>
          <a:lstStyle/>
          <a:p>
            <a:fld id="{1126E549-331A-DC49-858F-2E5D81D83D49}" type="slidenum">
              <a:rPr lang="en-US" smtClean="0"/>
              <a:t>15</a:t>
            </a:fld>
            <a:endParaRPr lang="en-US"/>
          </a:p>
        </p:txBody>
      </p:sp>
    </p:spTree>
    <p:extLst>
      <p:ext uri="{BB962C8B-B14F-4D97-AF65-F5344CB8AC3E}">
        <p14:creationId xmlns:p14="http://schemas.microsoft.com/office/powerpoint/2010/main" val="144188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researched the education</a:t>
            </a:r>
            <a:r>
              <a:rPr lang="en-US" baseline="0" dirty="0" smtClean="0"/>
              <a:t>, salary, and job description of careers you are interested in? </a:t>
            </a:r>
          </a:p>
          <a:p>
            <a:r>
              <a:rPr lang="en-US" baseline="0" dirty="0" smtClean="0"/>
              <a:t>60.9% of students answered Yes &amp; 39.1% of students answered No. </a:t>
            </a:r>
            <a:endParaRPr lang="en-US" dirty="0"/>
          </a:p>
        </p:txBody>
      </p:sp>
      <p:sp>
        <p:nvSpPr>
          <p:cNvPr id="4" name="Slide Number Placeholder 3"/>
          <p:cNvSpPr>
            <a:spLocks noGrp="1"/>
          </p:cNvSpPr>
          <p:nvPr>
            <p:ph type="sldNum" sz="quarter" idx="10"/>
          </p:nvPr>
        </p:nvSpPr>
        <p:spPr/>
        <p:txBody>
          <a:bodyPr/>
          <a:lstStyle/>
          <a:p>
            <a:fld id="{1126E549-331A-DC49-858F-2E5D81D83D49}" type="slidenum">
              <a:rPr lang="en-US" smtClean="0"/>
              <a:t>16</a:t>
            </a:fld>
            <a:endParaRPr lang="en-US"/>
          </a:p>
        </p:txBody>
      </p:sp>
    </p:spTree>
    <p:extLst>
      <p:ext uri="{BB962C8B-B14F-4D97-AF65-F5344CB8AC3E}">
        <p14:creationId xmlns:p14="http://schemas.microsoft.com/office/powerpoint/2010/main" val="1051519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smtClean="0">
                <a:effectLst/>
              </a:rPr>
              <a:t>Did you find new career paths that you find interesting doing these lessons?</a:t>
            </a:r>
            <a:r>
              <a:rPr lang="en-US" sz="1200" b="0" i="0" u="none" strike="noStrike" baseline="0" dirty="0" smtClean="0"/>
              <a:t/>
            </a:r>
            <a:br>
              <a:rPr lang="en-US" sz="1200" b="0" i="0" u="none" strike="noStrike" baseline="0" dirty="0" smtClean="0"/>
            </a:br>
            <a:endParaRPr lang="en-US" dirty="0" smtClean="0"/>
          </a:p>
          <a:p>
            <a:r>
              <a:rPr lang="en-US" dirty="0" smtClean="0"/>
              <a:t>75% of</a:t>
            </a:r>
            <a:r>
              <a:rPr lang="en-US" baseline="0" dirty="0" smtClean="0"/>
              <a:t> students </a:t>
            </a:r>
            <a:r>
              <a:rPr lang="en-US" baseline="0" dirty="0" err="1" smtClean="0"/>
              <a:t>anwsered</a:t>
            </a:r>
            <a:r>
              <a:rPr lang="en-US" baseline="0" dirty="0" smtClean="0"/>
              <a:t> Yes &amp; 25% of students </a:t>
            </a:r>
            <a:r>
              <a:rPr lang="en-US" baseline="0" dirty="0" err="1" smtClean="0"/>
              <a:t>anwsered</a:t>
            </a:r>
            <a:r>
              <a:rPr lang="en-US" baseline="0" dirty="0" smtClean="0"/>
              <a:t> No. </a:t>
            </a:r>
            <a:endParaRPr lang="en-US" dirty="0"/>
          </a:p>
        </p:txBody>
      </p:sp>
      <p:sp>
        <p:nvSpPr>
          <p:cNvPr id="4" name="Slide Number Placeholder 3"/>
          <p:cNvSpPr>
            <a:spLocks noGrp="1"/>
          </p:cNvSpPr>
          <p:nvPr>
            <p:ph type="sldNum" sz="quarter" idx="10"/>
          </p:nvPr>
        </p:nvSpPr>
        <p:spPr/>
        <p:txBody>
          <a:bodyPr/>
          <a:lstStyle/>
          <a:p>
            <a:fld id="{1126E549-331A-DC49-858F-2E5D81D83D49}" type="slidenum">
              <a:rPr lang="en-US" smtClean="0"/>
              <a:t>17</a:t>
            </a:fld>
            <a:endParaRPr lang="en-US"/>
          </a:p>
        </p:txBody>
      </p:sp>
    </p:spTree>
    <p:extLst>
      <p:ext uri="{BB962C8B-B14F-4D97-AF65-F5344CB8AC3E}">
        <p14:creationId xmlns:p14="http://schemas.microsoft.com/office/powerpoint/2010/main" val="1897244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Did you learn new information about career fields you were interested in before these career lessons?</a:t>
            </a:r>
          </a:p>
          <a:p>
            <a:r>
              <a:rPr lang="en-US" sz="1200" b="0" i="0" kern="1200" dirty="0" smtClean="0">
                <a:solidFill>
                  <a:schemeClr val="tx1"/>
                </a:solidFill>
                <a:effectLst/>
                <a:latin typeface="+mn-lt"/>
                <a:ea typeface="+mn-ea"/>
                <a:cs typeface="+mn-cs"/>
              </a:rPr>
              <a:t>70.8% answered</a:t>
            </a:r>
            <a:r>
              <a:rPr lang="en-US" sz="1200" b="0" i="0" kern="1200" baseline="0" dirty="0" smtClean="0">
                <a:solidFill>
                  <a:schemeClr val="tx1"/>
                </a:solidFill>
                <a:effectLst/>
                <a:latin typeface="+mn-lt"/>
                <a:ea typeface="+mn-ea"/>
                <a:cs typeface="+mn-cs"/>
              </a:rPr>
              <a:t> Yes &amp; 29.2% answered No.</a:t>
            </a:r>
            <a:endParaRPr lang="en-US" dirty="0"/>
          </a:p>
        </p:txBody>
      </p:sp>
      <p:sp>
        <p:nvSpPr>
          <p:cNvPr id="4" name="Slide Number Placeholder 3"/>
          <p:cNvSpPr>
            <a:spLocks noGrp="1"/>
          </p:cNvSpPr>
          <p:nvPr>
            <p:ph type="sldNum" sz="quarter" idx="10"/>
          </p:nvPr>
        </p:nvSpPr>
        <p:spPr/>
        <p:txBody>
          <a:bodyPr/>
          <a:lstStyle/>
          <a:p>
            <a:fld id="{1126E549-331A-DC49-858F-2E5D81D83D49}" type="slidenum">
              <a:rPr lang="en-US" smtClean="0"/>
              <a:t>18</a:t>
            </a:fld>
            <a:endParaRPr lang="en-US"/>
          </a:p>
        </p:txBody>
      </p:sp>
    </p:spTree>
    <p:extLst>
      <p:ext uri="{BB962C8B-B14F-4D97-AF65-F5344CB8AC3E}">
        <p14:creationId xmlns:p14="http://schemas.microsoft.com/office/powerpoint/2010/main" val="1219639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Do you feel you know more career field options after completing  these career lessons? </a:t>
            </a:r>
          </a:p>
          <a:p>
            <a:r>
              <a:rPr lang="en-US" dirty="0" smtClean="0"/>
              <a:t>58.3%</a:t>
            </a:r>
            <a:r>
              <a:rPr lang="en-US" baseline="0" dirty="0" smtClean="0"/>
              <a:t> answered Yes &amp; 41.7% answered No. </a:t>
            </a:r>
            <a:endParaRPr lang="en-US" dirty="0"/>
          </a:p>
        </p:txBody>
      </p:sp>
      <p:sp>
        <p:nvSpPr>
          <p:cNvPr id="4" name="Slide Number Placeholder 3"/>
          <p:cNvSpPr>
            <a:spLocks noGrp="1"/>
          </p:cNvSpPr>
          <p:nvPr>
            <p:ph type="sldNum" sz="quarter" idx="10"/>
          </p:nvPr>
        </p:nvSpPr>
        <p:spPr/>
        <p:txBody>
          <a:bodyPr/>
          <a:lstStyle/>
          <a:p>
            <a:fld id="{1126E549-331A-DC49-858F-2E5D81D83D49}" type="slidenum">
              <a:rPr lang="en-US" smtClean="0"/>
              <a:t>19</a:t>
            </a:fld>
            <a:endParaRPr lang="en-US"/>
          </a:p>
        </p:txBody>
      </p:sp>
    </p:spTree>
    <p:extLst>
      <p:ext uri="{BB962C8B-B14F-4D97-AF65-F5344CB8AC3E}">
        <p14:creationId xmlns:p14="http://schemas.microsoft.com/office/powerpoint/2010/main" val="1442101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done further research on career options</a:t>
            </a:r>
            <a:r>
              <a:rPr lang="en-US" baseline="0" dirty="0" smtClean="0"/>
              <a:t> that you found interesting during the lessons? </a:t>
            </a:r>
          </a:p>
          <a:p>
            <a:r>
              <a:rPr lang="en-US" baseline="0" dirty="0" smtClean="0"/>
              <a:t>54.2% of students answered Yes &amp; 45.8% of students answered No. </a:t>
            </a:r>
            <a:endParaRPr lang="en-US" dirty="0"/>
          </a:p>
        </p:txBody>
      </p:sp>
      <p:sp>
        <p:nvSpPr>
          <p:cNvPr id="4" name="Slide Number Placeholder 3"/>
          <p:cNvSpPr>
            <a:spLocks noGrp="1"/>
          </p:cNvSpPr>
          <p:nvPr>
            <p:ph type="sldNum" sz="quarter" idx="10"/>
          </p:nvPr>
        </p:nvSpPr>
        <p:spPr/>
        <p:txBody>
          <a:bodyPr/>
          <a:lstStyle/>
          <a:p>
            <a:fld id="{1126E549-331A-DC49-858F-2E5D81D83D49}" type="slidenum">
              <a:rPr lang="en-US" smtClean="0"/>
              <a:t>20</a:t>
            </a:fld>
            <a:endParaRPr lang="en-US"/>
          </a:p>
        </p:txBody>
      </p:sp>
    </p:spTree>
    <p:extLst>
      <p:ext uri="{BB962C8B-B14F-4D97-AF65-F5344CB8AC3E}">
        <p14:creationId xmlns:p14="http://schemas.microsoft.com/office/powerpoint/2010/main" val="1383140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D4A6788-DE55-D648-B9B9-21A1F654CEF4}" type="datetimeFigureOut">
              <a:rPr lang="en-US" smtClean="0"/>
              <a:t>11/12/24</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93DE20EB-FBDE-CF44-8EE1-B263A0BC4D09}"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306940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4A6788-DE55-D648-B9B9-21A1F654CEF4}" type="datetimeFigureOut">
              <a:rPr lang="en-US" smtClean="0"/>
              <a:t>11/12/24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DE20EB-FBDE-CF44-8EE1-B263A0BC4D09}"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7935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4A6788-DE55-D648-B9B9-21A1F654CEF4}" type="datetimeFigureOut">
              <a:rPr lang="en-US" smtClean="0"/>
              <a:t>11/12/24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DE20EB-FBDE-CF44-8EE1-B263A0BC4D09}"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52233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4A6788-DE55-D648-B9B9-21A1F654CEF4}" type="datetimeFigureOut">
              <a:rPr lang="en-US" smtClean="0"/>
              <a:t>11/12/24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DE20EB-FBDE-CF44-8EE1-B263A0BC4D09}"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2214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D4A6788-DE55-D648-B9B9-21A1F654CEF4}" type="datetimeFigureOut">
              <a:rPr lang="en-US" smtClean="0"/>
              <a:t>11/12/24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DE20EB-FBDE-CF44-8EE1-B263A0BC4D09}"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08573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D4A6788-DE55-D648-B9B9-21A1F654CEF4}" type="datetimeFigureOut">
              <a:rPr lang="en-US" smtClean="0"/>
              <a:t>11/12/24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DE20EB-FBDE-CF44-8EE1-B263A0BC4D09}"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9556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4A6788-DE55-D648-B9B9-21A1F654CEF4}" type="datetimeFigureOut">
              <a:rPr lang="en-US" smtClean="0"/>
              <a:t>11/12/24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DE20EB-FBDE-CF44-8EE1-B263A0BC4D09}" type="slidenum">
              <a:rPr lang="en-US" smtClean="0"/>
              <a:t>‹#›</a:t>
            </a:fld>
            <a:endParaRPr lang="en-US"/>
          </a:p>
        </p:txBody>
      </p:sp>
    </p:spTree>
    <p:extLst>
      <p:ext uri="{BB962C8B-B14F-4D97-AF65-F5344CB8AC3E}">
        <p14:creationId xmlns:p14="http://schemas.microsoft.com/office/powerpoint/2010/main" val="155232347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4A6788-DE55-D648-B9B9-21A1F654CEF4}" type="datetimeFigureOut">
              <a:rPr lang="en-US" smtClean="0"/>
              <a:t>11/12/24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DE20EB-FBDE-CF44-8EE1-B263A0BC4D09}"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73288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D4A6788-DE55-D648-B9B9-21A1F654CEF4}" type="datetimeFigureOut">
              <a:rPr lang="en-US" smtClean="0"/>
              <a:t>11/12/24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93DE20EB-FBDE-CF44-8EE1-B263A0BC4D09}"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60199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4A6788-DE55-D648-B9B9-21A1F654CEF4}" type="datetimeFigureOut">
              <a:rPr lang="en-US" smtClean="0"/>
              <a:t>11/12/24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DE20EB-FBDE-CF44-8EE1-B263A0BC4D09}"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03801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4A6788-DE55-D648-B9B9-21A1F654CEF4}" type="datetimeFigureOut">
              <a:rPr lang="en-US" smtClean="0"/>
              <a:t>11/12/24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DE20EB-FBDE-CF44-8EE1-B263A0BC4D09}"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514747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D4A6788-DE55-D648-B9B9-21A1F654CEF4}" type="datetimeFigureOut">
              <a:rPr lang="en-US" smtClean="0"/>
              <a:t>11/12/24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3DE20EB-FBDE-CF44-8EE1-B263A0BC4D09}"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232437"/>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chart" Target="../charts/chart7.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chart" Target="../charts/char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7</a:t>
            </a:r>
            <a:r>
              <a:rPr lang="en-US" baseline="30000" dirty="0" smtClean="0"/>
              <a:t>th</a:t>
            </a:r>
            <a:r>
              <a:rPr lang="en-US" dirty="0" smtClean="0"/>
              <a:t> Grade Career Guidance Lesson </a:t>
            </a:r>
            <a:endParaRPr lang="en-US" dirty="0"/>
          </a:p>
        </p:txBody>
      </p:sp>
      <p:sp>
        <p:nvSpPr>
          <p:cNvPr id="3" name="Subtitle 2"/>
          <p:cNvSpPr>
            <a:spLocks noGrp="1"/>
          </p:cNvSpPr>
          <p:nvPr>
            <p:ph type="subTitle" idx="1"/>
          </p:nvPr>
        </p:nvSpPr>
        <p:spPr/>
        <p:txBody>
          <a:bodyPr/>
          <a:lstStyle/>
          <a:p>
            <a:r>
              <a:rPr lang="en-US" dirty="0" smtClean="0"/>
              <a:t>By: Lauren Wilson </a:t>
            </a:r>
            <a:endParaRPr lang="en-US" dirty="0"/>
          </a:p>
        </p:txBody>
      </p:sp>
    </p:spTree>
    <p:extLst>
      <p:ext uri="{BB962C8B-B14F-4D97-AF65-F5344CB8AC3E}">
        <p14:creationId xmlns:p14="http://schemas.microsoft.com/office/powerpoint/2010/main" val="115447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Existing Data Sources </a:t>
            </a:r>
            <a:endParaRPr lang="en-US" dirty="0"/>
          </a:p>
        </p:txBody>
      </p:sp>
      <p:sp>
        <p:nvSpPr>
          <p:cNvPr id="3" name="Content Placeholder 2"/>
          <p:cNvSpPr>
            <a:spLocks noGrp="1"/>
          </p:cNvSpPr>
          <p:nvPr>
            <p:ph idx="1"/>
          </p:nvPr>
        </p:nvSpPr>
        <p:spPr/>
        <p:txBody>
          <a:bodyPr>
            <a:noAutofit/>
          </a:bodyPr>
          <a:lstStyle/>
          <a:p>
            <a:r>
              <a:rPr lang="en-US" sz="3600" dirty="0" smtClean="0"/>
              <a:t>Administration wanting the counseling office to prepare middle schoolers with information about different career options. </a:t>
            </a:r>
          </a:p>
          <a:p>
            <a:r>
              <a:rPr lang="en-US" sz="3600" dirty="0" smtClean="0"/>
              <a:t>Pre- Test data showing that 7</a:t>
            </a:r>
            <a:r>
              <a:rPr lang="en-US" sz="3600" baseline="30000" dirty="0" smtClean="0"/>
              <a:t>th</a:t>
            </a:r>
            <a:r>
              <a:rPr lang="en-US" sz="3600" dirty="0" smtClean="0"/>
              <a:t> graders did not know about the CTAE at the high school. </a:t>
            </a:r>
            <a:endParaRPr lang="en-US" sz="3600" dirty="0"/>
          </a:p>
        </p:txBody>
      </p:sp>
    </p:spTree>
    <p:extLst>
      <p:ext uri="{BB962C8B-B14F-4D97-AF65-F5344CB8AC3E}">
        <p14:creationId xmlns:p14="http://schemas.microsoft.com/office/powerpoint/2010/main" val="737727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20018"/>
            <a:ext cx="9603275" cy="1049235"/>
          </a:xfrm>
        </p:spPr>
        <p:txBody>
          <a:bodyPr/>
          <a:lstStyle/>
          <a:p>
            <a:r>
              <a:rPr lang="en-US" dirty="0" smtClean="0"/>
              <a:t>Needs Assessment </a:t>
            </a:r>
            <a:endParaRPr lang="en-US" dirty="0"/>
          </a:p>
        </p:txBody>
      </p:sp>
      <p:sp>
        <p:nvSpPr>
          <p:cNvPr id="3" name="Content Placeholder 2"/>
          <p:cNvSpPr>
            <a:spLocks noGrp="1"/>
          </p:cNvSpPr>
          <p:nvPr>
            <p:ph idx="1"/>
          </p:nvPr>
        </p:nvSpPr>
        <p:spPr/>
        <p:txBody>
          <a:bodyPr>
            <a:normAutofit fontScale="92500"/>
          </a:bodyPr>
          <a:lstStyle/>
          <a:p>
            <a:r>
              <a:rPr lang="en-US" sz="2800" b="1" dirty="0" smtClean="0"/>
              <a:t>Future Career Opportunities</a:t>
            </a:r>
            <a:r>
              <a:rPr lang="en-US" sz="2800" dirty="0" smtClean="0"/>
              <a:t>- 7</a:t>
            </a:r>
            <a:r>
              <a:rPr lang="en-US" sz="2800" baseline="30000" dirty="0" smtClean="0"/>
              <a:t>th</a:t>
            </a:r>
            <a:r>
              <a:rPr lang="en-US" sz="2800" dirty="0" smtClean="0"/>
              <a:t> graders need opportunities to start thinking about their future career choices. </a:t>
            </a:r>
          </a:p>
          <a:p>
            <a:r>
              <a:rPr lang="en-US" sz="2800" b="1" dirty="0" smtClean="0"/>
              <a:t>Importance of Working Hard-</a:t>
            </a:r>
            <a:r>
              <a:rPr lang="en-US" sz="2800" dirty="0" smtClean="0"/>
              <a:t> 7</a:t>
            </a:r>
            <a:r>
              <a:rPr lang="en-US" sz="2800" baseline="30000" dirty="0" smtClean="0"/>
              <a:t>th</a:t>
            </a:r>
            <a:r>
              <a:rPr lang="en-US" sz="2800" dirty="0" smtClean="0"/>
              <a:t> graders can gain an understanding of how important putting forth an effort, working hard in school, and making good grades in order to get a good career in the future. </a:t>
            </a:r>
          </a:p>
        </p:txBody>
      </p:sp>
    </p:spTree>
    <p:extLst>
      <p:ext uri="{BB962C8B-B14F-4D97-AF65-F5344CB8AC3E}">
        <p14:creationId xmlns:p14="http://schemas.microsoft.com/office/powerpoint/2010/main" val="927938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Guidance Lessons </a:t>
            </a:r>
            <a:endParaRPr lang="en-US" dirty="0"/>
          </a:p>
        </p:txBody>
      </p:sp>
      <p:sp>
        <p:nvSpPr>
          <p:cNvPr id="3" name="Content Placeholder 2"/>
          <p:cNvSpPr>
            <a:spLocks noGrp="1"/>
          </p:cNvSpPr>
          <p:nvPr>
            <p:ph idx="1"/>
          </p:nvPr>
        </p:nvSpPr>
        <p:spPr/>
        <p:txBody>
          <a:bodyPr/>
          <a:lstStyle/>
          <a:p>
            <a:r>
              <a:rPr lang="en-US" dirty="0" smtClean="0"/>
              <a:t>The Career Guidance Unit was divided into 4 lessons: </a:t>
            </a:r>
          </a:p>
          <a:p>
            <a:pPr lvl="1"/>
            <a:r>
              <a:rPr lang="en-US" dirty="0"/>
              <a:t>Lesson 1- Career </a:t>
            </a:r>
            <a:r>
              <a:rPr lang="en-US" dirty="0" smtClean="0"/>
              <a:t>opportunities</a:t>
            </a:r>
          </a:p>
          <a:p>
            <a:pPr lvl="1"/>
            <a:r>
              <a:rPr lang="en-US" dirty="0" smtClean="0"/>
              <a:t>Lesson </a:t>
            </a:r>
            <a:r>
              <a:rPr lang="en-US" dirty="0"/>
              <a:t>2: CTAE Career </a:t>
            </a:r>
            <a:r>
              <a:rPr lang="en-US" dirty="0" smtClean="0"/>
              <a:t>Clusters</a:t>
            </a:r>
          </a:p>
          <a:p>
            <a:pPr lvl="1"/>
            <a:r>
              <a:rPr lang="en-US" dirty="0"/>
              <a:t>Lesson 3: Taking the Bridge </a:t>
            </a:r>
            <a:endParaRPr lang="en-US" dirty="0" smtClean="0"/>
          </a:p>
          <a:p>
            <a:pPr lvl="1"/>
            <a:r>
              <a:rPr lang="en-US" dirty="0"/>
              <a:t>Lesson 4: Future Career options, education,  and Internships</a:t>
            </a: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77906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Lesson 1- Career opportunities    </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Talk about future career choices that are available. </a:t>
            </a:r>
          </a:p>
          <a:p>
            <a:r>
              <a:rPr lang="en-US" dirty="0" smtClean="0"/>
              <a:t>Student took Pre-Test</a:t>
            </a:r>
          </a:p>
          <a:p>
            <a:pPr lvl="1"/>
            <a:r>
              <a:rPr lang="en-US" dirty="0" smtClean="0"/>
              <a:t>Students stated that careers that interested in are: </a:t>
            </a:r>
          </a:p>
          <a:p>
            <a:pPr lvl="2"/>
            <a:r>
              <a:rPr lang="en-US" dirty="0" smtClean="0"/>
              <a:t>Pediatrician/Doctor </a:t>
            </a:r>
          </a:p>
          <a:p>
            <a:pPr lvl="2"/>
            <a:r>
              <a:rPr lang="en-US" dirty="0" smtClean="0"/>
              <a:t>Farmer </a:t>
            </a:r>
            <a:endParaRPr lang="en-US" dirty="0"/>
          </a:p>
          <a:p>
            <a:pPr lvl="2"/>
            <a:r>
              <a:rPr lang="en-US" dirty="0" smtClean="0"/>
              <a:t>Door Dasher </a:t>
            </a:r>
          </a:p>
          <a:p>
            <a:pPr lvl="2"/>
            <a:r>
              <a:rPr lang="en-US" dirty="0" smtClean="0"/>
              <a:t>Teacher </a:t>
            </a:r>
          </a:p>
          <a:p>
            <a:pPr lvl="2"/>
            <a:r>
              <a:rPr lang="en-US" dirty="0" smtClean="0"/>
              <a:t>Nurse</a:t>
            </a:r>
          </a:p>
          <a:p>
            <a:pPr lvl="2"/>
            <a:r>
              <a:rPr lang="en-US" dirty="0" smtClean="0"/>
              <a:t>Construction Worker </a:t>
            </a:r>
          </a:p>
          <a:p>
            <a:pPr lvl="2"/>
            <a:r>
              <a:rPr lang="en-US" dirty="0" smtClean="0"/>
              <a:t>Lawyer/Attorney  </a:t>
            </a:r>
          </a:p>
        </p:txBody>
      </p:sp>
    </p:spTree>
    <p:extLst>
      <p:ext uri="{BB962C8B-B14F-4D97-AF65-F5344CB8AC3E}">
        <p14:creationId xmlns:p14="http://schemas.microsoft.com/office/powerpoint/2010/main" val="2082487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LESSON 2: CTAE Career </a:t>
            </a:r>
            <a:r>
              <a:rPr lang="en-US" b="1" dirty="0" err="1" smtClean="0"/>
              <a:t>ClUsters</a:t>
            </a:r>
            <a:r>
              <a:rPr lang="en-US" b="1" dirty="0" smtClean="0"/>
              <a:t> </a:t>
            </a:r>
            <a:endParaRPr lang="en-US" b="1" dirty="0"/>
          </a:p>
        </p:txBody>
      </p:sp>
      <p:sp>
        <p:nvSpPr>
          <p:cNvPr id="3" name="Content Placeholder 2"/>
          <p:cNvSpPr>
            <a:spLocks noGrp="1"/>
          </p:cNvSpPr>
          <p:nvPr>
            <p:ph idx="1"/>
          </p:nvPr>
        </p:nvSpPr>
        <p:spPr/>
        <p:txBody>
          <a:bodyPr>
            <a:noAutofit/>
          </a:bodyPr>
          <a:lstStyle/>
          <a:p>
            <a:r>
              <a:rPr lang="en-US" sz="1400" b="1" dirty="0" smtClean="0"/>
              <a:t>Since students did not understand the CTAE at the High School therefore we did go over Career Clusters and the CTAE program and the requirements at the high school to prepare students for 8</a:t>
            </a:r>
            <a:r>
              <a:rPr lang="en-US" sz="1400" b="1" baseline="30000" dirty="0" smtClean="0"/>
              <a:t>th</a:t>
            </a:r>
            <a:r>
              <a:rPr lang="en-US" sz="1400" b="1" dirty="0" smtClean="0"/>
              <a:t> grade. </a:t>
            </a:r>
          </a:p>
          <a:p>
            <a:r>
              <a:rPr lang="en-US" sz="1400" b="1" dirty="0"/>
              <a:t>Information is listed on: </a:t>
            </a:r>
            <a:endParaRPr lang="en-US" sz="1400" b="1" dirty="0" smtClean="0"/>
          </a:p>
          <a:p>
            <a:pPr lvl="1"/>
            <a:r>
              <a:rPr lang="en-US" sz="1200" b="1" dirty="0" smtClean="0"/>
              <a:t>https</a:t>
            </a:r>
            <a:r>
              <a:rPr lang="en-US" sz="1200" b="1" dirty="0"/>
              <a:t>://</a:t>
            </a:r>
            <a:r>
              <a:rPr lang="en-US" sz="1200" b="1" dirty="0" err="1"/>
              <a:t>www.gadoe.org</a:t>
            </a:r>
            <a:r>
              <a:rPr lang="en-US" sz="1200" b="1" dirty="0"/>
              <a:t>/Curriculum-Instruction-and-Assessment/CTAE/Pages/cluster-pathway-</a:t>
            </a:r>
            <a:r>
              <a:rPr lang="en-US" sz="1200" b="1" dirty="0" err="1"/>
              <a:t>courses.aspx</a:t>
            </a:r>
            <a:endParaRPr lang="en-US" sz="1200" b="1" dirty="0" smtClean="0"/>
          </a:p>
        </p:txBody>
      </p:sp>
    </p:spTree>
    <p:extLst>
      <p:ext uri="{BB962C8B-B14F-4D97-AF65-F5344CB8AC3E}">
        <p14:creationId xmlns:p14="http://schemas.microsoft.com/office/powerpoint/2010/main" val="1688586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Lesson 3: Taking the Bridge </a:t>
            </a:r>
            <a:endParaRPr lang="en-US" b="1" dirty="0"/>
          </a:p>
        </p:txBody>
      </p:sp>
      <p:sp>
        <p:nvSpPr>
          <p:cNvPr id="3" name="Content Placeholder 2"/>
          <p:cNvSpPr>
            <a:spLocks noGrp="1"/>
          </p:cNvSpPr>
          <p:nvPr>
            <p:ph idx="1"/>
          </p:nvPr>
        </p:nvSpPr>
        <p:spPr/>
        <p:txBody>
          <a:bodyPr/>
          <a:lstStyle/>
          <a:p>
            <a:r>
              <a:rPr lang="en-US" dirty="0" smtClean="0"/>
              <a:t>Students took the Bridge. </a:t>
            </a:r>
          </a:p>
          <a:p>
            <a:pPr lvl="1"/>
            <a:r>
              <a:rPr lang="en-US" dirty="0" smtClean="0"/>
              <a:t>My counselor and I discussed the Bridge results and options with each student.</a:t>
            </a:r>
            <a:endParaRPr lang="en-US" dirty="0"/>
          </a:p>
        </p:txBody>
      </p:sp>
    </p:spTree>
    <p:extLst>
      <p:ext uri="{BB962C8B-B14F-4D97-AF65-F5344CB8AC3E}">
        <p14:creationId xmlns:p14="http://schemas.microsoft.com/office/powerpoint/2010/main" val="771507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Lesson 4: Future Career options, education,  and Internships</a:t>
            </a:r>
            <a:endParaRPr lang="en-US" b="1" dirty="0"/>
          </a:p>
        </p:txBody>
      </p:sp>
      <p:sp>
        <p:nvSpPr>
          <p:cNvPr id="3" name="Content Placeholder 2"/>
          <p:cNvSpPr>
            <a:spLocks noGrp="1"/>
          </p:cNvSpPr>
          <p:nvPr>
            <p:ph idx="1"/>
          </p:nvPr>
        </p:nvSpPr>
        <p:spPr/>
        <p:txBody>
          <a:bodyPr/>
          <a:lstStyle/>
          <a:p>
            <a:r>
              <a:rPr lang="en-US" dirty="0" smtClean="0"/>
              <a:t>Divided the class up in small group according to similar Bridge results. </a:t>
            </a:r>
          </a:p>
          <a:p>
            <a:pPr lvl="1"/>
            <a:r>
              <a:rPr lang="en-US" dirty="0"/>
              <a:t>Talked more about different Career Options, Education, and Internship in order to get careers. </a:t>
            </a:r>
            <a:endParaRPr lang="en-US" dirty="0" smtClean="0"/>
          </a:p>
          <a:p>
            <a:r>
              <a:rPr lang="en-US" dirty="0" smtClean="0"/>
              <a:t>Student took the Post-Test.</a:t>
            </a:r>
          </a:p>
        </p:txBody>
      </p:sp>
    </p:spTree>
    <p:extLst>
      <p:ext uri="{BB962C8B-B14F-4D97-AF65-F5344CB8AC3E}">
        <p14:creationId xmlns:p14="http://schemas.microsoft.com/office/powerpoint/2010/main" val="1596994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AIA and ASCA Mindsets &amp; Behaviors</a:t>
            </a:r>
          </a:p>
        </p:txBody>
      </p:sp>
      <p:sp>
        <p:nvSpPr>
          <p:cNvPr id="3" name="Content Placeholder 2"/>
          <p:cNvSpPr>
            <a:spLocks noGrp="1"/>
          </p:cNvSpPr>
          <p:nvPr>
            <p:ph idx="1"/>
          </p:nvPr>
        </p:nvSpPr>
        <p:spPr/>
        <p:txBody>
          <a:bodyPr/>
          <a:lstStyle/>
          <a:p>
            <a:r>
              <a:rPr lang="en-US" baseline="-25000" dirty="0"/>
              <a:t>1. Collaboration &amp; Consultation- Students will work hand in hand to explore different career opportunities. I will also be engaging and collaborating with my supervisor on how to effectively implement my lessons on a weekly basis to the students. </a:t>
            </a:r>
            <a:endParaRPr lang="en-US" dirty="0"/>
          </a:p>
          <a:p>
            <a:r>
              <a:rPr lang="en-US" baseline="-25000" dirty="0"/>
              <a:t>2. Research &amp; Evaluation- I plan to use any research to have an effective lesson planned out for the students each week. </a:t>
            </a:r>
            <a:endParaRPr lang="en-US" dirty="0"/>
          </a:p>
          <a:p>
            <a:r>
              <a:rPr lang="en-US" baseline="-25000" dirty="0"/>
              <a:t>3. Diversity &amp; Advocacy- These lessons will be open to students of all ethnic backgrounds and cultures, and all genders. </a:t>
            </a:r>
            <a:endParaRPr lang="en-US" dirty="0"/>
          </a:p>
          <a:p>
            <a:r>
              <a:rPr lang="en-US" baseline="-25000" dirty="0"/>
              <a:t>4. Counseling Prevention &amp; Intervention- I plan to use group counseling to promote the academic and career development for all students. </a:t>
            </a:r>
            <a:endParaRPr lang="en-US" dirty="0"/>
          </a:p>
          <a:p>
            <a:r>
              <a:rPr lang="en-US" baseline="-25000" dirty="0"/>
              <a:t>5. Foundations- I plan to adhere to all ethical and legal standards regarding school counseling, the State of Georgia, and the Jones County School System. </a:t>
            </a:r>
            <a:endParaRPr lang="en-US" dirty="0"/>
          </a:p>
          <a:p>
            <a:endParaRPr lang="en-US" dirty="0"/>
          </a:p>
        </p:txBody>
      </p:sp>
    </p:spTree>
    <p:extLst>
      <p:ext uri="{BB962C8B-B14F-4D97-AF65-F5344CB8AC3E}">
        <p14:creationId xmlns:p14="http://schemas.microsoft.com/office/powerpoint/2010/main" val="12706642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AIA and ASCA Mindsets &amp; Behaviors</a:t>
            </a:r>
          </a:p>
        </p:txBody>
      </p:sp>
      <p:sp>
        <p:nvSpPr>
          <p:cNvPr id="3" name="Content Placeholder 2"/>
          <p:cNvSpPr>
            <a:spLocks noGrp="1"/>
          </p:cNvSpPr>
          <p:nvPr>
            <p:ph idx="1"/>
          </p:nvPr>
        </p:nvSpPr>
        <p:spPr>
          <a:xfrm>
            <a:off x="1451578" y="1760550"/>
            <a:ext cx="9603275" cy="3450613"/>
          </a:xfrm>
        </p:spPr>
        <p:txBody>
          <a:bodyPr>
            <a:noAutofit/>
          </a:bodyPr>
          <a:lstStyle/>
          <a:p>
            <a:r>
              <a:rPr lang="en-US" sz="1400" baseline="-25000" dirty="0" smtClean="0"/>
              <a:t>1</a:t>
            </a:r>
            <a:r>
              <a:rPr lang="en-US" sz="1400" baseline="-25000" dirty="0"/>
              <a:t>. B-LS 1. Critical thinking skills to make informed decisions </a:t>
            </a:r>
            <a:endParaRPr lang="en-US" sz="1400" dirty="0"/>
          </a:p>
          <a:p>
            <a:r>
              <a:rPr lang="en-US" sz="1400" baseline="-25000" dirty="0"/>
              <a:t>2. B-SS- Effective oral and written communication skills and listening skills </a:t>
            </a:r>
            <a:endParaRPr lang="en-US" sz="1400" dirty="0"/>
          </a:p>
          <a:p>
            <a:r>
              <a:rPr lang="en-US" sz="1400" baseline="-25000" dirty="0"/>
              <a:t>3. B-LS- Self-motivation and self- direction for learning</a:t>
            </a:r>
            <a:endParaRPr lang="en-US" sz="1400" dirty="0"/>
          </a:p>
          <a:p>
            <a:r>
              <a:rPr lang="en-US" sz="1400" baseline="-25000" dirty="0"/>
              <a:t> 4. B-SMS Delayed gratification for long-term rewards </a:t>
            </a:r>
            <a:endParaRPr lang="en-US" sz="1400" dirty="0"/>
          </a:p>
          <a:p>
            <a:r>
              <a:rPr lang="en-US" sz="1400" baseline="-25000" dirty="0"/>
              <a:t>5. B-LS Media and technology skills to enhance learning </a:t>
            </a:r>
            <a:endParaRPr lang="en-US" sz="1400" dirty="0"/>
          </a:p>
          <a:p>
            <a:r>
              <a:rPr lang="en-US" sz="1400" baseline="-25000" dirty="0"/>
              <a:t>6. B-SMS Perseverance to achieve long and short-term goals </a:t>
            </a:r>
            <a:endParaRPr lang="en-US" sz="1400" dirty="0"/>
          </a:p>
          <a:p>
            <a:r>
              <a:rPr lang="en-US" sz="1400" baseline="-25000" dirty="0"/>
              <a:t>7. B-LS Long- and short-term academic, career and social/emotional goals </a:t>
            </a:r>
            <a:endParaRPr lang="en-US" sz="1400" dirty="0"/>
          </a:p>
          <a:p>
            <a:r>
              <a:rPr lang="en-US" sz="1400" baseline="-25000" dirty="0"/>
              <a:t>8. B-SMS- Effective coping skills </a:t>
            </a:r>
            <a:endParaRPr lang="en-US" sz="1400" dirty="0"/>
          </a:p>
          <a:p>
            <a:r>
              <a:rPr lang="en-US" sz="1400" baseline="-25000" dirty="0"/>
              <a:t>9. B-SS- Leadership and teamwork skills to work effectively in diverse groups </a:t>
            </a:r>
            <a:endParaRPr lang="en-US" sz="1400" dirty="0"/>
          </a:p>
          <a:p>
            <a:r>
              <a:rPr lang="en-US" sz="1400" baseline="-25000" dirty="0"/>
              <a:t>10. B-LS- Engagement in challenging coursework </a:t>
            </a:r>
            <a:endParaRPr lang="en-US" sz="1400" dirty="0"/>
          </a:p>
          <a:p>
            <a:r>
              <a:rPr lang="en-US" sz="1400" baseline="-25000" dirty="0"/>
              <a:t>11. B-SMS- Balance of school, home and community activities a. State Academic Standard(s) supported. (Collaborate with the grade level teachers to understand the academic content standards taught at the grade level chosen.) </a:t>
            </a:r>
            <a:endParaRPr lang="en-US" sz="1400" dirty="0"/>
          </a:p>
          <a:p>
            <a:endParaRPr lang="en-US" sz="1200" dirty="0"/>
          </a:p>
        </p:txBody>
      </p:sp>
    </p:spTree>
    <p:extLst>
      <p:ext uri="{BB962C8B-B14F-4D97-AF65-F5344CB8AC3E}">
        <p14:creationId xmlns:p14="http://schemas.microsoft.com/office/powerpoint/2010/main" val="6580092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AIA and ASCA Mindsets &amp; Behaviors</a:t>
            </a:r>
          </a:p>
        </p:txBody>
      </p:sp>
      <p:sp>
        <p:nvSpPr>
          <p:cNvPr id="3" name="Content Placeholder 2"/>
          <p:cNvSpPr>
            <a:spLocks noGrp="1"/>
          </p:cNvSpPr>
          <p:nvPr>
            <p:ph idx="1"/>
          </p:nvPr>
        </p:nvSpPr>
        <p:spPr/>
        <p:txBody>
          <a:bodyPr>
            <a:normAutofit fontScale="77500" lnSpcReduction="20000"/>
          </a:bodyPr>
          <a:lstStyle/>
          <a:p>
            <a:r>
              <a:rPr lang="en-US" sz="2600" baseline="-25000" dirty="0"/>
              <a:t>1. ELA7LSV1 – The student participates in student-to-teacher, student-to-student, and group interactions.</a:t>
            </a:r>
            <a:endParaRPr lang="en-US" sz="2600" dirty="0"/>
          </a:p>
          <a:p>
            <a:r>
              <a:rPr lang="en-US" sz="2600" baseline="-25000" dirty="0"/>
              <a:t> 2. ELA7LSV2 – The student listens to and views various forms of text and media in order to gather and share information, persuade others, and express and understand ideas. The student will select and critically analyze messages using rubrics as assessment tools.</a:t>
            </a:r>
            <a:endParaRPr lang="en-US" sz="2600" dirty="0"/>
          </a:p>
          <a:p>
            <a:r>
              <a:rPr lang="en-US" sz="2600" baseline="-25000" dirty="0"/>
              <a:t> 3. CM1.R2 – Analyze your career plan and make adjustments to reflect ongoing career management needs. </a:t>
            </a:r>
            <a:endParaRPr lang="en-US" sz="2600" dirty="0"/>
          </a:p>
          <a:p>
            <a:r>
              <a:rPr lang="en-US" sz="2600" baseline="-25000" dirty="0"/>
              <a:t>4. CM1.R3 – Re-examine your career goals and adjust as needed.</a:t>
            </a:r>
            <a:endParaRPr lang="en-US" sz="2600" dirty="0"/>
          </a:p>
          <a:p>
            <a:r>
              <a:rPr lang="en-US" sz="2600" baseline="-25000" dirty="0" smtClean="0"/>
              <a:t>5</a:t>
            </a:r>
            <a:r>
              <a:rPr lang="en-US" sz="2600" baseline="-25000" dirty="0"/>
              <a:t>. ED1.K1 – Recognize the importance of educational achievement and performance to the attainment of personal and career goals. </a:t>
            </a:r>
            <a:endParaRPr lang="en-US" sz="2600" dirty="0"/>
          </a:p>
          <a:p>
            <a:r>
              <a:rPr lang="en-US" sz="2600" baseline="-25000" dirty="0"/>
              <a:t>6. CM3.R3 – Judge the quality of the career information resources you plan to use in terms of accuracy, bias, and how up-to-date and complete it is.</a:t>
            </a:r>
            <a:endParaRPr lang="en-US" sz="2600" dirty="0"/>
          </a:p>
          <a:p>
            <a:r>
              <a:rPr lang="en-US" sz="2600" baseline="-25000" dirty="0"/>
              <a:t>7. CM1.K5 – Recognize that changes in you and the world of work can affect your career plans.  </a:t>
            </a:r>
            <a:endParaRPr lang="en-US" sz="2600" dirty="0"/>
          </a:p>
          <a:p>
            <a:endParaRPr lang="en-US" dirty="0"/>
          </a:p>
        </p:txBody>
      </p:sp>
    </p:spTree>
    <p:extLst>
      <p:ext uri="{BB962C8B-B14F-4D97-AF65-F5344CB8AC3E}">
        <p14:creationId xmlns:p14="http://schemas.microsoft.com/office/powerpoint/2010/main" val="14115081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Cultural Sensitivity </a:t>
            </a:r>
            <a:endParaRPr lang="en-US" dirty="0"/>
          </a:p>
        </p:txBody>
      </p:sp>
      <p:sp>
        <p:nvSpPr>
          <p:cNvPr id="3" name="Content Placeholder 2"/>
          <p:cNvSpPr>
            <a:spLocks noGrp="1"/>
          </p:cNvSpPr>
          <p:nvPr>
            <p:ph idx="1"/>
          </p:nvPr>
        </p:nvSpPr>
        <p:spPr/>
        <p:txBody>
          <a:bodyPr>
            <a:normAutofit/>
          </a:bodyPr>
          <a:lstStyle/>
          <a:p>
            <a:r>
              <a:rPr lang="en-US" sz="3200" baseline="-25000" dirty="0"/>
              <a:t>When I came into the class, I discussed being kind and respectful to </a:t>
            </a:r>
            <a:r>
              <a:rPr lang="en-US" sz="3200" baseline="-25000" dirty="0" smtClean="0"/>
              <a:t>everyone regardless </a:t>
            </a:r>
            <a:r>
              <a:rPr lang="en-US" sz="3200" baseline="-25000" dirty="0"/>
              <a:t>of their culture, race, identity, or gender</a:t>
            </a:r>
            <a:r>
              <a:rPr lang="en-US" sz="3200" baseline="-25000" dirty="0" smtClean="0"/>
              <a:t>.</a:t>
            </a:r>
          </a:p>
          <a:p>
            <a:pPr lvl="1"/>
            <a:r>
              <a:rPr lang="en-US" sz="3200" baseline="-25000" dirty="0" smtClean="0"/>
              <a:t> Inclusivity </a:t>
            </a:r>
            <a:r>
              <a:rPr lang="en-US" sz="3200" baseline="-25000" dirty="0"/>
              <a:t>was also a part </a:t>
            </a:r>
            <a:r>
              <a:rPr lang="en-US" sz="3200" baseline="-25000" dirty="0" smtClean="0"/>
              <a:t>of each </a:t>
            </a:r>
            <a:r>
              <a:rPr lang="en-US" sz="3200" baseline="-25000" dirty="0"/>
              <a:t>lesson by using materials where multi-cultures, different races, </a:t>
            </a:r>
            <a:r>
              <a:rPr lang="en-US" sz="3200" baseline="-25000" dirty="0" smtClean="0"/>
              <a:t> disabilities</a:t>
            </a:r>
            <a:r>
              <a:rPr lang="en-US" sz="3200" dirty="0" smtClean="0"/>
              <a:t>, </a:t>
            </a:r>
            <a:r>
              <a:rPr lang="en-US" sz="3200" baseline="-25000" dirty="0" smtClean="0"/>
              <a:t>identities</a:t>
            </a:r>
            <a:r>
              <a:rPr lang="en-US" sz="3200" baseline="-25000" dirty="0"/>
              <a:t>, </a:t>
            </a:r>
            <a:r>
              <a:rPr lang="en-US" sz="3200" baseline="-25000" dirty="0" smtClean="0"/>
              <a:t>and genders </a:t>
            </a:r>
            <a:r>
              <a:rPr lang="en-US" sz="3200" baseline="-25000" dirty="0"/>
              <a:t>are present </a:t>
            </a:r>
            <a:r>
              <a:rPr lang="en-US" sz="3200" baseline="-25000" dirty="0" smtClean="0"/>
              <a:t>in</a:t>
            </a:r>
            <a:r>
              <a:rPr lang="en-US" sz="3200" dirty="0" smtClean="0"/>
              <a:t> </a:t>
            </a:r>
            <a:r>
              <a:rPr lang="en-US" sz="3200" baseline="-25000" dirty="0" smtClean="0"/>
              <a:t>the </a:t>
            </a:r>
            <a:r>
              <a:rPr lang="en-US" sz="3200" baseline="-25000" dirty="0"/>
              <a:t>videos and pictures presented to the class so </a:t>
            </a:r>
            <a:r>
              <a:rPr lang="en-US" sz="3200" baseline="-25000" dirty="0" smtClean="0"/>
              <a:t>each student can </a:t>
            </a:r>
            <a:r>
              <a:rPr lang="en-US" sz="3200" baseline="-25000" dirty="0"/>
              <a:t>see themselves in the examples and feel welcomed and included</a:t>
            </a:r>
            <a:r>
              <a:rPr lang="en-US" sz="3200" baseline="-25000" dirty="0" smtClean="0"/>
              <a:t>. </a:t>
            </a:r>
            <a:endParaRPr lang="en-US" sz="3200" dirty="0"/>
          </a:p>
          <a:p>
            <a:endParaRPr lang="en-US" sz="3200" dirty="0"/>
          </a:p>
        </p:txBody>
      </p:sp>
    </p:spTree>
    <p:extLst>
      <p:ext uri="{BB962C8B-B14F-4D97-AF65-F5344CB8AC3E}">
        <p14:creationId xmlns:p14="http://schemas.microsoft.com/office/powerpoint/2010/main" val="5203953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Evaluation: </a:t>
            </a:r>
            <a:br>
              <a:rPr lang="en-US" dirty="0" smtClean="0"/>
            </a:br>
            <a:r>
              <a:rPr lang="en-US" dirty="0" smtClean="0"/>
              <a:t>Pre test Results &amp; Data </a:t>
            </a:r>
            <a:endParaRPr lang="en-US" dirty="0"/>
          </a:p>
        </p:txBody>
      </p:sp>
      <p:graphicFrame>
        <p:nvGraphicFramePr>
          <p:cNvPr id="5" name="Chart 4"/>
          <p:cNvGraphicFramePr/>
          <p:nvPr>
            <p:extLst>
              <p:ext uri="{D42A27DB-BD31-4B8C-83A1-F6EECF244321}">
                <p14:modId xmlns:p14="http://schemas.microsoft.com/office/powerpoint/2010/main" val="739210691"/>
              </p:ext>
            </p:extLst>
          </p:nvPr>
        </p:nvGraphicFramePr>
        <p:xfrm>
          <a:off x="4855894" y="2397469"/>
          <a:ext cx="2546490" cy="2310836"/>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7"/>
          <p:cNvSpPr>
            <a:spLocks noGrp="1"/>
          </p:cNvSpPr>
          <p:nvPr>
            <p:ph idx="1"/>
          </p:nvPr>
        </p:nvSpPr>
        <p:spPr/>
        <p:txBody>
          <a:bodyPr/>
          <a:lstStyle/>
          <a:p>
            <a:endParaRPr lang="en-US" dirty="0"/>
          </a:p>
        </p:txBody>
      </p:sp>
    </p:spTree>
    <p:extLst>
      <p:ext uri="{BB962C8B-B14F-4D97-AF65-F5344CB8AC3E}">
        <p14:creationId xmlns:p14="http://schemas.microsoft.com/office/powerpoint/2010/main" val="16325581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Evaluation:</a:t>
            </a:r>
            <a:br>
              <a:rPr lang="en-US" dirty="0" smtClean="0"/>
            </a:br>
            <a:r>
              <a:rPr lang="en-US" dirty="0" smtClean="0"/>
              <a:t>Pre </a:t>
            </a:r>
            <a:r>
              <a:rPr lang="en-US" dirty="0"/>
              <a:t>test Results &amp; Data </a:t>
            </a:r>
          </a:p>
        </p:txBody>
      </p:sp>
      <p:graphicFrame>
        <p:nvGraphicFramePr>
          <p:cNvPr id="5" name="Chart 4"/>
          <p:cNvGraphicFramePr/>
          <p:nvPr>
            <p:extLst>
              <p:ext uri="{D42A27DB-BD31-4B8C-83A1-F6EECF244321}">
                <p14:modId xmlns:p14="http://schemas.microsoft.com/office/powerpoint/2010/main" val="1519488717"/>
              </p:ext>
            </p:extLst>
          </p:nvPr>
        </p:nvGraphicFramePr>
        <p:xfrm>
          <a:off x="10033363" y="6075019"/>
          <a:ext cx="137375" cy="460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ext uri="{D42A27DB-BD31-4B8C-83A1-F6EECF244321}">
                <p14:modId xmlns:p14="http://schemas.microsoft.com/office/powerpoint/2010/main" val="2068947606"/>
              </p:ext>
            </p:extLst>
          </p:nvPr>
        </p:nvGraphicFramePr>
        <p:xfrm>
          <a:off x="4708451" y="252730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711502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Evaluation: </a:t>
            </a:r>
            <a:br>
              <a:rPr lang="en-US" dirty="0" smtClean="0"/>
            </a:br>
            <a:r>
              <a:rPr lang="en-US" dirty="0" smtClean="0"/>
              <a:t>Pre </a:t>
            </a:r>
            <a:r>
              <a:rPr lang="en-US" dirty="0"/>
              <a:t>test Results &amp; Data </a:t>
            </a:r>
          </a:p>
        </p:txBody>
      </p:sp>
      <p:graphicFrame>
        <p:nvGraphicFramePr>
          <p:cNvPr id="5" name="Chart 4"/>
          <p:cNvGraphicFramePr/>
          <p:nvPr>
            <p:extLst>
              <p:ext uri="{D42A27DB-BD31-4B8C-83A1-F6EECF244321}">
                <p14:modId xmlns:p14="http://schemas.microsoft.com/office/powerpoint/2010/main" val="1563019431"/>
              </p:ext>
            </p:extLst>
          </p:nvPr>
        </p:nvGraphicFramePr>
        <p:xfrm>
          <a:off x="9334500" y="5270500"/>
          <a:ext cx="141263" cy="457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val="1647606713"/>
              </p:ext>
            </p:extLst>
          </p:nvPr>
        </p:nvGraphicFramePr>
        <p:xfrm>
          <a:off x="4946650" y="2527300"/>
          <a:ext cx="3507208" cy="2382458"/>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6"/>
          <p:cNvSpPr>
            <a:spLocks noGrp="1"/>
          </p:cNvSpPr>
          <p:nvPr>
            <p:ph idx="1"/>
          </p:nvPr>
        </p:nvSpPr>
        <p:spPr/>
        <p:txBody>
          <a:bodyPr/>
          <a:lstStyle/>
          <a:p>
            <a:endParaRPr lang="en-US"/>
          </a:p>
        </p:txBody>
      </p:sp>
    </p:spTree>
    <p:extLst>
      <p:ext uri="{BB962C8B-B14F-4D97-AF65-F5344CB8AC3E}">
        <p14:creationId xmlns:p14="http://schemas.microsoft.com/office/powerpoint/2010/main" val="19685020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Evaluation: </a:t>
            </a:r>
            <a:br>
              <a:rPr lang="en-US" dirty="0" smtClean="0"/>
            </a:br>
            <a:r>
              <a:rPr lang="en-US" dirty="0" smtClean="0"/>
              <a:t>Pre </a:t>
            </a:r>
            <a:r>
              <a:rPr lang="en-US" dirty="0"/>
              <a:t>test Results &amp; Data </a:t>
            </a:r>
          </a:p>
        </p:txBody>
      </p:sp>
      <p:graphicFrame>
        <p:nvGraphicFramePr>
          <p:cNvPr id="5" name="Chart 4"/>
          <p:cNvGraphicFramePr/>
          <p:nvPr>
            <p:extLst>
              <p:ext uri="{D42A27DB-BD31-4B8C-83A1-F6EECF244321}">
                <p14:modId xmlns:p14="http://schemas.microsoft.com/office/powerpoint/2010/main" val="522429795"/>
              </p:ext>
            </p:extLst>
          </p:nvPr>
        </p:nvGraphicFramePr>
        <p:xfrm>
          <a:off x="9334500" y="5270500"/>
          <a:ext cx="141330" cy="457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p:nvPr>
            <p:extLst>
              <p:ext uri="{D42A27DB-BD31-4B8C-83A1-F6EECF244321}">
                <p14:modId xmlns:p14="http://schemas.microsoft.com/office/powerpoint/2010/main" val="1564415629"/>
              </p:ext>
            </p:extLst>
          </p:nvPr>
        </p:nvGraphicFramePr>
        <p:xfrm>
          <a:off x="4711700" y="2438400"/>
          <a:ext cx="3689202" cy="2264416"/>
        </p:xfrm>
        <a:graphic>
          <a:graphicData uri="http://schemas.openxmlformats.org/drawingml/2006/chart">
            <c:chart xmlns:c="http://schemas.openxmlformats.org/drawingml/2006/chart" xmlns:r="http://schemas.openxmlformats.org/officeDocument/2006/relationships" r:id="rId4"/>
          </a:graphicData>
        </a:graphic>
      </p:graphicFrame>
      <p:sp>
        <p:nvSpPr>
          <p:cNvPr id="7" name="Content Placeholder 6"/>
          <p:cNvSpPr>
            <a:spLocks noGrp="1"/>
          </p:cNvSpPr>
          <p:nvPr>
            <p:ph idx="1"/>
          </p:nvPr>
        </p:nvSpPr>
        <p:spPr/>
        <p:txBody>
          <a:bodyPr/>
          <a:lstStyle/>
          <a:p>
            <a:endParaRPr lang="en-US"/>
          </a:p>
        </p:txBody>
      </p:sp>
    </p:spTree>
    <p:extLst>
      <p:ext uri="{BB962C8B-B14F-4D97-AF65-F5344CB8AC3E}">
        <p14:creationId xmlns:p14="http://schemas.microsoft.com/office/powerpoint/2010/main" val="13976043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Evaluation: </a:t>
            </a:r>
            <a:br>
              <a:rPr lang="en-US" dirty="0"/>
            </a:br>
            <a:r>
              <a:rPr lang="en-US" dirty="0" smtClean="0"/>
              <a:t>POST </a:t>
            </a:r>
            <a:r>
              <a:rPr lang="en-US" dirty="0"/>
              <a:t>test Results &amp; Data </a:t>
            </a:r>
          </a:p>
        </p:txBody>
      </p:sp>
      <p:graphicFrame>
        <p:nvGraphicFramePr>
          <p:cNvPr id="5" name="Chart 4"/>
          <p:cNvGraphicFramePr/>
          <p:nvPr>
            <p:extLst>
              <p:ext uri="{D42A27DB-BD31-4B8C-83A1-F6EECF244321}">
                <p14:modId xmlns:p14="http://schemas.microsoft.com/office/powerpoint/2010/main" val="1133245760"/>
              </p:ext>
            </p:extLst>
          </p:nvPr>
        </p:nvGraphicFramePr>
        <p:xfrm>
          <a:off x="5599522" y="2535809"/>
          <a:ext cx="2705492" cy="3074563"/>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5"/>
          <p:cNvSpPr>
            <a:spLocks noGrp="1"/>
          </p:cNvSpPr>
          <p:nvPr>
            <p:ph idx="1"/>
          </p:nvPr>
        </p:nvSpPr>
        <p:spPr/>
        <p:txBody>
          <a:bodyPr/>
          <a:lstStyle/>
          <a:p>
            <a:endParaRPr lang="en-US" dirty="0"/>
          </a:p>
        </p:txBody>
      </p:sp>
    </p:spTree>
    <p:extLst>
      <p:ext uri="{BB962C8B-B14F-4D97-AF65-F5344CB8AC3E}">
        <p14:creationId xmlns:p14="http://schemas.microsoft.com/office/powerpoint/2010/main" val="15042870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Evaluation: </a:t>
            </a:r>
            <a:br>
              <a:rPr lang="en-US" dirty="0"/>
            </a:br>
            <a:r>
              <a:rPr lang="en-US" dirty="0"/>
              <a:t>POST test Results &amp; Data </a:t>
            </a:r>
          </a:p>
        </p:txBody>
      </p:sp>
      <p:graphicFrame>
        <p:nvGraphicFramePr>
          <p:cNvPr id="5" name="Chart 4"/>
          <p:cNvGraphicFramePr/>
          <p:nvPr>
            <p:extLst>
              <p:ext uri="{D42A27DB-BD31-4B8C-83A1-F6EECF244321}">
                <p14:modId xmlns:p14="http://schemas.microsoft.com/office/powerpoint/2010/main" val="1546294574"/>
              </p:ext>
            </p:extLst>
          </p:nvPr>
        </p:nvGraphicFramePr>
        <p:xfrm>
          <a:off x="5316279" y="2317898"/>
          <a:ext cx="2636874" cy="2712521"/>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5"/>
          <p:cNvSpPr>
            <a:spLocks noGrp="1"/>
          </p:cNvSpPr>
          <p:nvPr>
            <p:ph idx="1"/>
          </p:nvPr>
        </p:nvSpPr>
        <p:spPr/>
        <p:txBody>
          <a:bodyPr/>
          <a:lstStyle/>
          <a:p>
            <a:endParaRPr lang="en-US" dirty="0"/>
          </a:p>
        </p:txBody>
      </p:sp>
    </p:spTree>
    <p:extLst>
      <p:ext uri="{BB962C8B-B14F-4D97-AF65-F5344CB8AC3E}">
        <p14:creationId xmlns:p14="http://schemas.microsoft.com/office/powerpoint/2010/main" val="8419937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Evaluation: </a:t>
            </a:r>
            <a:br>
              <a:rPr lang="en-US" dirty="0"/>
            </a:br>
            <a:r>
              <a:rPr lang="en-US" dirty="0"/>
              <a:t>POST test Results &amp; Data </a:t>
            </a:r>
          </a:p>
        </p:txBody>
      </p:sp>
      <p:graphicFrame>
        <p:nvGraphicFramePr>
          <p:cNvPr id="5" name="Chart 4"/>
          <p:cNvGraphicFramePr/>
          <p:nvPr>
            <p:extLst>
              <p:ext uri="{D42A27DB-BD31-4B8C-83A1-F6EECF244321}">
                <p14:modId xmlns:p14="http://schemas.microsoft.com/office/powerpoint/2010/main" val="62871322"/>
              </p:ext>
            </p:extLst>
          </p:nvPr>
        </p:nvGraphicFramePr>
        <p:xfrm>
          <a:off x="4740456" y="2675691"/>
          <a:ext cx="2680112"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5"/>
          <p:cNvSpPr>
            <a:spLocks noGrp="1"/>
          </p:cNvSpPr>
          <p:nvPr>
            <p:ph idx="1"/>
          </p:nvPr>
        </p:nvSpPr>
        <p:spPr/>
        <p:txBody>
          <a:bodyPr/>
          <a:lstStyle/>
          <a:p>
            <a:endParaRPr lang="en-US" dirty="0"/>
          </a:p>
        </p:txBody>
      </p:sp>
    </p:spTree>
    <p:extLst>
      <p:ext uri="{BB962C8B-B14F-4D97-AF65-F5344CB8AC3E}">
        <p14:creationId xmlns:p14="http://schemas.microsoft.com/office/powerpoint/2010/main" val="796570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Evaluation: </a:t>
            </a:r>
            <a:br>
              <a:rPr lang="en-US" dirty="0"/>
            </a:br>
            <a:r>
              <a:rPr lang="en-US" dirty="0"/>
              <a:t>POST test Results &amp; Data </a:t>
            </a:r>
          </a:p>
        </p:txBody>
      </p:sp>
      <p:graphicFrame>
        <p:nvGraphicFramePr>
          <p:cNvPr id="5" name="Chart 4"/>
          <p:cNvGraphicFramePr/>
          <p:nvPr>
            <p:extLst>
              <p:ext uri="{D42A27DB-BD31-4B8C-83A1-F6EECF244321}">
                <p14:modId xmlns:p14="http://schemas.microsoft.com/office/powerpoint/2010/main" val="107372817"/>
              </p:ext>
            </p:extLst>
          </p:nvPr>
        </p:nvGraphicFramePr>
        <p:xfrm>
          <a:off x="5118755" y="2677211"/>
          <a:ext cx="2658358" cy="2788813"/>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5"/>
          <p:cNvSpPr>
            <a:spLocks noGrp="1"/>
          </p:cNvSpPr>
          <p:nvPr>
            <p:ph idx="1"/>
          </p:nvPr>
        </p:nvSpPr>
        <p:spPr/>
        <p:txBody>
          <a:bodyPr/>
          <a:lstStyle/>
          <a:p>
            <a:endParaRPr lang="en-US" dirty="0"/>
          </a:p>
        </p:txBody>
      </p:sp>
    </p:spTree>
    <p:extLst>
      <p:ext uri="{BB962C8B-B14F-4D97-AF65-F5344CB8AC3E}">
        <p14:creationId xmlns:p14="http://schemas.microsoft.com/office/powerpoint/2010/main" val="817834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a:t>
            </a:r>
            <a:endParaRPr lang="en-US" dirty="0"/>
          </a:p>
        </p:txBody>
      </p:sp>
      <p:sp>
        <p:nvSpPr>
          <p:cNvPr id="3" name="Content Placeholder 2"/>
          <p:cNvSpPr>
            <a:spLocks noGrp="1"/>
          </p:cNvSpPr>
          <p:nvPr>
            <p:ph idx="1"/>
          </p:nvPr>
        </p:nvSpPr>
        <p:spPr/>
        <p:txBody>
          <a:bodyPr/>
          <a:lstStyle/>
          <a:p>
            <a:r>
              <a:rPr lang="en-US" dirty="0" smtClean="0"/>
              <a:t>American </a:t>
            </a:r>
            <a:r>
              <a:rPr lang="en-US" dirty="0"/>
              <a:t>School Counselor Association (2021). ASCA Student Standards; Mindsets and Behaviors for Student Success. Alexandria, VA: Author </a:t>
            </a:r>
            <a:endParaRPr lang="en-US" dirty="0" smtClean="0"/>
          </a:p>
          <a:p>
            <a:r>
              <a:rPr lang="en-US" dirty="0" smtClean="0"/>
              <a:t>GADOE </a:t>
            </a:r>
            <a:r>
              <a:rPr lang="en-US" dirty="0"/>
              <a:t>Georgia Department of Education. (n.d.). https://</a:t>
            </a:r>
            <a:r>
              <a:rPr lang="en-US" dirty="0" err="1"/>
              <a:t>archives.gadoe.org</a:t>
            </a:r>
            <a:r>
              <a:rPr lang="en-US" dirty="0"/>
              <a:t>/</a:t>
            </a:r>
            <a:r>
              <a:rPr lang="en-US" dirty="0" err="1"/>
              <a:t>DMGetDocument.aspx</a:t>
            </a:r>
            <a:r>
              <a:rPr lang="en-US" dirty="0"/>
              <a:t>/Career_Discovery_grade7.pdf? </a:t>
            </a:r>
            <a:r>
              <a:rPr lang="en-US" dirty="0" smtClean="0"/>
              <a:t>p=6CC6799F8C1371F671F60A0FA9DE241019E5D3AC15585E0BA311DBD2292DD0D5&amp;Type=D</a:t>
            </a:r>
          </a:p>
          <a:p>
            <a:r>
              <a:rPr lang="en-US" dirty="0"/>
              <a:t>https://</a:t>
            </a:r>
            <a:r>
              <a:rPr lang="en-US" dirty="0" err="1"/>
              <a:t>www.gadoe.org</a:t>
            </a:r>
            <a:r>
              <a:rPr lang="en-US" dirty="0"/>
              <a:t>/Curriculum-Instruction-and-Assessment/CTAE/Pages/cluster-pathway-</a:t>
            </a:r>
            <a:r>
              <a:rPr lang="en-US" dirty="0" err="1"/>
              <a:t>courses.aspx</a:t>
            </a:r>
            <a:endParaRPr lang="en-US" dirty="0"/>
          </a:p>
        </p:txBody>
      </p:sp>
    </p:spTree>
    <p:extLst>
      <p:ext uri="{BB962C8B-B14F-4D97-AF65-F5344CB8AC3E}">
        <p14:creationId xmlns:p14="http://schemas.microsoft.com/office/powerpoint/2010/main" val="103479481"/>
      </p:ext>
    </p:extLst>
  </p:cSld>
  <p:clrMapOvr>
    <a:masterClrMapping/>
  </p:clrMapOvr>
</p:sld>
</file>

<file path=ppt/theme/theme1.xml><?xml version="1.0" encoding="utf-8"?>
<a:theme xmlns:a="http://schemas.openxmlformats.org/drawingml/2006/main" name="Gallery">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187</TotalTime>
  <Words>1214</Words>
  <Application>Microsoft Macintosh PowerPoint</Application>
  <PresentationFormat>Widescreen</PresentationFormat>
  <Paragraphs>111</Paragraphs>
  <Slides>21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Calibri</vt:lpstr>
      <vt:lpstr>Gill Sans MT</vt:lpstr>
      <vt:lpstr>Arial</vt:lpstr>
      <vt:lpstr>Gallery</vt:lpstr>
      <vt:lpstr>7th Grade Career Guidance Lesson </vt:lpstr>
      <vt:lpstr>Existing Data Sources </vt:lpstr>
      <vt:lpstr>Needs Assessment </vt:lpstr>
      <vt:lpstr>Career Guidance Lessons </vt:lpstr>
      <vt:lpstr>Lesson 1- Career opportunities    </vt:lpstr>
      <vt:lpstr>LESSON 2: CTAE Career ClUsters </vt:lpstr>
      <vt:lpstr>Lesson 3: Taking the Bridge </vt:lpstr>
      <vt:lpstr>Lesson 4: Future Career options, education,  and Internships</vt:lpstr>
      <vt:lpstr>AIA and ASCA Mindsets &amp; Behaviors</vt:lpstr>
      <vt:lpstr>AIA and ASCA Mindsets &amp; Behaviors</vt:lpstr>
      <vt:lpstr>AIA and ASCA Mindsets &amp; Behaviors</vt:lpstr>
      <vt:lpstr>Cultural Sensitivity </vt:lpstr>
      <vt:lpstr>Evaluation:  Pre test Results &amp; Data </vt:lpstr>
      <vt:lpstr>Evaluation: Pre test Results &amp; Data </vt:lpstr>
      <vt:lpstr>Evaluation:  Pre test Results &amp; Data </vt:lpstr>
      <vt:lpstr>Evaluation:  Pre test Results &amp; Data </vt:lpstr>
      <vt:lpstr>Evaluation:  POST test Results &amp; Data </vt:lpstr>
      <vt:lpstr>Evaluation:  POST test Results &amp; Data </vt:lpstr>
      <vt:lpstr>Evaluation:  POST test Results &amp; Data </vt:lpstr>
      <vt:lpstr>Evaluation:  POST test Results &amp; Data </vt:lpstr>
      <vt:lpstr>Reference</vt:lpstr>
    </vt:vector>
  </TitlesOfParts>
  <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7th Grade Career Guidance Lesson </dc:title>
  <dc:creator>Lauren Wilson</dc:creator>
  <cp:lastModifiedBy>Lauren Wilson</cp:lastModifiedBy>
  <cp:revision>48</cp:revision>
  <dcterms:created xsi:type="dcterms:W3CDTF">2024-10-24T15:31:05Z</dcterms:created>
  <dcterms:modified xsi:type="dcterms:W3CDTF">2024-11-12T13:43:22Z</dcterms:modified>
</cp:coreProperties>
</file>