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1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2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3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3" r:id="rId10"/>
    <p:sldId id="267" r:id="rId11"/>
    <p:sldId id="264" r:id="rId12"/>
    <p:sldId id="265" r:id="rId13"/>
    <p:sldId id="268" r:id="rId14"/>
    <p:sldId id="272" r:id="rId15"/>
    <p:sldId id="270" r:id="rId16"/>
    <p:sldId id="269" r:id="rId17"/>
    <p:sldId id="271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54"/>
    <p:restoredTop sz="94580"/>
  </p:normalViewPr>
  <p:slideViewPr>
    <p:cSldViewPr snapToGrid="0" snapToObjects="1">
      <p:cViewPr>
        <p:scale>
          <a:sx n="125" d="100"/>
          <a:sy n="125" d="100"/>
        </p:scale>
        <p:origin x="60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oleObject" Target="Workbook4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oleObject" Target="Workbook5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microsoft.com/office/2011/relationships/chartStyle" Target="style3.xml"/><Relationship Id="rId2" Type="http://schemas.microsoft.com/office/2011/relationships/chartColorStyle" Target="colors3.xml"/><Relationship Id="rId3" Type="http://schemas.openxmlformats.org/officeDocument/2006/relationships/oleObject" Target="Workbook6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microsoft.com/office/2011/relationships/chartStyle" Target="style4.xml"/><Relationship Id="rId2" Type="http://schemas.microsoft.com/office/2011/relationships/chartColorStyle" Target="colors4.xml"/><Relationship Id="rId3" Type="http://schemas.openxmlformats.org/officeDocument/2006/relationships/oleObject" Target="Workbook7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microsoft.com/office/2011/relationships/chartStyle" Target="style5.xml"/><Relationship Id="rId2" Type="http://schemas.microsoft.com/office/2011/relationships/chartColorStyle" Target="colors5.xml"/><Relationship Id="rId3" Type="http://schemas.openxmlformats.org/officeDocument/2006/relationships/oleObject" Target="Workbook3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microsoft.com/office/2011/relationships/chartStyle" Target="style6.xml"/><Relationship Id="rId2" Type="http://schemas.microsoft.com/office/2011/relationships/chartColorStyle" Target="colors6.xml"/><Relationship Id="rId3" Type="http://schemas.openxmlformats.org/officeDocument/2006/relationships/oleObject" Target="Workbook2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microsoft.com/office/2011/relationships/chartStyle" Target="style7.xml"/><Relationship Id="rId2" Type="http://schemas.microsoft.com/office/2011/relationships/chartColorStyle" Target="colors7.xml"/><Relationship Id="rId3" Type="http://schemas.openxmlformats.org/officeDocument/2006/relationships/oleObject" Target="Workbook2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microsoft.com/office/2011/relationships/chartStyle" Target="style8.xml"/><Relationship Id="rId2" Type="http://schemas.microsoft.com/office/2011/relationships/chartColorStyle" Target="colors8.xml"/><Relationship Id="rId3" Type="http://schemas.openxmlformats.org/officeDocument/2006/relationships/oleObject" Target="Workbook2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I</a:t>
            </a:r>
            <a:r>
              <a:rPr lang="en-US" baseline="0"/>
              <a:t> am nervous about starting middle school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Sheet1!$A$1:$A$2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Sheet1!$B$1:$B$2</c:f>
              <c:numCache>
                <c:formatCode>General</c:formatCode>
                <c:ptCount val="2"/>
                <c:pt idx="0">
                  <c:v>68.4</c:v>
                </c:pt>
                <c:pt idx="1">
                  <c:v>31.6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57410080"/>
        <c:axId val="-257405520"/>
      </c:barChart>
      <c:catAx>
        <c:axId val="-257410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57405520"/>
        <c:crosses val="autoZero"/>
        <c:auto val="1"/>
        <c:lblAlgn val="ctr"/>
        <c:lblOffset val="100"/>
        <c:noMultiLvlLbl val="0"/>
      </c:catAx>
      <c:valAx>
        <c:axId val="-257405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57410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I</a:t>
            </a:r>
            <a:r>
              <a:rPr lang="en-US" baseline="0"/>
              <a:t> am excited about starting middle school 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Sheet1!$A$1:$A$2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Sheet1!$B$1:$B$2</c:f>
              <c:numCache>
                <c:formatCode>General</c:formatCode>
                <c:ptCount val="2"/>
                <c:pt idx="0">
                  <c:v>52.6</c:v>
                </c:pt>
                <c:pt idx="1">
                  <c:v>47.4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56548112"/>
        <c:axId val="-256543472"/>
      </c:barChart>
      <c:catAx>
        <c:axId val="-256548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56543472"/>
        <c:crosses val="autoZero"/>
        <c:auto val="1"/>
        <c:lblAlgn val="ctr"/>
        <c:lblOffset val="100"/>
        <c:noMultiLvlLbl val="0"/>
      </c:catAx>
      <c:valAx>
        <c:axId val="-256543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56548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I</a:t>
            </a:r>
            <a:r>
              <a:rPr lang="en-US" baseline="0" dirty="0"/>
              <a:t> know my </a:t>
            </a:r>
            <a:r>
              <a:rPr lang="en-US" baseline="0" dirty="0" smtClean="0"/>
              <a:t>expectations in </a:t>
            </a:r>
            <a:r>
              <a:rPr lang="en-US" baseline="0" dirty="0"/>
              <a:t>middle school</a:t>
            </a:r>
            <a:endParaRPr lang="en-US" dirty="0"/>
          </a:p>
        </c:rich>
      </c:tx>
      <c:layout>
        <c:manualLayout>
          <c:xMode val="edge"/>
          <c:yMode val="edge"/>
          <c:x val="0.110444444444444"/>
          <c:y val="0.041666666666666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Sheet1!$A$1:$A$2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Sheet1!$B$1:$B$2</c:f>
              <c:numCache>
                <c:formatCode>General</c:formatCode>
                <c:ptCount val="2"/>
                <c:pt idx="0">
                  <c:v>52.6</c:v>
                </c:pt>
                <c:pt idx="1">
                  <c:v>47.4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391097168"/>
        <c:axId val="-370186928"/>
      </c:barChart>
      <c:catAx>
        <c:axId val="-391097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370186928"/>
        <c:crosses val="autoZero"/>
        <c:auto val="1"/>
        <c:lblAlgn val="ctr"/>
        <c:lblOffset val="100"/>
        <c:noMultiLvlLbl val="0"/>
      </c:catAx>
      <c:valAx>
        <c:axId val="-370186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391097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aseline="0"/>
              <a:t>I am confident and ready to start middle school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Sheet1!$A$1</c:f>
              <c:strCache>
                <c:ptCount val="1"/>
                <c:pt idx="0">
                  <c:v>Yes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Sheet1!$B$1:$C$1</c:f>
              <c:numCache>
                <c:formatCode>General</c:formatCode>
                <c:ptCount val="2"/>
                <c:pt idx="0">
                  <c:v>42.1</c:v>
                </c:pt>
              </c:numCache>
            </c:numRef>
          </c:val>
        </c:ser>
        <c:ser>
          <c:idx val="1"/>
          <c:order val="1"/>
          <c:tx>
            <c:strRef>
              <c:f>Sheet1!$A$2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val>
            <c:numRef>
              <c:f>Sheet1!$B$2:$C$2</c:f>
              <c:numCache>
                <c:formatCode>General</c:formatCode>
                <c:ptCount val="2"/>
                <c:pt idx="0">
                  <c:v>57.9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60961248"/>
        <c:axId val="-260959872"/>
      </c:barChart>
      <c:catAx>
        <c:axId val="-260961248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60959872"/>
        <c:crosses val="autoZero"/>
        <c:auto val="1"/>
        <c:lblAlgn val="ctr"/>
        <c:lblOffset val="100"/>
        <c:noMultiLvlLbl val="0"/>
      </c:catAx>
      <c:valAx>
        <c:axId val="-260959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60961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After</a:t>
            </a:r>
            <a:r>
              <a:rPr lang="en-US" baseline="0"/>
              <a:t> the lessons, I am still nervous about starting middle school 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Sheet1!$A$1:$A$2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Sheet1!$B$1:$B$2</c:f>
              <c:numCache>
                <c:formatCode>General</c:formatCode>
                <c:ptCount val="2"/>
                <c:pt idx="0">
                  <c:v>42.1</c:v>
                </c:pt>
                <c:pt idx="1">
                  <c:v>57.9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62444368"/>
        <c:axId val="-262439808"/>
      </c:barChart>
      <c:catAx>
        <c:axId val="-262444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62439808"/>
        <c:crosses val="autoZero"/>
        <c:auto val="1"/>
        <c:lblAlgn val="ctr"/>
        <c:lblOffset val="100"/>
        <c:noMultiLvlLbl val="0"/>
      </c:catAx>
      <c:valAx>
        <c:axId val="-262439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62444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After</a:t>
            </a:r>
            <a:r>
              <a:rPr lang="en-US" baseline="0" dirty="0"/>
              <a:t> the lessons, I am excited about starting middle school </a:t>
            </a:r>
            <a:endParaRPr lang="en-US" dirty="0"/>
          </a:p>
        </c:rich>
      </c:tx>
      <c:layout>
        <c:manualLayout>
          <c:xMode val="edge"/>
          <c:yMode val="edge"/>
          <c:x val="0.140052575532616"/>
          <c:y val="0.064814814814814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0763919674249834"/>
          <c:y val="0.265416666666667"/>
          <c:w val="0.856583903888689"/>
          <c:h val="0.618510498687664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Sheet1!$A$1:$A$2</c:f>
              <c:strCache>
                <c:ptCount val="2"/>
                <c:pt idx="0">
                  <c:v>Yes</c:v>
                </c:pt>
                <c:pt idx="1">
                  <c:v>No </c:v>
                </c:pt>
              </c:strCache>
            </c:strRef>
          </c:cat>
          <c:val>
            <c:numRef>
              <c:f>Sheet1!$B$1:$B$2</c:f>
              <c:numCache>
                <c:formatCode>General</c:formatCode>
                <c:ptCount val="2"/>
                <c:pt idx="0">
                  <c:v>89.5</c:v>
                </c:pt>
                <c:pt idx="1">
                  <c:v>10.5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56028464"/>
        <c:axId val="-256023824"/>
      </c:barChart>
      <c:catAx>
        <c:axId val="-256028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56023824"/>
        <c:crosses val="autoZero"/>
        <c:auto val="1"/>
        <c:lblAlgn val="ctr"/>
        <c:lblOffset val="100"/>
        <c:noMultiLvlLbl val="0"/>
      </c:catAx>
      <c:valAx>
        <c:axId val="-256023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560284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After</a:t>
            </a:r>
            <a:r>
              <a:rPr lang="en-US" baseline="0"/>
              <a:t> the lessons, I know my expectations in middle school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Sheet1!$A$1:$A$2</c:f>
              <c:strCache>
                <c:ptCount val="2"/>
                <c:pt idx="0">
                  <c:v>Yes</c:v>
                </c:pt>
                <c:pt idx="1">
                  <c:v>No </c:v>
                </c:pt>
              </c:strCache>
            </c:strRef>
          </c:cat>
          <c:val>
            <c:numRef>
              <c:f>Sheet1!$B$1:$B$2</c:f>
              <c:numCache>
                <c:formatCode>General</c:formatCode>
                <c:ptCount val="2"/>
                <c:pt idx="0">
                  <c:v>89.5</c:v>
                </c:pt>
                <c:pt idx="1">
                  <c:v>10.5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60260448"/>
        <c:axId val="-262260688"/>
      </c:barChart>
      <c:catAx>
        <c:axId val="-260260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62260688"/>
        <c:crosses val="autoZero"/>
        <c:auto val="1"/>
        <c:lblAlgn val="ctr"/>
        <c:lblOffset val="100"/>
        <c:noMultiLvlLbl val="0"/>
      </c:catAx>
      <c:valAx>
        <c:axId val="-262260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602604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After</a:t>
            </a:r>
            <a:r>
              <a:rPr lang="en-US" baseline="0"/>
              <a:t> the lessons, I am confident and ready to start middle school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Sheet1!$A$1:$A$2</c:f>
              <c:strCache>
                <c:ptCount val="2"/>
                <c:pt idx="0">
                  <c:v>Yes</c:v>
                </c:pt>
                <c:pt idx="1">
                  <c:v>No </c:v>
                </c:pt>
              </c:strCache>
            </c:strRef>
          </c:cat>
          <c:val>
            <c:numRef>
              <c:f>Sheet1!$B$1:$B$2</c:f>
              <c:numCache>
                <c:formatCode>General</c:formatCode>
                <c:ptCount val="2"/>
                <c:pt idx="0">
                  <c:v>89.5</c:v>
                </c:pt>
                <c:pt idx="1">
                  <c:v>10.5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60194624"/>
        <c:axId val="-260189984"/>
      </c:barChart>
      <c:catAx>
        <c:axId val="-260194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60189984"/>
        <c:crosses val="autoZero"/>
        <c:auto val="1"/>
        <c:lblAlgn val="ctr"/>
        <c:lblOffset val="100"/>
        <c:noMultiLvlLbl val="0"/>
      </c:catAx>
      <c:valAx>
        <c:axId val="-260189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60194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7E3DCF-A57C-EC46-B2F4-1FCFE61597AD}" type="datetimeFigureOut">
              <a:rPr lang="en-US" smtClean="0"/>
              <a:t>4/9/24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5A58C9-56F6-9C48-8A3C-802D8B90B6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451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Majors</a:t>
            </a:r>
            <a:r>
              <a:rPr lang="en-US" baseline="0" dirty="0" smtClean="0"/>
              <a:t> are disciplinary actions that results in writes up for things such as fighting, cussing, and throwing chairs.  </a:t>
            </a:r>
          </a:p>
          <a:p>
            <a:r>
              <a:rPr lang="en-US" baseline="0" dirty="0" smtClean="0"/>
              <a:t>Minors are disciplinary actions that results in writes up for things such as talking back to teachers or being defiant.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A58C9-56F6-9C48-8A3C-802D8B90B69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30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Both</a:t>
            </a:r>
            <a:r>
              <a:rPr lang="en-US" baseline="0" dirty="0" smtClean="0"/>
              <a:t> the pre/post tests were given on google forms.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A58C9-56F6-9C48-8A3C-802D8B90B69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1955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</a:t>
            </a:r>
            <a:r>
              <a:rPr lang="en-US" baseline="0" dirty="0" smtClean="0"/>
              <a:t> did classroom group lessons, divided the 5</a:t>
            </a:r>
            <a:r>
              <a:rPr lang="en-US" baseline="30000" dirty="0" smtClean="0"/>
              <a:t>th</a:t>
            </a:r>
            <a:r>
              <a:rPr lang="en-US" baseline="0" dirty="0" smtClean="0"/>
              <a:t> graders into smaller groups, and did some counseling one-on-one with some children.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A58C9-56F6-9C48-8A3C-802D8B90B69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649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AIA standards that implemented</a:t>
            </a:r>
            <a:r>
              <a:rPr lang="en-US" baseline="0" dirty="0" smtClean="0"/>
              <a:t> through the course of the lessons.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A58C9-56F6-9C48-8A3C-802D8B90B69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560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ASCA</a:t>
            </a:r>
            <a:r>
              <a:rPr lang="en-US" baseline="0" dirty="0" smtClean="0"/>
              <a:t> Code of Ethics and the Georgia Academic Standards that were taught during the lesson.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A58C9-56F6-9C48-8A3C-802D8B90B69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210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data shows</a:t>
            </a:r>
            <a:r>
              <a:rPr lang="en-US" baseline="0" dirty="0" smtClean="0"/>
              <a:t> that 68.4% of 5</a:t>
            </a:r>
            <a:r>
              <a:rPr lang="en-US" baseline="30000" dirty="0" smtClean="0"/>
              <a:t>th</a:t>
            </a:r>
            <a:r>
              <a:rPr lang="en-US" baseline="0" dirty="0" smtClean="0"/>
              <a:t> graders are nervous about starting middle school.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A58C9-56F6-9C48-8A3C-802D8B90B69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394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Half</a:t>
            </a:r>
            <a:r>
              <a:rPr lang="en-US" baseline="0" dirty="0" smtClean="0"/>
              <a:t> the class is excited about starting middle school and almost half are not.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A58C9-56F6-9C48-8A3C-802D8B90B69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9090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Over</a:t>
            </a:r>
            <a:r>
              <a:rPr lang="en-US" baseline="0" dirty="0" smtClean="0"/>
              <a:t> half the class knows their expectations in middle school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A58C9-56F6-9C48-8A3C-802D8B90B69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7433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Over half</a:t>
            </a:r>
            <a:r>
              <a:rPr lang="en-US" baseline="0" dirty="0" smtClean="0"/>
              <a:t> the class is not ready to start middle school.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A58C9-56F6-9C48-8A3C-802D8B90B69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4065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Over</a:t>
            </a:r>
            <a:r>
              <a:rPr lang="en-US" baseline="0" dirty="0" smtClean="0"/>
              <a:t> half the class is no longer nervous about starting middle school.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A58C9-56F6-9C48-8A3C-802D8B90B69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8811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Over half</a:t>
            </a:r>
            <a:r>
              <a:rPr lang="en-US" baseline="0" dirty="0" smtClean="0"/>
              <a:t> the class is excited about starting middle school.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A58C9-56F6-9C48-8A3C-802D8B90B69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3646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73.7% know their expectations</a:t>
            </a:r>
            <a:r>
              <a:rPr lang="en-US" baseline="0" dirty="0" smtClean="0"/>
              <a:t> in middle school.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A58C9-56F6-9C48-8A3C-802D8B90B69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5040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89.5% are confident</a:t>
            </a:r>
            <a:r>
              <a:rPr lang="en-US" baseline="0" dirty="0" smtClean="0"/>
              <a:t> and ready to start middle school.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A58C9-56F6-9C48-8A3C-802D8B90B69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4970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want</a:t>
            </a:r>
            <a:r>
              <a:rPr lang="en-US" baseline="0" dirty="0" smtClean="0"/>
              <a:t> all students to fill included and accepted.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A58C9-56F6-9C48-8A3C-802D8B90B69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1468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My</a:t>
            </a:r>
            <a:r>
              <a:rPr lang="en-US" baseline="0" dirty="0" smtClean="0"/>
              <a:t> lesson data showed that the lessons were successful.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A58C9-56F6-9C48-8A3C-802D8B90B69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1601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A58C9-56F6-9C48-8A3C-802D8B90B69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398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4/9/24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4/9/24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4/9/24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4/9/24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4/9/24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4/9/24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4/9/24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4/9/24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4/9/24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4/9/24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4/9/24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4/9/24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4/9/24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4/9/24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4/9/24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4/9/24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4/9/24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4/9/24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chart" Target="../charts/char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chart" Target="../charts/char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chart" Target="../charts/char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chart" Target="../charts/char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chart" Target="../charts/char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Transition from Elementary School to Middle School Classroom Guidance Lesson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Lauren Wilson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821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Existing Data Sources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Majors and Minors- </a:t>
            </a:r>
            <a:r>
              <a:rPr lang="en-US" dirty="0" smtClean="0"/>
              <a:t>There has been a rise in write ups for behavior and discipline in Middle School this school year. </a:t>
            </a:r>
          </a:p>
          <a:p>
            <a:r>
              <a:rPr lang="en-US" b="1" dirty="0" smtClean="0"/>
              <a:t>Grades- </a:t>
            </a:r>
            <a:r>
              <a:rPr lang="en-US" dirty="0" smtClean="0"/>
              <a:t>Students grades are dropping lower then average.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311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Needs Assessment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Feedback from the Middle School Counselors, teachers, and administrators </a:t>
            </a:r>
            <a:r>
              <a:rPr lang="en-US" dirty="0" smtClean="0"/>
              <a:t>strongly suggest </a:t>
            </a:r>
            <a:r>
              <a:rPr lang="en-US" dirty="0"/>
              <a:t>that 5th Graders need more intervention, guidance, and lessons on ways </a:t>
            </a:r>
            <a:r>
              <a:rPr lang="en-US" dirty="0" smtClean="0"/>
              <a:t>to prepare </a:t>
            </a:r>
            <a:r>
              <a:rPr lang="en-US" dirty="0"/>
              <a:t>5th graders for Middle School academically and </a:t>
            </a:r>
            <a:r>
              <a:rPr lang="en-US" dirty="0" smtClean="0"/>
              <a:t>socially. </a:t>
            </a:r>
          </a:p>
          <a:p>
            <a:pPr lvl="1"/>
            <a:r>
              <a:rPr lang="en-US" dirty="0" smtClean="0"/>
              <a:t>Students will be given a Pre- Test at the start of the Elementary School to Middle School Transition guidance lesson and then a Post-Test at the conclusion of the lessons. </a:t>
            </a:r>
          </a:p>
          <a:p>
            <a:pPr lvl="1"/>
            <a:r>
              <a:rPr lang="en-US" dirty="0" smtClean="0"/>
              <a:t>Data will be collected via google forms survey and then given to the Middle School Administrators, Counselors, and Teachers. 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90565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Description of the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 plan on doing 4- 45 minute guidance lessons for each 5</a:t>
            </a:r>
            <a:r>
              <a:rPr lang="en-US" baseline="30000" dirty="0" smtClean="0"/>
              <a:t>th</a:t>
            </a:r>
            <a:r>
              <a:rPr lang="en-US" dirty="0" smtClean="0"/>
              <a:t> grade class. </a:t>
            </a:r>
          </a:p>
          <a:p>
            <a:r>
              <a:rPr lang="en-US" dirty="0" smtClean="0"/>
              <a:t>The guidance lessons are: </a:t>
            </a:r>
          </a:p>
          <a:p>
            <a:pPr lvl="1"/>
            <a:r>
              <a:rPr lang="en-US" dirty="0"/>
              <a:t>Classroom guidance lesson 1: Studying &amp; Homework in Middle School</a:t>
            </a:r>
            <a:br>
              <a:rPr lang="en-US" dirty="0"/>
            </a:br>
            <a:endParaRPr lang="en-US" dirty="0" smtClean="0"/>
          </a:p>
          <a:p>
            <a:pPr lvl="1"/>
            <a:r>
              <a:rPr lang="en-US" dirty="0" smtClean="0"/>
              <a:t>Classroom </a:t>
            </a:r>
            <a:r>
              <a:rPr lang="en-US" dirty="0"/>
              <a:t>guidance lesson 2: Peer Pressure</a:t>
            </a:r>
            <a:br>
              <a:rPr lang="en-US" dirty="0"/>
            </a:br>
            <a:endParaRPr lang="en-US" dirty="0" smtClean="0"/>
          </a:p>
          <a:p>
            <a:pPr lvl="1"/>
            <a:r>
              <a:rPr lang="en-US" dirty="0" smtClean="0"/>
              <a:t>Classroom </a:t>
            </a:r>
            <a:r>
              <a:rPr lang="en-US" dirty="0"/>
              <a:t>guidance lesson 3: Bullying/Cyberbullying</a:t>
            </a:r>
            <a:br>
              <a:rPr lang="en-US" dirty="0"/>
            </a:br>
            <a:endParaRPr lang="en-US" dirty="0" smtClean="0"/>
          </a:p>
          <a:p>
            <a:pPr lvl="1"/>
            <a:r>
              <a:rPr lang="en-US" dirty="0" smtClean="0"/>
              <a:t>Classroom </a:t>
            </a:r>
            <a:r>
              <a:rPr lang="en-US" dirty="0"/>
              <a:t>guidance lesson 4: Responsibilities, Expectations, and Leadership of being </a:t>
            </a:r>
            <a:r>
              <a:rPr lang="en-US" dirty="0" smtClean="0"/>
              <a:t>in Middle School </a:t>
            </a:r>
          </a:p>
        </p:txBody>
      </p:sp>
    </p:spTree>
    <p:extLst>
      <p:ext uri="{BB962C8B-B14F-4D97-AF65-F5344CB8AC3E}">
        <p14:creationId xmlns:p14="http://schemas.microsoft.com/office/powerpoint/2010/main" val="95958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Alignment of AIA Standards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Collaboration &amp; </a:t>
            </a:r>
            <a:r>
              <a:rPr lang="en-US" b="1" dirty="0" smtClean="0"/>
              <a:t>Consultation</a:t>
            </a:r>
            <a:r>
              <a:rPr lang="en-US" dirty="0" smtClean="0"/>
              <a:t>: I will collaborate with my Supervisor, the  Middle School Counselors, &amp; Teachers on ways I can assist the 5</a:t>
            </a:r>
            <a:r>
              <a:rPr lang="en-US" baseline="30000" dirty="0" smtClean="0"/>
              <a:t>th</a:t>
            </a:r>
            <a:r>
              <a:rPr lang="en-US" dirty="0" smtClean="0"/>
              <a:t> Graders in being successful in Middle School. I will also work with the 5th </a:t>
            </a:r>
            <a:r>
              <a:rPr lang="en-US" dirty="0"/>
              <a:t>Grade students </a:t>
            </a:r>
            <a:r>
              <a:rPr lang="en-US" dirty="0" smtClean="0"/>
              <a:t>on </a:t>
            </a:r>
            <a:r>
              <a:rPr lang="en-US" dirty="0"/>
              <a:t>how to successfully learn ways to transition from Elementary </a:t>
            </a:r>
            <a:r>
              <a:rPr lang="en-US" dirty="0" smtClean="0"/>
              <a:t>to</a:t>
            </a:r>
            <a:r>
              <a:rPr lang="en-US" dirty="0"/>
              <a:t> </a:t>
            </a:r>
            <a:r>
              <a:rPr lang="en-US" dirty="0" smtClean="0"/>
              <a:t>Middle School.</a:t>
            </a:r>
          </a:p>
          <a:p>
            <a:r>
              <a:rPr lang="en-US" b="1" dirty="0" smtClean="0"/>
              <a:t>Research </a:t>
            </a:r>
            <a:r>
              <a:rPr lang="en-US" b="1" dirty="0"/>
              <a:t>&amp; Evaluation</a:t>
            </a:r>
            <a:r>
              <a:rPr lang="en-US" dirty="0"/>
              <a:t>: I plan to research and have effective lessons on </a:t>
            </a:r>
            <a:r>
              <a:rPr lang="en-US" dirty="0" smtClean="0"/>
              <a:t>the transition </a:t>
            </a:r>
            <a:r>
              <a:rPr lang="en-US" dirty="0"/>
              <a:t>from Elementary to Middle School both academically &amp; socially</a:t>
            </a:r>
            <a:r>
              <a:rPr lang="en-US" dirty="0" smtClean="0"/>
              <a:t>.</a:t>
            </a:r>
          </a:p>
          <a:p>
            <a:r>
              <a:rPr lang="en-US" b="1" dirty="0"/>
              <a:t>Diversity &amp; Advocacy:</a:t>
            </a:r>
            <a:r>
              <a:rPr lang="en-US" dirty="0"/>
              <a:t> These lessons will open to all 5th Grade students</a:t>
            </a:r>
            <a:br>
              <a:rPr lang="en-US" dirty="0"/>
            </a:br>
            <a:r>
              <a:rPr lang="en-US" dirty="0"/>
              <a:t>regardless of their culture, race, or </a:t>
            </a:r>
            <a:r>
              <a:rPr lang="en-US" dirty="0" smtClean="0"/>
              <a:t>gender. </a:t>
            </a:r>
          </a:p>
          <a:p>
            <a:r>
              <a:rPr lang="en-US" b="1" dirty="0"/>
              <a:t>Counseling Prevention &amp; Intervention</a:t>
            </a:r>
            <a:r>
              <a:rPr lang="en-US" dirty="0"/>
              <a:t>: I plan on using Group Counseling &amp;</a:t>
            </a:r>
            <a:br>
              <a:rPr lang="en-US" dirty="0"/>
            </a:br>
            <a:r>
              <a:rPr lang="en-US" dirty="0"/>
              <a:t>Classroom guidance for these lessons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smtClean="0"/>
              <a:t> </a:t>
            </a:r>
            <a:r>
              <a:rPr lang="en-US" b="1" dirty="0"/>
              <a:t>Foundations:</a:t>
            </a:r>
            <a:r>
              <a:rPr lang="en-US" dirty="0"/>
              <a:t> I plan on adhering to all legal and ethical standards outlined in</a:t>
            </a:r>
            <a:br>
              <a:rPr lang="en-US" dirty="0"/>
            </a:br>
            <a:r>
              <a:rPr lang="en-US" dirty="0"/>
              <a:t>The ASCA Code of Ethics and the School’s District </a:t>
            </a:r>
            <a:r>
              <a:rPr lang="en-US" dirty="0" smtClean="0"/>
              <a:t>policies.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851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Alignment with ASCA Code of Ethics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 </a:t>
            </a:r>
            <a:r>
              <a:rPr lang="en-US" dirty="0"/>
              <a:t>ASCA Mindsets &amp; Behaviors:</a:t>
            </a:r>
            <a:br>
              <a:rPr lang="en-US" dirty="0"/>
            </a:br>
            <a:r>
              <a:rPr lang="en-US" dirty="0"/>
              <a:t>1. </a:t>
            </a:r>
            <a:r>
              <a:rPr lang="en-US" b="1" dirty="0"/>
              <a:t>B-LS 7. </a:t>
            </a:r>
            <a:r>
              <a:rPr lang="en-US" dirty="0"/>
              <a:t>Long- and short-term academic, career and social/emotional goals</a:t>
            </a:r>
            <a:br>
              <a:rPr lang="en-US" dirty="0"/>
            </a:br>
            <a:r>
              <a:rPr lang="en-US" dirty="0"/>
              <a:t>2. </a:t>
            </a:r>
            <a:r>
              <a:rPr lang="en-US" b="1" dirty="0"/>
              <a:t>B-SMS 1</a:t>
            </a:r>
            <a:r>
              <a:rPr lang="en-US" dirty="0"/>
              <a:t>. Responsibility for self and actions</a:t>
            </a:r>
            <a:br>
              <a:rPr lang="en-US" dirty="0"/>
            </a:br>
            <a:r>
              <a:rPr lang="en-US" dirty="0"/>
              <a:t>3. </a:t>
            </a:r>
            <a:r>
              <a:rPr lang="en-US" b="1" dirty="0"/>
              <a:t>B-SMS 10</a:t>
            </a:r>
            <a:r>
              <a:rPr lang="en-US" dirty="0"/>
              <a:t>. Ability to manage transitions and adapt to change</a:t>
            </a:r>
            <a:br>
              <a:rPr lang="en-US" dirty="0"/>
            </a:br>
            <a:r>
              <a:rPr lang="en-US" dirty="0"/>
              <a:t>4. </a:t>
            </a:r>
            <a:r>
              <a:rPr lang="en-US" b="1" dirty="0"/>
              <a:t>B-SS 5.</a:t>
            </a:r>
            <a:r>
              <a:rPr lang="en-US" dirty="0"/>
              <a:t> Ethical decision-making and social </a:t>
            </a:r>
            <a:r>
              <a:rPr lang="en-US" dirty="0" smtClean="0"/>
              <a:t>responsibility</a:t>
            </a:r>
            <a:endParaRPr lang="en-US" dirty="0"/>
          </a:p>
          <a:p>
            <a:r>
              <a:rPr lang="en-US" dirty="0" smtClean="0"/>
              <a:t>C</a:t>
            </a:r>
            <a:r>
              <a:rPr lang="en-US" dirty="0"/>
              <a:t>. State Academic </a:t>
            </a:r>
            <a:r>
              <a:rPr lang="en-US" dirty="0" smtClean="0"/>
              <a:t>Standards:</a:t>
            </a:r>
            <a:endParaRPr lang="en-US" dirty="0"/>
          </a:p>
          <a:p>
            <a:pPr lvl="1"/>
            <a:r>
              <a:rPr lang="en-US" dirty="0" smtClean="0"/>
              <a:t>ELAGSE5SL1</a:t>
            </a:r>
            <a:r>
              <a:rPr lang="en-US" dirty="0"/>
              <a:t>: Engage effectively in a range of collaborative discussions</a:t>
            </a:r>
            <a:br>
              <a:rPr lang="en-US" dirty="0"/>
            </a:br>
            <a:r>
              <a:rPr lang="en-US" dirty="0"/>
              <a:t>(one-on-one, in groups, and teacher-led) with diverse partners on grade 5</a:t>
            </a:r>
            <a:br>
              <a:rPr lang="en-US" dirty="0"/>
            </a:br>
            <a:r>
              <a:rPr lang="en-US" dirty="0"/>
              <a:t>topics and texts, building on others’ ideas and expressing their </a:t>
            </a:r>
            <a:r>
              <a:rPr lang="en-US" dirty="0" smtClean="0"/>
              <a:t>own ideas clearly</a:t>
            </a:r>
            <a:r>
              <a:rPr lang="en-US" dirty="0"/>
              <a:t>. </a:t>
            </a:r>
          </a:p>
          <a:p>
            <a:pPr lvl="2"/>
            <a:r>
              <a:rPr lang="en-US" dirty="0" smtClean="0"/>
              <a:t>I will </a:t>
            </a:r>
            <a:r>
              <a:rPr lang="en-US" dirty="0"/>
              <a:t>divide students into small groups and they will discuss and present to the</a:t>
            </a:r>
            <a:br>
              <a:rPr lang="en-US" dirty="0"/>
            </a:br>
            <a:r>
              <a:rPr lang="en-US" dirty="0"/>
              <a:t>class on ways they can be successful both academically and socially in Middle</a:t>
            </a:r>
            <a:br>
              <a:rPr lang="en-US" dirty="0"/>
            </a:br>
            <a:r>
              <a:rPr lang="en-US" dirty="0"/>
              <a:t>School.</a:t>
            </a:r>
          </a:p>
        </p:txBody>
      </p:sp>
    </p:spTree>
    <p:extLst>
      <p:ext uri="{BB962C8B-B14F-4D97-AF65-F5344CB8AC3E}">
        <p14:creationId xmlns:p14="http://schemas.microsoft.com/office/powerpoint/2010/main" val="119152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Examples: Pre- </a:t>
            </a:r>
            <a:r>
              <a:rPr lang="en-US" dirty="0"/>
              <a:t>T</a:t>
            </a:r>
            <a:r>
              <a:rPr lang="en-US" dirty="0" smtClean="0"/>
              <a:t>est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68.4% answered Yes </a:t>
            </a:r>
          </a:p>
          <a:p>
            <a:r>
              <a:rPr lang="en-US" dirty="0" smtClean="0"/>
              <a:t>31.6 answered No </a:t>
            </a:r>
            <a:endParaRPr lang="en-US" dirty="0"/>
          </a:p>
        </p:txBody>
      </p:sp>
      <p:graphicFrame>
        <p:nvGraphicFramePr>
          <p:cNvPr id="13" name="Chart 12"/>
          <p:cNvGraphicFramePr/>
          <p:nvPr>
            <p:extLst>
              <p:ext uri="{D42A27DB-BD31-4B8C-83A1-F6EECF244321}">
                <p14:modId xmlns:p14="http://schemas.microsoft.com/office/powerpoint/2010/main" val="2134461611"/>
              </p:ext>
            </p:extLst>
          </p:nvPr>
        </p:nvGraphicFramePr>
        <p:xfrm>
          <a:off x="5995086" y="271651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40080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Responses to why 5</a:t>
            </a:r>
            <a:r>
              <a:rPr lang="en-US" baseline="30000" dirty="0" smtClean="0"/>
              <a:t>th</a:t>
            </a:r>
            <a:r>
              <a:rPr lang="en-US" dirty="0" smtClean="0"/>
              <a:t> graders are nervous about starting middle school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Bigger school</a:t>
            </a:r>
          </a:p>
          <a:p>
            <a:r>
              <a:rPr lang="en-US" dirty="0" smtClean="0"/>
              <a:t>New teachers</a:t>
            </a:r>
          </a:p>
          <a:p>
            <a:r>
              <a:rPr lang="en-US" dirty="0" smtClean="0"/>
              <a:t>Lockers are hard to open/don’t know how to open lockers</a:t>
            </a:r>
          </a:p>
          <a:p>
            <a:r>
              <a:rPr lang="en-US" dirty="0" smtClean="0"/>
              <a:t>Fears of making bad grades/failing</a:t>
            </a:r>
          </a:p>
          <a:p>
            <a:r>
              <a:rPr lang="en-US" dirty="0" smtClean="0"/>
              <a:t>Getting bullied by 7</a:t>
            </a:r>
            <a:r>
              <a:rPr lang="en-US" baseline="30000" dirty="0" smtClean="0"/>
              <a:t>th</a:t>
            </a:r>
            <a:r>
              <a:rPr lang="en-US" dirty="0" smtClean="0"/>
              <a:t> &amp; 8</a:t>
            </a:r>
            <a:r>
              <a:rPr lang="en-US" baseline="30000" dirty="0" smtClean="0"/>
              <a:t>th</a:t>
            </a:r>
            <a:r>
              <a:rPr lang="en-US" dirty="0" smtClean="0"/>
              <a:t> graders </a:t>
            </a:r>
          </a:p>
          <a:p>
            <a:r>
              <a:rPr lang="en-US" dirty="0" smtClean="0"/>
              <a:t>Fears of not making sports teams </a:t>
            </a:r>
          </a:p>
          <a:p>
            <a:r>
              <a:rPr lang="en-US" dirty="0" smtClean="0"/>
              <a:t>Homework load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17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Examples: Pre- Test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52.6% answered Yes</a:t>
            </a:r>
          </a:p>
          <a:p>
            <a:r>
              <a:rPr lang="en-US" dirty="0" smtClean="0"/>
              <a:t>47.4% answered No </a:t>
            </a:r>
            <a:endParaRPr lang="en-US" dirty="0"/>
          </a:p>
        </p:txBody>
      </p:sp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1855611630"/>
              </p:ext>
            </p:extLst>
          </p:nvPr>
        </p:nvGraphicFramePr>
        <p:xfrm>
          <a:off x="6129728" y="257598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237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Examples: Responses to why 5</a:t>
            </a:r>
            <a:r>
              <a:rPr lang="en-US" baseline="30000" dirty="0" smtClean="0"/>
              <a:t>th</a:t>
            </a:r>
            <a:r>
              <a:rPr lang="en-US" dirty="0" smtClean="0"/>
              <a:t> Graders are excited about starting middle school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More freedom </a:t>
            </a:r>
          </a:p>
          <a:p>
            <a:r>
              <a:rPr lang="en-US" dirty="0" smtClean="0"/>
              <a:t>Trying out for middle school sports teams</a:t>
            </a:r>
          </a:p>
          <a:p>
            <a:r>
              <a:rPr lang="en-US" dirty="0" smtClean="0"/>
              <a:t>Going to a different school</a:t>
            </a:r>
          </a:p>
          <a:p>
            <a:r>
              <a:rPr lang="en-US" dirty="0"/>
              <a:t>N</a:t>
            </a:r>
            <a:r>
              <a:rPr lang="en-US" dirty="0" smtClean="0"/>
              <a:t>ew friends from other schools </a:t>
            </a:r>
          </a:p>
          <a:p>
            <a:r>
              <a:rPr lang="en-US" dirty="0" smtClean="0"/>
              <a:t>New school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284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Examples: Pre- Test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52.6% answered Yes </a:t>
            </a:r>
          </a:p>
          <a:p>
            <a:r>
              <a:rPr lang="en-US" dirty="0" smtClean="0"/>
              <a:t>47.4% answered No </a:t>
            </a:r>
            <a:endParaRPr lang="en-US" dirty="0"/>
          </a:p>
        </p:txBody>
      </p:sp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val="648086488"/>
              </p:ext>
            </p:extLst>
          </p:nvPr>
        </p:nvGraphicFramePr>
        <p:xfrm>
          <a:off x="5558481" y="279065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71127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Examples: Pre-Test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42.1% answered Yes </a:t>
            </a:r>
          </a:p>
          <a:p>
            <a:r>
              <a:rPr lang="en-US" dirty="0" smtClean="0"/>
              <a:t>57.9% answered No </a:t>
            </a:r>
          </a:p>
        </p:txBody>
      </p:sp>
      <p:graphicFrame>
        <p:nvGraphicFramePr>
          <p:cNvPr id="15" name="Chart 14"/>
          <p:cNvGraphicFramePr/>
          <p:nvPr>
            <p:extLst>
              <p:ext uri="{D42A27DB-BD31-4B8C-83A1-F6EECF244321}">
                <p14:modId xmlns:p14="http://schemas.microsoft.com/office/powerpoint/2010/main" val="1573780543"/>
              </p:ext>
            </p:extLst>
          </p:nvPr>
        </p:nvGraphicFramePr>
        <p:xfrm>
          <a:off x="6858000" y="252095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77910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Examples: Post-Test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38.8% answered Yes </a:t>
            </a:r>
          </a:p>
          <a:p>
            <a:r>
              <a:rPr lang="en-US" dirty="0" smtClean="0"/>
              <a:t>63.2% answered No</a:t>
            </a:r>
            <a:endParaRPr lang="en-US" dirty="0"/>
          </a:p>
          <a:p>
            <a:endParaRPr lang="en-US" dirty="0" smtClean="0"/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402372241"/>
              </p:ext>
            </p:extLst>
          </p:nvPr>
        </p:nvGraphicFramePr>
        <p:xfrm>
          <a:off x="4894288" y="2683240"/>
          <a:ext cx="3830610" cy="2371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36559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Examples: Reasons why 5</a:t>
            </a:r>
            <a:r>
              <a:rPr lang="en-US" baseline="30000" dirty="0" smtClean="0"/>
              <a:t>th</a:t>
            </a:r>
            <a:r>
              <a:rPr lang="en-US" dirty="0" smtClean="0"/>
              <a:t> Graders are still nervous about starting middle school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Bad grades/failing grades</a:t>
            </a:r>
          </a:p>
          <a:p>
            <a:r>
              <a:rPr lang="en-US" dirty="0" smtClean="0"/>
              <a:t>Not making the sports teams </a:t>
            </a:r>
          </a:p>
          <a:p>
            <a:r>
              <a:rPr lang="en-US" dirty="0" smtClean="0"/>
              <a:t>Getting bullied by 7</a:t>
            </a:r>
            <a:r>
              <a:rPr lang="en-US" baseline="30000" dirty="0" smtClean="0"/>
              <a:t>th</a:t>
            </a:r>
            <a:r>
              <a:rPr lang="en-US" dirty="0" smtClean="0"/>
              <a:t> &amp; 8</a:t>
            </a:r>
            <a:r>
              <a:rPr lang="en-US" baseline="30000" dirty="0" smtClean="0"/>
              <a:t>th</a:t>
            </a:r>
            <a:r>
              <a:rPr lang="en-US" dirty="0" smtClean="0"/>
              <a:t> graders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28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Examples: Post-Test</a:t>
            </a:r>
            <a:endParaRPr lang="en-US" dirty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880404801"/>
              </p:ext>
            </p:extLst>
          </p:nvPr>
        </p:nvGraphicFramePr>
        <p:xfrm>
          <a:off x="6505655" y="2548128"/>
          <a:ext cx="3410712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63.2% answered Yes</a:t>
            </a:r>
          </a:p>
          <a:p>
            <a:r>
              <a:rPr lang="en-US" dirty="0" smtClean="0"/>
              <a:t>36.8% answered No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688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Examples: Post- Test</a:t>
            </a:r>
            <a:endParaRPr lang="en-US" dirty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493007989"/>
              </p:ext>
            </p:extLst>
          </p:nvPr>
        </p:nvGraphicFramePr>
        <p:xfrm>
          <a:off x="4934464" y="2998574"/>
          <a:ext cx="3575222" cy="2891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73.7% answered Yes </a:t>
            </a:r>
          </a:p>
          <a:p>
            <a:r>
              <a:rPr lang="en-US" dirty="0" smtClean="0"/>
              <a:t>26.3% answered No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84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Examples: Post- Test</a:t>
            </a:r>
            <a:endParaRPr lang="en-US" dirty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1000637475"/>
              </p:ext>
            </p:extLst>
          </p:nvPr>
        </p:nvGraphicFramePr>
        <p:xfrm>
          <a:off x="7217791" y="2824459"/>
          <a:ext cx="4552950" cy="2705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89.5% answered Yes</a:t>
            </a:r>
          </a:p>
          <a:p>
            <a:r>
              <a:rPr lang="en-US" dirty="0" smtClean="0"/>
              <a:t>10.5% answered No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16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Cultural Sensitivity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I come into the class, I will discuss being kind and respectful to everyone regardless of their culture, race, identity, or gender. </a:t>
            </a:r>
            <a:endParaRPr lang="en-US" dirty="0" smtClean="0"/>
          </a:p>
          <a:p>
            <a:pPr lvl="1"/>
            <a:r>
              <a:rPr lang="en-US" dirty="0" smtClean="0"/>
              <a:t>Inclusivity </a:t>
            </a:r>
            <a:r>
              <a:rPr lang="en-US" dirty="0"/>
              <a:t>will also be a part of the lesson by using materials where multi-cultures, different races, identities, and genders are present in the videos and pictures presented to the class so all student can see themselves in the examples </a:t>
            </a:r>
            <a:r>
              <a:rPr lang="en-US" dirty="0" smtClean="0"/>
              <a:t>and feel included during the lessons.</a:t>
            </a:r>
            <a:r>
              <a:rPr lang="en-US" baseline="-25000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8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23820"/>
            <a:ext cx="8825659" cy="3416300"/>
          </a:xfrm>
        </p:spPr>
        <p:txBody>
          <a:bodyPr>
            <a:normAutofit/>
          </a:bodyPr>
          <a:lstStyle/>
          <a:p>
            <a:r>
              <a:rPr lang="en-US" dirty="0" smtClean="0"/>
              <a:t>I evaluated my interventions by giving a Pre-Test and Post-Test to measure how effective my classroom guidance lessons are. </a:t>
            </a:r>
          </a:p>
          <a:p>
            <a:r>
              <a:rPr lang="en-US" dirty="0" smtClean="0"/>
              <a:t>My interventions were effective for the most part. The data showed that 38.6% of 5th graders are still nervous about starting middle school after the lessons. </a:t>
            </a:r>
          </a:p>
          <a:p>
            <a:pPr marL="800100" lvl="3" indent="-342900"/>
            <a:r>
              <a:rPr lang="en-US" dirty="0"/>
              <a:t>I would love for the percentage to have gone down a little more, but it does show me where 5th graders are at and ways I can help them be less nervous about </a:t>
            </a:r>
            <a:r>
              <a:rPr lang="en-US" dirty="0" smtClean="0"/>
              <a:t>the transition. </a:t>
            </a:r>
          </a:p>
          <a:p>
            <a:pPr marL="800100" lvl="3" indent="-3429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315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Evaulations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area where I was pleased with the results of the data</a:t>
            </a:r>
            <a:r>
              <a:rPr lang="en-US" dirty="0"/>
              <a:t> </a:t>
            </a:r>
            <a:r>
              <a:rPr lang="en-US" dirty="0" smtClean="0"/>
              <a:t>of the post-test was the 4</a:t>
            </a:r>
            <a:r>
              <a:rPr lang="en-US" baseline="30000" dirty="0" smtClean="0"/>
              <a:t>th</a:t>
            </a:r>
            <a:r>
              <a:rPr lang="en-US" dirty="0" smtClean="0"/>
              <a:t> question. The question asked, after the lesson, I’m confident and ready to start middle school. </a:t>
            </a:r>
          </a:p>
          <a:p>
            <a:pPr lvl="1"/>
            <a:r>
              <a:rPr lang="en-US" dirty="0"/>
              <a:t>89.5% of 5</a:t>
            </a:r>
            <a:r>
              <a:rPr lang="en-US" baseline="30000" dirty="0"/>
              <a:t>th</a:t>
            </a:r>
            <a:r>
              <a:rPr lang="en-US" dirty="0"/>
              <a:t> graders answered Yes and only 10.5% of 5</a:t>
            </a:r>
            <a:r>
              <a:rPr lang="en-US" baseline="30000" dirty="0"/>
              <a:t>th</a:t>
            </a:r>
            <a:r>
              <a:rPr lang="en-US" dirty="0"/>
              <a:t> graders answered No</a:t>
            </a:r>
            <a:r>
              <a:rPr lang="en-US" dirty="0" smtClean="0"/>
              <a:t>.</a:t>
            </a:r>
          </a:p>
          <a:p>
            <a:r>
              <a:rPr lang="en-US" dirty="0" smtClean="0"/>
              <a:t>Overall, I was happy with the data results of the post-test. The results showed that the students did learn new information on the elementary to middle school transition.  </a:t>
            </a:r>
          </a:p>
        </p:txBody>
      </p:sp>
    </p:spTree>
    <p:extLst>
      <p:ext uri="{BB962C8B-B14F-4D97-AF65-F5344CB8AC3E}">
        <p14:creationId xmlns:p14="http://schemas.microsoft.com/office/powerpoint/2010/main" val="828727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American School Counselor Association (2021). ASCA Student Standards; Mindsets and Behaviors for Student Success. Alexandria, VA: Author </a:t>
            </a:r>
            <a:endParaRPr lang="en-US" dirty="0" smtClean="0"/>
          </a:p>
          <a:p>
            <a:r>
              <a:rPr lang="en-US" dirty="0" smtClean="0"/>
              <a:t>Georgia </a:t>
            </a:r>
            <a:r>
              <a:rPr lang="en-US" dirty="0"/>
              <a:t>Standards. (n.d.). </a:t>
            </a:r>
            <a:r>
              <a:rPr lang="en-US" dirty="0" err="1"/>
              <a:t>w</a:t>
            </a:r>
            <a:r>
              <a:rPr lang="en-US" dirty="0" err="1" smtClean="0"/>
              <a:t>ww.georgiastandards.org</a:t>
            </a:r>
            <a:r>
              <a:rPr lang="en-US" dirty="0"/>
              <a:t>. https://</a:t>
            </a:r>
            <a:r>
              <a:rPr lang="en-US" dirty="0" err="1"/>
              <a:t>www.georgiastandards.org</a:t>
            </a:r>
            <a:r>
              <a:rPr lang="en-US" dirty="0"/>
              <a:t>/Georgia-Standards/Pages/ELA-K-5.aspx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82960" y="53746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5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190</TotalTime>
  <Words>1082</Words>
  <Application>Microsoft Macintosh PowerPoint</Application>
  <PresentationFormat>Widescreen</PresentationFormat>
  <Paragraphs>123</Paragraphs>
  <Slides>21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Calibri</vt:lpstr>
      <vt:lpstr>Century Gothic</vt:lpstr>
      <vt:lpstr>Wingdings 3</vt:lpstr>
      <vt:lpstr>Arial</vt:lpstr>
      <vt:lpstr>Ion Boardroom</vt:lpstr>
      <vt:lpstr>Transition from Elementary School to Middle School Classroom Guidance Lesson </vt:lpstr>
      <vt:lpstr>Existing Data Sources </vt:lpstr>
      <vt:lpstr>Needs Assessment </vt:lpstr>
      <vt:lpstr>Description of the Project</vt:lpstr>
      <vt:lpstr>Alignment of AIA Standards</vt:lpstr>
      <vt:lpstr>Alignment with ASCA Code of Ethics  </vt:lpstr>
      <vt:lpstr>Examples: Pre- Test</vt:lpstr>
      <vt:lpstr>Responses to why 5th graders are nervous about starting middle school</vt:lpstr>
      <vt:lpstr>Examples: Pre- Test</vt:lpstr>
      <vt:lpstr>Examples: Responses to why 5th Graders are excited about starting middle school </vt:lpstr>
      <vt:lpstr>Examples: Pre- Test</vt:lpstr>
      <vt:lpstr>Examples: Pre-Test</vt:lpstr>
      <vt:lpstr>Examples: Post-Test</vt:lpstr>
      <vt:lpstr>Examples: Reasons why 5th Graders are still nervous about starting middle school </vt:lpstr>
      <vt:lpstr>Examples: Post-Test</vt:lpstr>
      <vt:lpstr>Examples: Post- Test</vt:lpstr>
      <vt:lpstr>Examples: Post- Test</vt:lpstr>
      <vt:lpstr>Cultural Sensitivity </vt:lpstr>
      <vt:lpstr>Evaluation </vt:lpstr>
      <vt:lpstr>Evaulations</vt:lpstr>
      <vt:lpstr>References</vt:lpstr>
    </vt:vector>
  </TitlesOfParts>
  <Company/>
  <LinksUpToDate>false</LinksUpToDate>
  <SharedDoc>false</SharedDoc>
  <HyperlinksChanged>false</HyperlinksChanged>
  <AppVersion>15.0025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Transition from Elementary School to Middle School Classroom Guidance Lesson </dc:title>
  <dc:creator>Lauren Wilson</dc:creator>
  <cp:lastModifiedBy>Lauren Wilson</cp:lastModifiedBy>
  <cp:revision>36</cp:revision>
  <dcterms:created xsi:type="dcterms:W3CDTF">2024-04-05T18:47:58Z</dcterms:created>
  <dcterms:modified xsi:type="dcterms:W3CDTF">2024-04-09T19:18:48Z</dcterms:modified>
</cp:coreProperties>
</file>