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5854"/>
    <p:restoredTop sz="94580"/>
  </p:normalViewPr>
  <p:slideViewPr>
    <p:cSldViewPr snapToGrid="0" snapToObjects="1">
      <p:cViewPr>
        <p:scale>
          <a:sx n="110" d="100"/>
          <a:sy n="110" d="100"/>
        </p:scale>
        <p:origin x="1192" y="42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1" Type="http://schemas.openxmlformats.org/officeDocument/2006/relationships/presProps" Target="presProps.xml"/><Relationship Id="rId12" Type="http://schemas.openxmlformats.org/officeDocument/2006/relationships/viewProps" Target="viewProps.xml"/><Relationship Id="rId13" Type="http://schemas.openxmlformats.org/officeDocument/2006/relationships/theme" Target="theme/theme1.xml"/><Relationship Id="rId14" Type="http://schemas.openxmlformats.org/officeDocument/2006/relationships/tableStyles" Target="tableStyles.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jpe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jpe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jpeg"/></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jpeg"/></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jpeg"/></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jpeg"/></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jpeg"/></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jpeg"/></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jpeg"/></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7" name="Group 6"/>
          <p:cNvGrpSpPr/>
          <p:nvPr/>
        </p:nvGrpSpPr>
        <p:grpSpPr>
          <a:xfrm>
            <a:off x="0" y="0"/>
            <a:ext cx="12192000" cy="6858000"/>
            <a:chOff x="0" y="0"/>
            <a:chExt cx="12192000" cy="6858000"/>
          </a:xfrm>
        </p:grpSpPr>
        <p:sp>
          <p:nvSpPr>
            <p:cNvPr id="9" name="Rectangle 8"/>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0"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ctrTitle"/>
          </p:nvPr>
        </p:nvSpPr>
        <p:spPr>
          <a:xfrm>
            <a:off x="1154955" y="2099733"/>
            <a:ext cx="8825658" cy="2677648"/>
          </a:xfrm>
        </p:spPr>
        <p:txBody>
          <a:bodyPr anchor="b"/>
          <a:lstStyle>
            <a:lvl1pPr>
              <a:defRPr sz="5400"/>
            </a:lvl1pPr>
          </a:lstStyle>
          <a:p>
            <a:r>
              <a:rPr lang="en-US" smtClean="0"/>
              <a:t>Click to edit Master title style</a:t>
            </a:r>
            <a:endParaRPr lang="en-US" dirty="0"/>
          </a:p>
        </p:txBody>
      </p:sp>
      <p:sp>
        <p:nvSpPr>
          <p:cNvPr id="3" name="Subtitle 2"/>
          <p:cNvSpPr>
            <a:spLocks noGrp="1"/>
          </p:cNvSpPr>
          <p:nvPr>
            <p:ph type="subTitle" idx="1"/>
          </p:nvPr>
        </p:nvSpPr>
        <p:spPr bwMode="gray">
          <a:xfrm>
            <a:off x="1154955" y="4777380"/>
            <a:ext cx="8825658" cy="861420"/>
          </a:xfrm>
        </p:spPr>
        <p:txBody>
          <a:bodyPr anchor="t"/>
          <a:lstStyle>
            <a:lvl1pPr marL="0" indent="0" algn="l">
              <a:buNone/>
              <a:defRPr cap="all">
                <a:solidFill>
                  <a:schemeClr val="accent1">
                    <a:lumMod val="60000"/>
                    <a:lumOff val="4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bwMode="gray">
          <a:xfrm rot="5400000">
            <a:off x="10158984" y="1792224"/>
            <a:ext cx="990599" cy="304799"/>
          </a:xfrm>
        </p:spPr>
        <p:txBody>
          <a:bodyPr anchor="t"/>
          <a:lstStyle>
            <a:lvl1pPr algn="l">
              <a:defRPr b="0" i="0">
                <a:solidFill>
                  <a:schemeClr val="bg1">
                    <a:alpha val="60000"/>
                  </a:schemeClr>
                </a:solidFill>
              </a:defRPr>
            </a:lvl1pPr>
          </a:lstStyle>
          <a:p>
            <a:fld id="{5923F103-BC34-4FE4-A40E-EDDEECFDA5D0}" type="datetimeFigureOut">
              <a:rPr lang="en-US" dirty="0"/>
              <a:pPr/>
              <a:t>2/26/24</a:t>
            </a:fld>
            <a:endParaRPr lang="en-US" dirty="0"/>
          </a:p>
        </p:txBody>
      </p:sp>
      <p:sp>
        <p:nvSpPr>
          <p:cNvPr id="5" name="Footer Placeholder 4"/>
          <p:cNvSpPr>
            <a:spLocks noGrp="1"/>
          </p:cNvSpPr>
          <p:nvPr>
            <p:ph type="ftr" sz="quarter" idx="11"/>
          </p:nvPr>
        </p:nvSpPr>
        <p:spPr bwMode="gray">
          <a:xfrm rot="5400000">
            <a:off x="8951976" y="3227832"/>
            <a:ext cx="3859795" cy="304801"/>
          </a:xfrm>
        </p:spPr>
        <p:txBody>
          <a:bodyPr/>
          <a:lstStyle>
            <a:lvl1pPr>
              <a:defRPr b="0" i="0">
                <a:solidFill>
                  <a:schemeClr val="bg1">
                    <a:alpha val="60000"/>
                  </a:schemeClr>
                </a:solidFill>
              </a:defRPr>
            </a:lvl1pPr>
          </a:lstStyle>
          <a:p>
            <a:endParaRPr lang="en-US" dirty="0"/>
          </a:p>
        </p:txBody>
      </p:sp>
      <p:sp>
        <p:nvSpPr>
          <p:cNvPr id="11" name="Rectangle 10"/>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12" name="Slide Number Placeholder 5"/>
          <p:cNvSpPr>
            <a:spLocks noGrp="1"/>
          </p:cNvSpPr>
          <p:nvPr>
            <p:ph type="sldNum" sz="quarter" idx="12"/>
          </p:nvPr>
        </p:nvSpPr>
        <p:spPr>
          <a:xfrm>
            <a:off x="10352540" y="295729"/>
            <a:ext cx="838199" cy="767687"/>
          </a:xfrm>
        </p:spPr>
        <p:txBody>
          <a:bodyPr/>
          <a:lstStyle/>
          <a:p>
            <a:fld id="{D57F1E4F-1CFF-5643-939E-217C01CDF565}" type="slidenum">
              <a:rPr lang="en-US" dirty="0"/>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a:xfrm>
            <a:off x="1154954" y="2603500"/>
            <a:ext cx="8825659" cy="34163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19C9CA7B-DFD4-44B5-8C60-D14B8CD1FB59}" type="datetimeFigureOut">
              <a:rPr lang="en-US" dirty="0"/>
              <a:t>2/26/24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grpSp>
        <p:nvGrpSpPr>
          <p:cNvPr id="8" name="Group 7"/>
          <p:cNvGrpSpPr/>
          <p:nvPr/>
        </p:nvGrpSpPr>
        <p:grpSpPr>
          <a:xfrm>
            <a:off x="0" y="0"/>
            <a:ext cx="12192000" cy="6858000"/>
            <a:chOff x="0" y="0"/>
            <a:chExt cx="12192000" cy="6858000"/>
          </a:xfrm>
        </p:grpSpPr>
        <p:sp>
          <p:nvSpPr>
            <p:cNvPr id="14" name="Rectangle 13"/>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7" name="Oval 16"/>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0" name="Oval 19"/>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1" name="Oval 20"/>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0" name="Rectangle 9"/>
            <p:cNvSpPr/>
            <p:nvPr/>
          </p:nvSpPr>
          <p:spPr bwMode="gray">
            <a:xfrm>
              <a:off x="7289800" y="402165"/>
              <a:ext cx="4478865" cy="605367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sp>
        <p:sp>
          <p:nvSpPr>
            <p:cNvPr id="11" name="Freeform 5"/>
            <p:cNvSpPr/>
            <p:nvPr/>
          </p:nvSpPr>
          <p:spPr bwMode="gray">
            <a:xfrm rot="16200000">
              <a:off x="3787244" y="2801721"/>
              <a:ext cx="6053670" cy="1254558"/>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2" name="Freeform 5"/>
            <p:cNvSpPr/>
            <p:nvPr/>
          </p:nvSpPr>
          <p:spPr bwMode="gray">
            <a:xfrm rot="15922489">
              <a:off x="4698352" y="1826078"/>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5"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54954" y="2677645"/>
            <a:ext cx="4351025" cy="2283824"/>
          </a:xfrm>
        </p:spPr>
        <p:txBody>
          <a:bodyPr anchor="ctr"/>
          <a:lstStyle>
            <a:lvl1pPr algn="l">
              <a:defRPr sz="40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6895559" y="2677644"/>
            <a:ext cx="3757545" cy="2283824"/>
          </a:xfrm>
        </p:spPr>
        <p:txBody>
          <a:bodyPr anchor="ctr"/>
          <a:lstStyle>
            <a:lvl1pPr marL="0" indent="0" algn="l">
              <a:buNone/>
              <a:defRPr sz="2000" cap="all">
                <a:solidFill>
                  <a:schemeClr val="accent1">
                    <a:lumMod val="60000"/>
                    <a:lumOff val="4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F34E6425-0181-43F2-84FC-787E803FD2F8}" type="datetimeFigureOut">
              <a:rPr lang="en-US" dirty="0"/>
              <a:t>2/26/24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16" name="Rectangle 15"/>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1154954" y="2603500"/>
            <a:ext cx="4825158" cy="3416301"/>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6208712" y="2603500"/>
            <a:ext cx="4825159" cy="3416300"/>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3BDB8791-F1B0-41E7-B7FD-A781E65C4266}" type="datetimeFigureOut">
              <a:rPr lang="en-US" dirty="0"/>
              <a:t>2/26/24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dirty="0"/>
          </a:p>
        </p:txBody>
      </p:sp>
      <p:sp>
        <p:nvSpPr>
          <p:cNvPr id="3" name="Text Placeholder 2"/>
          <p:cNvSpPr>
            <a:spLocks noGrp="1"/>
          </p:cNvSpPr>
          <p:nvPr>
            <p:ph type="body" idx="1"/>
          </p:nvPr>
        </p:nvSpPr>
        <p:spPr>
          <a:xfrm>
            <a:off x="1154954" y="2603500"/>
            <a:ext cx="4825157"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1154954" y="3179762"/>
            <a:ext cx="4825158" cy="2840039"/>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6208712" y="2603500"/>
            <a:ext cx="4825159"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208712" y="3179762"/>
            <a:ext cx="4825159" cy="2840039"/>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5FDD63B2-E120-4ED8-B27B-C685F510A5FE}" type="datetimeFigureOut">
              <a:rPr lang="en-US" dirty="0"/>
              <a:t>2/26/24</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9" name="Title 1"/>
          <p:cNvSpPr>
            <a:spLocks noGrp="1"/>
          </p:cNvSpPr>
          <p:nvPr>
            <p:ph type="title"/>
          </p:nvPr>
        </p:nvSpPr>
        <p:spPr>
          <a:xfrm>
            <a:off x="1154954" y="973668"/>
            <a:ext cx="8761413" cy="706964"/>
          </a:xfrm>
        </p:spPr>
        <p:txBody>
          <a:bodyPr/>
          <a:lstStyle>
            <a:lvl1pPr>
              <a:defRPr/>
            </a:lvl1p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7AA18ACC-A947-437B-A130-35BD54FDF1E9}" type="datetimeFigureOut">
              <a:rPr lang="en-US" dirty="0"/>
              <a:t>2/26/24</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C8D7E02-BCB8-4D50-A234-369438C08659}" type="datetimeFigureOut">
              <a:rPr lang="en-US" dirty="0"/>
              <a:t>2/26/24</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7" name="Rectangle 6"/>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4" name="Slide Number Placeholder 3"/>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grpSp>
        <p:nvGrpSpPr>
          <p:cNvPr id="9" name="Group 8"/>
          <p:cNvGrpSpPr/>
          <p:nvPr/>
        </p:nvGrpSpPr>
        <p:grpSpPr>
          <a:xfrm>
            <a:off x="0" y="0"/>
            <a:ext cx="12192000" cy="6858000"/>
            <a:chOff x="0" y="0"/>
            <a:chExt cx="12192000" cy="6858000"/>
          </a:xfrm>
        </p:grpSpPr>
        <p:sp>
          <p:nvSpPr>
            <p:cNvPr id="14" name="Rectangle 13"/>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7" name="Oval 16"/>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0" name="Oval 19"/>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1" name="Oval 20"/>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2" name="Oval 21"/>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1" name="Rectangle 10"/>
            <p:cNvSpPr/>
            <p:nvPr/>
          </p:nvSpPr>
          <p:spPr bwMode="gray">
            <a:xfrm>
              <a:off x="5713412" y="402165"/>
              <a:ext cx="6055253" cy="605367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sp>
        <p:sp>
          <p:nvSpPr>
            <p:cNvPr id="18" name="Freeform 5"/>
            <p:cNvSpPr/>
            <p:nvPr/>
          </p:nvSpPr>
          <p:spPr bwMode="gray">
            <a:xfrm rot="15922489">
              <a:off x="3140485" y="1826078"/>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2" name="Freeform 5"/>
            <p:cNvSpPr/>
            <p:nvPr/>
          </p:nvSpPr>
          <p:spPr bwMode="gray">
            <a:xfrm rot="16200000">
              <a:off x="2229377" y="2801721"/>
              <a:ext cx="6053670" cy="1254558"/>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5"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54955" y="1295400"/>
            <a:ext cx="2793158" cy="1600200"/>
          </a:xfrm>
        </p:spPr>
        <p:txBody>
          <a:bodyPr anchor="b"/>
          <a:lstStyle>
            <a:lvl1pPr algn="l">
              <a:defRPr sz="2400" b="0"/>
            </a:lvl1pPr>
          </a:lstStyle>
          <a:p>
            <a:r>
              <a:rPr lang="en-US" smtClean="0"/>
              <a:t>Click to edit Master title style</a:t>
            </a:r>
            <a:endParaRPr lang="en-US" dirty="0"/>
          </a:p>
        </p:txBody>
      </p:sp>
      <p:sp>
        <p:nvSpPr>
          <p:cNvPr id="3" name="Content Placeholder 2"/>
          <p:cNvSpPr>
            <a:spLocks noGrp="1"/>
          </p:cNvSpPr>
          <p:nvPr>
            <p:ph idx="1"/>
          </p:nvPr>
        </p:nvSpPr>
        <p:spPr>
          <a:xfrm>
            <a:off x="5781146" y="1447800"/>
            <a:ext cx="5190066" cy="4572000"/>
          </a:xfrm>
        </p:spPr>
        <p:txBody>
          <a:bodyPr anchor="ct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bwMode="gray">
          <a:xfrm>
            <a:off x="1154954" y="3129280"/>
            <a:ext cx="2793158" cy="2895599"/>
          </a:xfrm>
        </p:spPr>
        <p:txBody>
          <a:bodyPr/>
          <a:lstStyle>
            <a:lvl1pPr marL="0" indent="0">
              <a:buNone/>
              <a:defRPr sz="1400">
                <a:solidFill>
                  <a:schemeClr val="accent1">
                    <a:lumMod val="60000"/>
                    <a:lumOff val="4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76E86A4C-8E40-4F87-A4F0-01A0687C5742}" type="datetimeFigureOut">
              <a:rPr lang="en-US" dirty="0"/>
              <a:t>2/26/24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16" name="Rectangle 15"/>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grpSp>
        <p:nvGrpSpPr>
          <p:cNvPr id="9" name="Group 8"/>
          <p:cNvGrpSpPr/>
          <p:nvPr/>
        </p:nvGrpSpPr>
        <p:grpSpPr>
          <a:xfrm>
            <a:off x="0" y="0"/>
            <a:ext cx="12192000" cy="6858000"/>
            <a:chOff x="0" y="0"/>
            <a:chExt cx="12192000" cy="6858000"/>
          </a:xfrm>
        </p:grpSpPr>
        <p:sp>
          <p:nvSpPr>
            <p:cNvPr id="14" name="Rectangle 13"/>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7" name="Oval 16"/>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0" name="Oval 19"/>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1" name="Oval 20"/>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1" name="Rectangle 10"/>
            <p:cNvSpPr/>
            <p:nvPr/>
          </p:nvSpPr>
          <p:spPr bwMode="gray">
            <a:xfrm>
              <a:off x="6172200" y="402165"/>
              <a:ext cx="5596465" cy="605367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sp>
        <p:sp>
          <p:nvSpPr>
            <p:cNvPr id="22" name="Freeform 5"/>
            <p:cNvSpPr/>
            <p:nvPr/>
          </p:nvSpPr>
          <p:spPr bwMode="gray">
            <a:xfrm rot="15922489">
              <a:off x="4203594" y="1826078"/>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2" name="Freeform 5"/>
            <p:cNvSpPr/>
            <p:nvPr/>
          </p:nvSpPr>
          <p:spPr bwMode="gray">
            <a:xfrm rot="16200000">
              <a:off x="3295432" y="2801721"/>
              <a:ext cx="6053670" cy="1254558"/>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5"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54955" y="1693333"/>
            <a:ext cx="3865134" cy="1735667"/>
          </a:xfrm>
        </p:spPr>
        <p:txBody>
          <a:bodyPr anchor="b">
            <a:normAutofit/>
          </a:bodyPr>
          <a:lstStyle>
            <a:lvl1pPr algn="l">
              <a:defRPr sz="3600" b="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6547870" y="1143000"/>
            <a:ext cx="3227193" cy="4572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marL="0" lvl="0" indent="0" algn="ctr">
              <a:buNone/>
            </a:pPr>
            <a:r>
              <a:rPr lang="en-US" smtClean="0"/>
              <a:t>Drag picture to placeholder or click icon to add</a:t>
            </a:r>
            <a:endParaRPr lang="en-US" dirty="0"/>
          </a:p>
        </p:txBody>
      </p:sp>
      <p:sp>
        <p:nvSpPr>
          <p:cNvPr id="4" name="Text Placeholder 3"/>
          <p:cNvSpPr>
            <a:spLocks noGrp="1"/>
          </p:cNvSpPr>
          <p:nvPr>
            <p:ph type="body" sz="half" idx="2"/>
          </p:nvPr>
        </p:nvSpPr>
        <p:spPr bwMode="gray">
          <a:xfrm>
            <a:off x="1154954" y="3657600"/>
            <a:ext cx="3859212" cy="1371600"/>
          </a:xfrm>
        </p:spPr>
        <p:txBody>
          <a:bodyPr>
            <a:normAutofit/>
          </a:bodyPr>
          <a:lstStyle>
            <a:lvl1pPr marL="0" indent="0">
              <a:buNone/>
              <a:defRPr sz="1400">
                <a:solidFill>
                  <a:schemeClr val="accent1">
                    <a:lumMod val="60000"/>
                    <a:lumOff val="4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35E72C73-2D91-4E12-BA25-F0AA0C03599B}" type="datetimeFigureOut">
              <a:rPr lang="en-US" dirty="0"/>
              <a:t>2/26/24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16" name="Rectangle 15"/>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grpSp>
        <p:nvGrpSpPr>
          <p:cNvPr id="9" name="Group 8"/>
          <p:cNvGrpSpPr/>
          <p:nvPr/>
        </p:nvGrpSpPr>
        <p:grpSpPr>
          <a:xfrm>
            <a:off x="0" y="0"/>
            <a:ext cx="12192000" cy="6858000"/>
            <a:chOff x="0" y="0"/>
            <a:chExt cx="12192000" cy="6858000"/>
          </a:xfrm>
        </p:grpSpPr>
        <p:sp>
          <p:nvSpPr>
            <p:cNvPr id="13" name="Rectangle 12"/>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7" name="Oval 16"/>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0" name="Oval 19"/>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1" name="Oval 20"/>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4" name="Freeform 5"/>
            <p:cNvSpPr/>
            <p:nvPr/>
          </p:nvSpPr>
          <p:spPr bwMode="gray">
            <a:xfrm rot="10371525">
              <a:off x="263767" y="4438254"/>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1" name="Freeform 5"/>
            <p:cNvSpPr/>
            <p:nvPr/>
          </p:nvSpPr>
          <p:spPr bwMode="gray">
            <a:xfrm rot="10800000">
              <a:off x="459506" y="321130"/>
              <a:ext cx="11277600" cy="4533900"/>
            </a:xfrm>
            <a:custGeom>
              <a:avLst/>
              <a:gdLst/>
              <a:ahLst/>
              <a:cxnLst/>
              <a:rect l="0" t="0" r="r" b="b"/>
              <a:pathLst>
                <a:path w="7104" h="2856">
                  <a:moveTo>
                    <a:pt x="0" y="0"/>
                  </a:moveTo>
                  <a:lnTo>
                    <a:pt x="0" y="2856"/>
                  </a:lnTo>
                  <a:lnTo>
                    <a:pt x="7104" y="2856"/>
                  </a:lnTo>
                  <a:lnTo>
                    <a:pt x="7104" y="1"/>
                  </a:lnTo>
                  <a:lnTo>
                    <a:pt x="7104" y="1"/>
                  </a:lnTo>
                  <a:lnTo>
                    <a:pt x="6943" y="26"/>
                  </a:lnTo>
                  <a:lnTo>
                    <a:pt x="6782" y="50"/>
                  </a:lnTo>
                  <a:lnTo>
                    <a:pt x="6621" y="73"/>
                  </a:lnTo>
                  <a:lnTo>
                    <a:pt x="6459" y="93"/>
                  </a:lnTo>
                  <a:lnTo>
                    <a:pt x="6298" y="113"/>
                  </a:lnTo>
                  <a:lnTo>
                    <a:pt x="6136" y="132"/>
                  </a:lnTo>
                  <a:lnTo>
                    <a:pt x="5976" y="148"/>
                  </a:lnTo>
                  <a:lnTo>
                    <a:pt x="5814" y="163"/>
                  </a:lnTo>
                  <a:lnTo>
                    <a:pt x="5653" y="177"/>
                  </a:lnTo>
                  <a:lnTo>
                    <a:pt x="5494" y="189"/>
                  </a:lnTo>
                  <a:lnTo>
                    <a:pt x="5334" y="201"/>
                  </a:lnTo>
                  <a:lnTo>
                    <a:pt x="5175" y="211"/>
                  </a:lnTo>
                  <a:lnTo>
                    <a:pt x="5017" y="219"/>
                  </a:lnTo>
                  <a:lnTo>
                    <a:pt x="4859" y="227"/>
                  </a:lnTo>
                  <a:lnTo>
                    <a:pt x="4703" y="234"/>
                  </a:lnTo>
                  <a:lnTo>
                    <a:pt x="4548" y="239"/>
                  </a:lnTo>
                  <a:lnTo>
                    <a:pt x="4393" y="243"/>
                  </a:lnTo>
                  <a:lnTo>
                    <a:pt x="4240" y="247"/>
                  </a:lnTo>
                  <a:lnTo>
                    <a:pt x="4088" y="249"/>
                  </a:lnTo>
                  <a:lnTo>
                    <a:pt x="3937" y="251"/>
                  </a:lnTo>
                  <a:lnTo>
                    <a:pt x="3788" y="252"/>
                  </a:lnTo>
                  <a:lnTo>
                    <a:pt x="3640" y="251"/>
                  </a:lnTo>
                  <a:lnTo>
                    <a:pt x="3494" y="251"/>
                  </a:lnTo>
                  <a:lnTo>
                    <a:pt x="3349" y="249"/>
                  </a:lnTo>
                  <a:lnTo>
                    <a:pt x="3207" y="246"/>
                  </a:lnTo>
                  <a:lnTo>
                    <a:pt x="3066" y="243"/>
                  </a:lnTo>
                  <a:lnTo>
                    <a:pt x="2928" y="240"/>
                  </a:lnTo>
                  <a:lnTo>
                    <a:pt x="2791" y="235"/>
                  </a:lnTo>
                  <a:lnTo>
                    <a:pt x="2656" y="230"/>
                  </a:lnTo>
                  <a:lnTo>
                    <a:pt x="2524" y="225"/>
                  </a:lnTo>
                  <a:lnTo>
                    <a:pt x="2266" y="212"/>
                  </a:lnTo>
                  <a:lnTo>
                    <a:pt x="2019" y="198"/>
                  </a:lnTo>
                  <a:lnTo>
                    <a:pt x="1782" y="183"/>
                  </a:lnTo>
                  <a:lnTo>
                    <a:pt x="1557" y="167"/>
                  </a:lnTo>
                  <a:lnTo>
                    <a:pt x="1343" y="150"/>
                  </a:lnTo>
                  <a:lnTo>
                    <a:pt x="1144" y="132"/>
                  </a:lnTo>
                  <a:lnTo>
                    <a:pt x="957" y="114"/>
                  </a:lnTo>
                  <a:lnTo>
                    <a:pt x="785" y="96"/>
                  </a:lnTo>
                  <a:lnTo>
                    <a:pt x="627" y="79"/>
                  </a:lnTo>
                  <a:lnTo>
                    <a:pt x="487" y="63"/>
                  </a:lnTo>
                  <a:lnTo>
                    <a:pt x="361" y="48"/>
                  </a:lnTo>
                  <a:lnTo>
                    <a:pt x="254" y="35"/>
                  </a:lnTo>
                  <a:lnTo>
                    <a:pt x="165" y="23"/>
                  </a:lnTo>
                  <a:lnTo>
                    <a:pt x="42" y="6"/>
                  </a:lnTo>
                  <a:lnTo>
                    <a:pt x="0" y="0"/>
                  </a:lnTo>
                  <a:lnTo>
                    <a:pt x="0" y="0"/>
                  </a:lnTo>
                  <a:close/>
                </a:path>
              </a:pathLst>
            </a:custGeom>
            <a:solidFill>
              <a:schemeClr val="bg1"/>
            </a:solidFill>
            <a:ln>
              <a:noFill/>
            </a:ln>
          </p:spPr>
        </p:sp>
        <p:sp>
          <p:nvSpPr>
            <p:cNvPr id="15"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54954" y="4969927"/>
            <a:ext cx="8825659" cy="566738"/>
          </a:xfrm>
        </p:spPr>
        <p:txBody>
          <a:bodyPr anchor="b">
            <a:normAutofit/>
          </a:bodyPr>
          <a:lstStyle>
            <a:lvl1pPr algn="l">
              <a:defRPr sz="2400" b="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1154954" y="685800"/>
            <a:ext cx="8825659" cy="3429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Drag picture to placeholder or click icon to add</a:t>
            </a:r>
            <a:endParaRPr lang="en-US" dirty="0"/>
          </a:p>
        </p:txBody>
      </p:sp>
      <p:sp>
        <p:nvSpPr>
          <p:cNvPr id="4" name="Text Placeholder 3"/>
          <p:cNvSpPr>
            <a:spLocks noGrp="1"/>
          </p:cNvSpPr>
          <p:nvPr>
            <p:ph type="body" sz="half" idx="2"/>
          </p:nvPr>
        </p:nvSpPr>
        <p:spPr>
          <a:xfrm>
            <a:off x="1154954" y="5536665"/>
            <a:ext cx="8825658" cy="493712"/>
          </a:xfrm>
        </p:spPr>
        <p:txBody>
          <a:bodyPr>
            <a:normAutofit/>
          </a:bodyPr>
          <a:lstStyle>
            <a:lvl1pPr marL="0" indent="0">
              <a:buNone/>
              <a:defRPr sz="1200">
                <a:solidFill>
                  <a:schemeClr val="accent1">
                    <a:lumMod val="60000"/>
                    <a:lumOff val="4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923A1CC3-2375-41D4-9E03-427CAF2A4C1A}" type="datetimeFigureOut">
              <a:rPr lang="en-US" dirty="0"/>
              <a:t>2/26/24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16" name="Rectangle 15"/>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preserve="1">
  <p:cSld name="Title and Caption">
    <p:spTree>
      <p:nvGrpSpPr>
        <p:cNvPr id="1" name=""/>
        <p:cNvGrpSpPr/>
        <p:nvPr/>
      </p:nvGrpSpPr>
      <p:grpSpPr>
        <a:xfrm>
          <a:off x="0" y="0"/>
          <a:ext cx="0" cy="0"/>
          <a:chOff x="0" y="0"/>
          <a:chExt cx="0" cy="0"/>
        </a:xfrm>
      </p:grpSpPr>
      <p:grpSp>
        <p:nvGrpSpPr>
          <p:cNvPr id="7" name="Group 6"/>
          <p:cNvGrpSpPr/>
          <p:nvPr/>
        </p:nvGrpSpPr>
        <p:grpSpPr>
          <a:xfrm>
            <a:off x="0" y="0"/>
            <a:ext cx="12192000" cy="6858000"/>
            <a:chOff x="0" y="0"/>
            <a:chExt cx="12192000" cy="6858000"/>
          </a:xfrm>
        </p:grpSpPr>
        <p:sp>
          <p:nvSpPr>
            <p:cNvPr id="11" name="Rectangle 10"/>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4" name="Oval 13"/>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5" name="Oval 14"/>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5" name="Freeform 5"/>
            <p:cNvSpPr/>
            <p:nvPr/>
          </p:nvSpPr>
          <p:spPr bwMode="gray">
            <a:xfrm rot="21010068">
              <a:off x="8490951" y="2714874"/>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7" name="Freeform 5"/>
            <p:cNvSpPr/>
            <p:nvPr/>
          </p:nvSpPr>
          <p:spPr bwMode="gray">
            <a:xfrm>
              <a:off x="455612" y="2801319"/>
              <a:ext cx="11277600" cy="3602637"/>
            </a:xfrm>
            <a:custGeom>
              <a:avLst/>
              <a:gdLst/>
              <a:ahLst/>
              <a:cxnLst/>
              <a:rect l="l" t="t" r="r" b="b"/>
              <a:pathLst>
                <a:path w="10000" h="7946">
                  <a:moveTo>
                    <a:pt x="0" y="0"/>
                  </a:moveTo>
                  <a:lnTo>
                    <a:pt x="0" y="7945"/>
                  </a:lnTo>
                  <a:lnTo>
                    <a:pt x="10000" y="7946"/>
                  </a:lnTo>
                  <a:lnTo>
                    <a:pt x="10000" y="4"/>
                  </a:lnTo>
                  <a:lnTo>
                    <a:pt x="10000" y="4"/>
                  </a:lnTo>
                  <a:lnTo>
                    <a:pt x="9773" y="91"/>
                  </a:lnTo>
                  <a:lnTo>
                    <a:pt x="9547" y="175"/>
                  </a:lnTo>
                  <a:lnTo>
                    <a:pt x="9320" y="256"/>
                  </a:lnTo>
                  <a:lnTo>
                    <a:pt x="9092" y="326"/>
                  </a:lnTo>
                  <a:lnTo>
                    <a:pt x="8865" y="396"/>
                  </a:lnTo>
                  <a:lnTo>
                    <a:pt x="8637" y="462"/>
                  </a:lnTo>
                  <a:lnTo>
                    <a:pt x="8412" y="518"/>
                  </a:lnTo>
                  <a:lnTo>
                    <a:pt x="8184" y="571"/>
                  </a:lnTo>
                  <a:lnTo>
                    <a:pt x="7957" y="620"/>
                  </a:lnTo>
                  <a:lnTo>
                    <a:pt x="7734" y="662"/>
                  </a:lnTo>
                  <a:lnTo>
                    <a:pt x="7508" y="704"/>
                  </a:lnTo>
                  <a:lnTo>
                    <a:pt x="7285" y="739"/>
                  </a:lnTo>
                  <a:lnTo>
                    <a:pt x="7062" y="767"/>
                  </a:lnTo>
                  <a:lnTo>
                    <a:pt x="6840" y="795"/>
                  </a:lnTo>
                  <a:lnTo>
                    <a:pt x="6620" y="819"/>
                  </a:lnTo>
                  <a:lnTo>
                    <a:pt x="6402" y="837"/>
                  </a:lnTo>
                  <a:lnTo>
                    <a:pt x="6184" y="851"/>
                  </a:lnTo>
                  <a:lnTo>
                    <a:pt x="5968" y="865"/>
                  </a:lnTo>
                  <a:lnTo>
                    <a:pt x="5755" y="872"/>
                  </a:lnTo>
                  <a:lnTo>
                    <a:pt x="5542" y="879"/>
                  </a:lnTo>
                  <a:lnTo>
                    <a:pt x="5332" y="882"/>
                  </a:lnTo>
                  <a:lnTo>
                    <a:pt x="5124" y="879"/>
                  </a:lnTo>
                  <a:lnTo>
                    <a:pt x="4918" y="879"/>
                  </a:lnTo>
                  <a:lnTo>
                    <a:pt x="4714" y="872"/>
                  </a:lnTo>
                  <a:lnTo>
                    <a:pt x="4514" y="861"/>
                  </a:lnTo>
                  <a:lnTo>
                    <a:pt x="4316" y="851"/>
                  </a:lnTo>
                  <a:lnTo>
                    <a:pt x="4122" y="840"/>
                  </a:lnTo>
                  <a:lnTo>
                    <a:pt x="3929" y="823"/>
                  </a:lnTo>
                  <a:lnTo>
                    <a:pt x="3739" y="805"/>
                  </a:lnTo>
                  <a:lnTo>
                    <a:pt x="3553" y="788"/>
                  </a:lnTo>
                  <a:lnTo>
                    <a:pt x="3190" y="742"/>
                  </a:lnTo>
                  <a:lnTo>
                    <a:pt x="2842" y="693"/>
                  </a:lnTo>
                  <a:lnTo>
                    <a:pt x="2508" y="641"/>
                  </a:lnTo>
                  <a:lnTo>
                    <a:pt x="2192" y="585"/>
                  </a:lnTo>
                  <a:lnTo>
                    <a:pt x="1890" y="525"/>
                  </a:lnTo>
                  <a:lnTo>
                    <a:pt x="1610" y="462"/>
                  </a:lnTo>
                  <a:lnTo>
                    <a:pt x="1347" y="399"/>
                  </a:lnTo>
                  <a:lnTo>
                    <a:pt x="1105" y="336"/>
                  </a:lnTo>
                  <a:lnTo>
                    <a:pt x="883" y="277"/>
                  </a:lnTo>
                  <a:lnTo>
                    <a:pt x="686" y="221"/>
                  </a:lnTo>
                  <a:lnTo>
                    <a:pt x="508" y="168"/>
                  </a:lnTo>
                  <a:lnTo>
                    <a:pt x="358" y="123"/>
                  </a:lnTo>
                  <a:lnTo>
                    <a:pt x="232" y="81"/>
                  </a:lnTo>
                  <a:lnTo>
                    <a:pt x="59" y="21"/>
                  </a:lnTo>
                  <a:lnTo>
                    <a:pt x="0" y="0"/>
                  </a:lnTo>
                  <a:lnTo>
                    <a:pt x="0" y="0"/>
                  </a:lnTo>
                  <a:close/>
                </a:path>
              </a:pathLst>
            </a:custGeom>
            <a:solidFill>
              <a:schemeClr val="bg1"/>
            </a:solidFill>
            <a:ln>
              <a:noFill/>
            </a:ln>
          </p:spPr>
        </p:sp>
        <p:sp>
          <p:nvSpPr>
            <p:cNvPr id="12"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48798" y="1063417"/>
            <a:ext cx="8831816" cy="1372986"/>
          </a:xfrm>
        </p:spPr>
        <p:txBody>
          <a:bodyPr/>
          <a:lstStyle>
            <a:lvl1pPr>
              <a:defRPr sz="4000"/>
            </a:lvl1pPr>
          </a:lstStyle>
          <a:p>
            <a:r>
              <a:rPr lang="en-US" smtClean="0"/>
              <a:t>Click to edit Master title style</a:t>
            </a:r>
            <a:endParaRPr lang="en-US" dirty="0"/>
          </a:p>
        </p:txBody>
      </p:sp>
      <p:sp>
        <p:nvSpPr>
          <p:cNvPr id="8" name="Text Placeholder 3"/>
          <p:cNvSpPr>
            <a:spLocks noGrp="1"/>
          </p:cNvSpPr>
          <p:nvPr>
            <p:ph type="body" sz="half" idx="2"/>
          </p:nvPr>
        </p:nvSpPr>
        <p:spPr>
          <a:xfrm>
            <a:off x="1154954" y="3543300"/>
            <a:ext cx="8825659" cy="24765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AFF16868-8199-4C2C-A5B1-63AEE139F88E}" type="datetimeFigureOut">
              <a:rPr lang="en-US" dirty="0"/>
              <a:t>2/26/24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13" name="Rectangle 12"/>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p:cSld name="Quote with Caption">
    <p:spTree>
      <p:nvGrpSpPr>
        <p:cNvPr id="1" name=""/>
        <p:cNvGrpSpPr/>
        <p:nvPr/>
      </p:nvGrpSpPr>
      <p:grpSpPr>
        <a:xfrm>
          <a:off x="0" y="0"/>
          <a:ext cx="0" cy="0"/>
          <a:chOff x="0" y="0"/>
          <a:chExt cx="0" cy="0"/>
        </a:xfrm>
      </p:grpSpPr>
      <p:grpSp>
        <p:nvGrpSpPr>
          <p:cNvPr id="3" name="Group 2"/>
          <p:cNvGrpSpPr/>
          <p:nvPr/>
        </p:nvGrpSpPr>
        <p:grpSpPr>
          <a:xfrm>
            <a:off x="0" y="0"/>
            <a:ext cx="12192000" cy="6858000"/>
            <a:chOff x="0" y="0"/>
            <a:chExt cx="12192000" cy="6858000"/>
          </a:xfrm>
        </p:grpSpPr>
        <p:sp>
          <p:nvSpPr>
            <p:cNvPr id="17" name="Rectangle 16"/>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20" name="Oval 19"/>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2" name="Oval 21"/>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3" name="Oval 22"/>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4" name="Oval 23"/>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5" name="Oval 24"/>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1" name="Freeform 5"/>
            <p:cNvSpPr/>
            <p:nvPr/>
          </p:nvSpPr>
          <p:spPr bwMode="gray">
            <a:xfrm rot="21010068">
              <a:off x="8490951" y="4185117"/>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2" name="Freeform 5"/>
            <p:cNvSpPr/>
            <p:nvPr/>
          </p:nvSpPr>
          <p:spPr bwMode="gray">
            <a:xfrm>
              <a:off x="455612" y="4241801"/>
              <a:ext cx="11277600" cy="2337161"/>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8"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16" name="TextBox 15"/>
          <p:cNvSpPr txBox="1"/>
          <p:nvPr/>
        </p:nvSpPr>
        <p:spPr bwMode="gray">
          <a:xfrm>
            <a:off x="881566" y="607336"/>
            <a:ext cx="801912" cy="1569660"/>
          </a:xfrm>
          <a:prstGeom prst="rect">
            <a:avLst/>
          </a:prstGeom>
          <a:noFill/>
        </p:spPr>
        <p:txBody>
          <a:bodyPr wrap="square" rtlCol="0">
            <a:spAutoFit/>
          </a:bodyPr>
          <a:lstStyle/>
          <a:p>
            <a:pPr algn="r"/>
            <a:r>
              <a:rPr lang="en-US" sz="9600" b="0" i="0" dirty="0">
                <a:solidFill>
                  <a:schemeClr val="accent1">
                    <a:lumMod val="60000"/>
                    <a:lumOff val="40000"/>
                  </a:schemeClr>
                </a:solidFill>
                <a:latin typeface="Arial"/>
                <a:cs typeface="Arial"/>
              </a:rPr>
              <a:t>“</a:t>
            </a:r>
          </a:p>
        </p:txBody>
      </p:sp>
      <p:sp>
        <p:nvSpPr>
          <p:cNvPr id="13" name="TextBox 12"/>
          <p:cNvSpPr txBox="1"/>
          <p:nvPr/>
        </p:nvSpPr>
        <p:spPr bwMode="gray">
          <a:xfrm>
            <a:off x="9884458" y="2613787"/>
            <a:ext cx="652763" cy="1569660"/>
          </a:xfrm>
          <a:prstGeom prst="rect">
            <a:avLst/>
          </a:prstGeom>
          <a:noFill/>
        </p:spPr>
        <p:txBody>
          <a:bodyPr wrap="square" rtlCol="0">
            <a:spAutoFit/>
          </a:bodyPr>
          <a:lstStyle/>
          <a:p>
            <a:pPr algn="r"/>
            <a:r>
              <a:rPr lang="en-US" sz="9600" b="0" i="0" dirty="0">
                <a:solidFill>
                  <a:schemeClr val="accent1">
                    <a:lumMod val="60000"/>
                    <a:lumOff val="40000"/>
                  </a:schemeClr>
                </a:solidFill>
                <a:latin typeface="Arial"/>
                <a:cs typeface="Arial"/>
              </a:rPr>
              <a:t>”</a:t>
            </a:r>
          </a:p>
        </p:txBody>
      </p:sp>
      <p:sp>
        <p:nvSpPr>
          <p:cNvPr id="2" name="Title 1"/>
          <p:cNvSpPr>
            <a:spLocks noGrp="1"/>
          </p:cNvSpPr>
          <p:nvPr>
            <p:ph type="title"/>
          </p:nvPr>
        </p:nvSpPr>
        <p:spPr>
          <a:xfrm>
            <a:off x="1581878" y="982134"/>
            <a:ext cx="8453906" cy="2696632"/>
          </a:xfrm>
        </p:spPr>
        <p:txBody>
          <a:bodyPr/>
          <a:lstStyle>
            <a:lvl1pPr>
              <a:defRPr sz="4000"/>
            </a:lvl1pPr>
          </a:lstStyle>
          <a:p>
            <a:r>
              <a:rPr lang="en-US" smtClean="0"/>
              <a:t>Click to edit Master title style</a:t>
            </a:r>
            <a:endParaRPr lang="en-US" dirty="0"/>
          </a:p>
        </p:txBody>
      </p:sp>
      <p:sp>
        <p:nvSpPr>
          <p:cNvPr id="14" name="Text Placeholder 3"/>
          <p:cNvSpPr>
            <a:spLocks noGrp="1"/>
          </p:cNvSpPr>
          <p:nvPr>
            <p:ph type="body" sz="half" idx="13"/>
          </p:nvPr>
        </p:nvSpPr>
        <p:spPr bwMode="gray">
          <a:xfrm>
            <a:off x="1945945" y="3678766"/>
            <a:ext cx="7731219" cy="342174"/>
          </a:xfrm>
        </p:spPr>
        <p:txBody>
          <a:bodyPr anchor="t">
            <a:normAutofit/>
          </a:bodyPr>
          <a:lstStyle>
            <a:lvl1pPr marL="0" indent="0">
              <a:buNone/>
              <a:defRPr lang="en-US" sz="1400" b="0" i="0" kern="1200" cap="small" dirty="0">
                <a:solidFill>
                  <a:schemeClr val="accent1">
                    <a:lumMod val="60000"/>
                    <a:lumOff val="40000"/>
                  </a:schemeClr>
                </a:solidFill>
                <a:latin typeface="+mn-lt"/>
                <a:ea typeface="+mn-ea"/>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10" name="Text Placeholder 3"/>
          <p:cNvSpPr>
            <a:spLocks noGrp="1"/>
          </p:cNvSpPr>
          <p:nvPr>
            <p:ph type="body" sz="half" idx="2"/>
          </p:nvPr>
        </p:nvSpPr>
        <p:spPr>
          <a:xfrm>
            <a:off x="1154954" y="5029199"/>
            <a:ext cx="9244897" cy="997857"/>
          </a:xfrm>
        </p:spPr>
        <p:txBody>
          <a:bodyPr anchor="ctr">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AAD9FF7F-6988-44CC-821B-644E70CD2F73}" type="datetimeFigureOut">
              <a:rPr lang="en-US" dirty="0"/>
              <a:t>2/26/24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19" name="Rectangle 18"/>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p:cSld name="Name Card">
    <p:spTree>
      <p:nvGrpSpPr>
        <p:cNvPr id="1" name=""/>
        <p:cNvGrpSpPr/>
        <p:nvPr/>
      </p:nvGrpSpPr>
      <p:grpSpPr>
        <a:xfrm>
          <a:off x="0" y="0"/>
          <a:ext cx="0" cy="0"/>
          <a:chOff x="0" y="0"/>
          <a:chExt cx="0" cy="0"/>
        </a:xfrm>
      </p:grpSpPr>
      <p:grpSp>
        <p:nvGrpSpPr>
          <p:cNvPr id="9" name="Group 8"/>
          <p:cNvGrpSpPr/>
          <p:nvPr/>
        </p:nvGrpSpPr>
        <p:grpSpPr>
          <a:xfrm>
            <a:off x="0" y="0"/>
            <a:ext cx="12192000" cy="6858000"/>
            <a:chOff x="0" y="0"/>
            <a:chExt cx="12192000" cy="6858000"/>
          </a:xfrm>
        </p:grpSpPr>
        <p:sp>
          <p:nvSpPr>
            <p:cNvPr id="11" name="Rectangle 10"/>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5" name="Oval 14"/>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7" name="Oval 16"/>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3" name="Freeform 5"/>
            <p:cNvSpPr/>
            <p:nvPr/>
          </p:nvSpPr>
          <p:spPr bwMode="gray">
            <a:xfrm rot="21010068">
              <a:off x="8490951" y="4193583"/>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8" name="Freeform 5"/>
            <p:cNvSpPr/>
            <p:nvPr/>
          </p:nvSpPr>
          <p:spPr bwMode="gray">
            <a:xfrm>
              <a:off x="455612" y="4241801"/>
              <a:ext cx="11277600" cy="2337161"/>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2"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54954" y="2370667"/>
            <a:ext cx="8825660" cy="1822514"/>
          </a:xfrm>
        </p:spPr>
        <p:txBody>
          <a:bodyPr anchor="b"/>
          <a:lstStyle>
            <a:lvl1pPr algn="l">
              <a:defRPr sz="40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1154954" y="5024967"/>
            <a:ext cx="8825659" cy="860400"/>
          </a:xfrm>
        </p:spPr>
        <p:txBody>
          <a:bodyPr anchor="t"/>
          <a:lstStyle>
            <a:lvl1pPr marL="0" indent="0" algn="l">
              <a:buNone/>
              <a:defRPr sz="2000" cap="none">
                <a:solidFill>
                  <a:schemeClr val="accent1">
                    <a:lumMod val="60000"/>
                    <a:lumOff val="4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C12C299-16B2-4475-990D-751901EACC14}" type="datetimeFigureOut">
              <a:rPr lang="en-US" dirty="0"/>
              <a:t>2/26/24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14" name="Rectangle 13"/>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Column">
    <p:spTree>
      <p:nvGrpSpPr>
        <p:cNvPr id="1" name=""/>
        <p:cNvGrpSpPr/>
        <p:nvPr/>
      </p:nvGrpSpPr>
      <p:grpSpPr>
        <a:xfrm>
          <a:off x="0" y="0"/>
          <a:ext cx="0" cy="0"/>
          <a:chOff x="0" y="0"/>
          <a:chExt cx="0" cy="0"/>
        </a:xfrm>
      </p:grpSpPr>
      <p:sp>
        <p:nvSpPr>
          <p:cNvPr id="2" name="Title 1"/>
          <p:cNvSpPr>
            <a:spLocks noGrp="1"/>
          </p:cNvSpPr>
          <p:nvPr>
            <p:ph type="title"/>
          </p:nvPr>
        </p:nvSpPr>
        <p:spPr>
          <a:xfrm>
            <a:off x="1154954" y="973668"/>
            <a:ext cx="8825659" cy="706964"/>
          </a:xfrm>
        </p:spPr>
        <p:txBody>
          <a:bodyPr/>
          <a:lstStyle>
            <a:lvl1pPr>
              <a:defRPr sz="3600"/>
            </a:lvl1pPr>
          </a:lstStyle>
          <a:p>
            <a:r>
              <a:rPr lang="en-US" smtClean="0"/>
              <a:t>Click to edit Master title style</a:t>
            </a:r>
            <a:endParaRPr lang="en-US" dirty="0"/>
          </a:p>
        </p:txBody>
      </p:sp>
      <p:sp>
        <p:nvSpPr>
          <p:cNvPr id="3" name="Text Placeholder 2"/>
          <p:cNvSpPr>
            <a:spLocks noGrp="1"/>
          </p:cNvSpPr>
          <p:nvPr>
            <p:ph type="body" idx="1"/>
          </p:nvPr>
        </p:nvSpPr>
        <p:spPr>
          <a:xfrm>
            <a:off x="1154954" y="2603502"/>
            <a:ext cx="3141878" cy="576262"/>
          </a:xfrm>
        </p:spPr>
        <p:txBody>
          <a:bodyPr anchor="b">
            <a:noAutofit/>
          </a:bodyPr>
          <a:lstStyle>
            <a:lvl1pPr marL="0" indent="0">
              <a:buNone/>
              <a:defRPr sz="24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16" name="Text Placeholder 3"/>
          <p:cNvSpPr>
            <a:spLocks noGrp="1"/>
          </p:cNvSpPr>
          <p:nvPr>
            <p:ph type="body" sz="half" idx="15"/>
          </p:nvPr>
        </p:nvSpPr>
        <p:spPr>
          <a:xfrm>
            <a:off x="1154953" y="3179764"/>
            <a:ext cx="3141879" cy="2847293"/>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Text Placeholder 4"/>
          <p:cNvSpPr>
            <a:spLocks noGrp="1"/>
          </p:cNvSpPr>
          <p:nvPr>
            <p:ph type="body" sz="quarter" idx="3"/>
          </p:nvPr>
        </p:nvSpPr>
        <p:spPr>
          <a:xfrm>
            <a:off x="4512721" y="2603500"/>
            <a:ext cx="3147009" cy="576262"/>
          </a:xfrm>
        </p:spPr>
        <p:txBody>
          <a:bodyPr anchor="b">
            <a:noAutofit/>
          </a:bodyPr>
          <a:lstStyle>
            <a:lvl1pPr marL="0" indent="0">
              <a:buNone/>
              <a:defRPr sz="24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19" name="Text Placeholder 3"/>
          <p:cNvSpPr>
            <a:spLocks noGrp="1"/>
          </p:cNvSpPr>
          <p:nvPr>
            <p:ph type="body" sz="half" idx="16"/>
          </p:nvPr>
        </p:nvSpPr>
        <p:spPr>
          <a:xfrm>
            <a:off x="4512721" y="3179763"/>
            <a:ext cx="3147009" cy="2847293"/>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14" name="Text Placeholder 4"/>
          <p:cNvSpPr>
            <a:spLocks noGrp="1"/>
          </p:cNvSpPr>
          <p:nvPr>
            <p:ph type="body" sz="quarter" idx="13"/>
          </p:nvPr>
        </p:nvSpPr>
        <p:spPr>
          <a:xfrm>
            <a:off x="7888135" y="2603501"/>
            <a:ext cx="3145730" cy="576262"/>
          </a:xfrm>
        </p:spPr>
        <p:txBody>
          <a:bodyPr anchor="b">
            <a:noAutofit/>
          </a:bodyPr>
          <a:lstStyle>
            <a:lvl1pPr marL="0" indent="0">
              <a:buNone/>
              <a:defRPr sz="24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20" name="Text Placeholder 3"/>
          <p:cNvSpPr>
            <a:spLocks noGrp="1"/>
          </p:cNvSpPr>
          <p:nvPr>
            <p:ph type="body" sz="half" idx="17"/>
          </p:nvPr>
        </p:nvSpPr>
        <p:spPr>
          <a:xfrm>
            <a:off x="7888329" y="3179762"/>
            <a:ext cx="3145536" cy="2847293"/>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cxnSp>
        <p:nvCxnSpPr>
          <p:cNvPr id="17" name="Straight Connector 16"/>
          <p:cNvCxnSpPr/>
          <p:nvPr/>
        </p:nvCxnSpPr>
        <p:spPr>
          <a:xfrm>
            <a:off x="4403971" y="2569633"/>
            <a:ext cx="0" cy="3492499"/>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cxnSp>
        <p:nvCxnSpPr>
          <p:cNvPr id="18" name="Straight Connector 17"/>
          <p:cNvCxnSpPr/>
          <p:nvPr/>
        </p:nvCxnSpPr>
        <p:spPr>
          <a:xfrm>
            <a:off x="7772401" y="2569633"/>
            <a:ext cx="0" cy="3492499"/>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6"/>
          <p:cNvSpPr>
            <a:spLocks noGrp="1"/>
          </p:cNvSpPr>
          <p:nvPr>
            <p:ph type="dt" sz="half" idx="10"/>
          </p:nvPr>
        </p:nvSpPr>
        <p:spPr/>
        <p:txBody>
          <a:bodyPr/>
          <a:lstStyle/>
          <a:p>
            <a:fld id="{9FE86839-B9D8-4651-8783-F325ECE74E65}" type="datetimeFigureOut">
              <a:rPr lang="en-US" dirty="0"/>
              <a:t>2/26/24</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Picture Column">
    <p:spTree>
      <p:nvGrpSpPr>
        <p:cNvPr id="1" name=""/>
        <p:cNvGrpSpPr/>
        <p:nvPr/>
      </p:nvGrpSpPr>
      <p:grpSpPr>
        <a:xfrm>
          <a:off x="0" y="0"/>
          <a:ext cx="0" cy="0"/>
          <a:chOff x="0" y="0"/>
          <a:chExt cx="0" cy="0"/>
        </a:xfrm>
      </p:grpSpPr>
      <p:sp>
        <p:nvSpPr>
          <p:cNvPr id="2" name="Title 1"/>
          <p:cNvSpPr>
            <a:spLocks noGrp="1"/>
          </p:cNvSpPr>
          <p:nvPr>
            <p:ph type="title"/>
          </p:nvPr>
        </p:nvSpPr>
        <p:spPr>
          <a:xfrm>
            <a:off x="1154954" y="973668"/>
            <a:ext cx="8825659" cy="706964"/>
          </a:xfrm>
        </p:spPr>
        <p:txBody>
          <a:bodyPr/>
          <a:lstStyle>
            <a:lvl1pPr>
              <a:defRPr sz="3600"/>
            </a:lvl1pPr>
          </a:lstStyle>
          <a:p>
            <a:r>
              <a:rPr lang="en-US" smtClean="0"/>
              <a:t>Click to edit Master title style</a:t>
            </a:r>
            <a:endParaRPr lang="en-US" dirty="0"/>
          </a:p>
        </p:txBody>
      </p:sp>
      <p:sp>
        <p:nvSpPr>
          <p:cNvPr id="3" name="Text Placeholder 2"/>
          <p:cNvSpPr>
            <a:spLocks noGrp="1"/>
          </p:cNvSpPr>
          <p:nvPr>
            <p:ph type="body" idx="1"/>
          </p:nvPr>
        </p:nvSpPr>
        <p:spPr>
          <a:xfrm>
            <a:off x="1154954" y="4532844"/>
            <a:ext cx="3050438" cy="576262"/>
          </a:xfrm>
        </p:spPr>
        <p:txBody>
          <a:bodyPr anchor="b">
            <a:noAutofit/>
          </a:bodyPr>
          <a:lstStyle>
            <a:lvl1pPr marL="0" indent="0">
              <a:buNone/>
              <a:defRPr sz="24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19" name="Picture Placeholder 2"/>
          <p:cNvSpPr>
            <a:spLocks noGrp="1" noChangeAspect="1"/>
          </p:cNvSpPr>
          <p:nvPr>
            <p:ph type="pic" idx="15"/>
          </p:nvPr>
        </p:nvSpPr>
        <p:spPr>
          <a:xfrm>
            <a:off x="1334553" y="2603500"/>
            <a:ext cx="2691242" cy="159151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Drag picture to placeholder or click icon to add</a:t>
            </a:r>
            <a:endParaRPr lang="en-US" dirty="0"/>
          </a:p>
        </p:txBody>
      </p:sp>
      <p:sp>
        <p:nvSpPr>
          <p:cNvPr id="22" name="Text Placeholder 3"/>
          <p:cNvSpPr>
            <a:spLocks noGrp="1"/>
          </p:cNvSpPr>
          <p:nvPr>
            <p:ph type="body" sz="half" idx="18"/>
          </p:nvPr>
        </p:nvSpPr>
        <p:spPr>
          <a:xfrm>
            <a:off x="1154954" y="5109106"/>
            <a:ext cx="3050438" cy="91795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Text Placeholder 4"/>
          <p:cNvSpPr>
            <a:spLocks noGrp="1"/>
          </p:cNvSpPr>
          <p:nvPr>
            <p:ph type="body" sz="quarter" idx="3"/>
          </p:nvPr>
        </p:nvSpPr>
        <p:spPr>
          <a:xfrm>
            <a:off x="4568865" y="4532844"/>
            <a:ext cx="3050438" cy="576263"/>
          </a:xfrm>
        </p:spPr>
        <p:txBody>
          <a:bodyPr anchor="b">
            <a:noAutofit/>
          </a:bodyPr>
          <a:lstStyle>
            <a:lvl1pPr marL="0" indent="0">
              <a:buNone/>
              <a:defRPr sz="24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1" name="Picture Placeholder 2"/>
          <p:cNvSpPr>
            <a:spLocks noGrp="1" noChangeAspect="1"/>
          </p:cNvSpPr>
          <p:nvPr>
            <p:ph type="pic" idx="21"/>
          </p:nvPr>
        </p:nvSpPr>
        <p:spPr>
          <a:xfrm>
            <a:off x="4748462" y="2603500"/>
            <a:ext cx="2691243" cy="159151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Drag picture to placeholder or click icon to add</a:t>
            </a:r>
            <a:endParaRPr lang="en-US" dirty="0"/>
          </a:p>
        </p:txBody>
      </p:sp>
      <p:sp>
        <p:nvSpPr>
          <p:cNvPr id="23" name="Text Placeholder 3"/>
          <p:cNvSpPr>
            <a:spLocks noGrp="1"/>
          </p:cNvSpPr>
          <p:nvPr>
            <p:ph type="body" sz="half" idx="19"/>
          </p:nvPr>
        </p:nvSpPr>
        <p:spPr>
          <a:xfrm>
            <a:off x="4570172" y="5109105"/>
            <a:ext cx="3050438" cy="91795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14" name="Text Placeholder 4"/>
          <p:cNvSpPr>
            <a:spLocks noGrp="1"/>
          </p:cNvSpPr>
          <p:nvPr>
            <p:ph type="body" sz="quarter" idx="13"/>
          </p:nvPr>
        </p:nvSpPr>
        <p:spPr>
          <a:xfrm>
            <a:off x="7982775" y="4532845"/>
            <a:ext cx="3051095" cy="576262"/>
          </a:xfrm>
        </p:spPr>
        <p:txBody>
          <a:bodyPr anchor="b">
            <a:noAutofit/>
          </a:bodyPr>
          <a:lstStyle>
            <a:lvl1pPr marL="0" indent="0">
              <a:buNone/>
              <a:defRPr sz="24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2" name="Picture Placeholder 2"/>
          <p:cNvSpPr>
            <a:spLocks noGrp="1" noChangeAspect="1"/>
          </p:cNvSpPr>
          <p:nvPr>
            <p:ph type="pic" idx="22"/>
          </p:nvPr>
        </p:nvSpPr>
        <p:spPr>
          <a:xfrm>
            <a:off x="8163031" y="2603500"/>
            <a:ext cx="2691242" cy="159151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Drag picture to placeholder or click icon to add</a:t>
            </a:r>
            <a:endParaRPr lang="en-US" dirty="0"/>
          </a:p>
        </p:txBody>
      </p:sp>
      <p:sp>
        <p:nvSpPr>
          <p:cNvPr id="24" name="Text Placeholder 3"/>
          <p:cNvSpPr>
            <a:spLocks noGrp="1"/>
          </p:cNvSpPr>
          <p:nvPr>
            <p:ph type="body" sz="half" idx="20"/>
          </p:nvPr>
        </p:nvSpPr>
        <p:spPr>
          <a:xfrm>
            <a:off x="7982775" y="5109104"/>
            <a:ext cx="3051096" cy="91795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cxnSp>
        <p:nvCxnSpPr>
          <p:cNvPr id="43" name="Straight Connector 42"/>
          <p:cNvCxnSpPr/>
          <p:nvPr/>
        </p:nvCxnSpPr>
        <p:spPr>
          <a:xfrm>
            <a:off x="4405831" y="2569633"/>
            <a:ext cx="0" cy="3492499"/>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cxnSp>
        <p:nvCxnSpPr>
          <p:cNvPr id="44" name="Straight Connector 43"/>
          <p:cNvCxnSpPr/>
          <p:nvPr/>
        </p:nvCxnSpPr>
        <p:spPr>
          <a:xfrm>
            <a:off x="7797802" y="2569633"/>
            <a:ext cx="0" cy="3492499"/>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6"/>
          <p:cNvSpPr>
            <a:spLocks noGrp="1"/>
          </p:cNvSpPr>
          <p:nvPr>
            <p:ph type="dt" sz="half" idx="10"/>
          </p:nvPr>
        </p:nvSpPr>
        <p:spPr/>
        <p:txBody>
          <a:bodyPr/>
          <a:lstStyle/>
          <a:p>
            <a:fld id="{FD484F64-32F6-45C5-931F-ADC1662401D0}" type="datetimeFigureOut">
              <a:rPr lang="en-US" dirty="0"/>
              <a:t>2/26/24</a:t>
            </a:fld>
            <a:endParaRPr lang="en-US" dirty="0"/>
          </a:p>
        </p:txBody>
      </p:sp>
      <p:sp>
        <p:nvSpPr>
          <p:cNvPr id="8" name="Footer Placeholder 7"/>
          <p:cNvSpPr>
            <a:spLocks noGrp="1"/>
          </p:cNvSpPr>
          <p:nvPr>
            <p:ph type="ftr" sz="quarter" idx="11"/>
          </p:nvPr>
        </p:nvSpPr>
        <p:spPr>
          <a:xfrm>
            <a:off x="561111" y="6391838"/>
            <a:ext cx="3644282" cy="304801"/>
          </a:xfrm>
        </p:spPr>
        <p:txBody>
          <a:bodyPr/>
          <a:lstStyle/>
          <a:p>
            <a:endParaRPr lang="en-US" dirty="0"/>
          </a:p>
        </p:txBody>
      </p:sp>
      <p:sp>
        <p:nvSpPr>
          <p:cNvPr id="9" name="Slide Number Placeholder 8"/>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a:xfrm>
            <a:off x="1154954" y="973668"/>
            <a:ext cx="8825659" cy="706964"/>
          </a:xfrm>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1154954" y="2603500"/>
            <a:ext cx="8825659" cy="3416300"/>
          </a:xfrm>
        </p:spPr>
        <p:txBody>
          <a:bodyPr vert="eaVert" anchor="t" anchorCtr="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a:xfrm>
            <a:off x="10695439" y="6391838"/>
            <a:ext cx="990599" cy="304799"/>
          </a:xfrm>
        </p:spPr>
        <p:txBody>
          <a:bodyPr/>
          <a:lstStyle/>
          <a:p>
            <a:fld id="{53086D93-FCAC-47E0-A2EE-787E62CA814C}" type="datetimeFigureOut">
              <a:rPr lang="en-US" dirty="0"/>
              <a:t>2/26/24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grpSp>
        <p:nvGrpSpPr>
          <p:cNvPr id="9" name="Group 8"/>
          <p:cNvGrpSpPr/>
          <p:nvPr/>
        </p:nvGrpSpPr>
        <p:grpSpPr>
          <a:xfrm>
            <a:off x="0" y="0"/>
            <a:ext cx="12192000" cy="6858000"/>
            <a:chOff x="0" y="0"/>
            <a:chExt cx="12192000" cy="6858000"/>
          </a:xfrm>
        </p:grpSpPr>
        <p:sp>
          <p:nvSpPr>
            <p:cNvPr id="12" name="Rectangle 11"/>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5" name="Oval 14"/>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0" name="Oval 19"/>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7" name="Rectangle 6"/>
            <p:cNvSpPr/>
            <p:nvPr/>
          </p:nvSpPr>
          <p:spPr bwMode="gray">
            <a:xfrm>
              <a:off x="414867" y="402165"/>
              <a:ext cx="6510866" cy="605367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sp>
        <p:sp>
          <p:nvSpPr>
            <p:cNvPr id="17" name="Freeform 5"/>
            <p:cNvSpPr/>
            <p:nvPr/>
          </p:nvSpPr>
          <p:spPr bwMode="gray">
            <a:xfrm rot="5101749">
              <a:off x="6294738" y="4577737"/>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0" name="Freeform 5"/>
            <p:cNvSpPr/>
            <p:nvPr/>
          </p:nvSpPr>
          <p:spPr bwMode="gray">
            <a:xfrm rot="5400000">
              <a:off x="4449232" y="2801721"/>
              <a:ext cx="6053670" cy="1254558"/>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3"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Vertical Title 1"/>
          <p:cNvSpPr>
            <a:spLocks noGrp="1"/>
          </p:cNvSpPr>
          <p:nvPr>
            <p:ph type="title" orient="vert"/>
          </p:nvPr>
        </p:nvSpPr>
        <p:spPr>
          <a:xfrm>
            <a:off x="8585235" y="1278467"/>
            <a:ext cx="1409965" cy="4748590"/>
          </a:xfrm>
        </p:spPr>
        <p:txBody>
          <a:bodyPr vert="eaVert" anchor="b" anchorCtr="0"/>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1154954" y="1278467"/>
            <a:ext cx="6256025" cy="474859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a:xfrm>
            <a:off x="10653104" y="6391838"/>
            <a:ext cx="992135" cy="304799"/>
          </a:xfrm>
        </p:spPr>
        <p:txBody>
          <a:bodyPr/>
          <a:lstStyle/>
          <a:p>
            <a:fld id="{CDA879A6-0FD0-4734-A311-86BFCA472E6E}" type="datetimeFigureOut">
              <a:rPr lang="en-US" dirty="0"/>
              <a:t>2/26/24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14" name="Rectangle 13"/>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slideLayout" Target="../slideLayouts/slideLayout12.xml"/><Relationship Id="rId13" Type="http://schemas.openxmlformats.org/officeDocument/2006/relationships/slideLayout" Target="../slideLayouts/slideLayout13.xml"/><Relationship Id="rId14" Type="http://schemas.openxmlformats.org/officeDocument/2006/relationships/slideLayout" Target="../slideLayouts/slideLayout14.xml"/><Relationship Id="rId15" Type="http://schemas.openxmlformats.org/officeDocument/2006/relationships/slideLayout" Target="../slideLayouts/slideLayout15.xml"/><Relationship Id="rId16" Type="http://schemas.openxmlformats.org/officeDocument/2006/relationships/slideLayout" Target="../slideLayouts/slideLayout16.xml"/><Relationship Id="rId17" Type="http://schemas.openxmlformats.org/officeDocument/2006/relationships/slideLayout" Target="../slideLayouts/slideLayout17.xml"/><Relationship Id="rId18" Type="http://schemas.openxmlformats.org/officeDocument/2006/relationships/theme" Target="../theme/theme1.xml"/><Relationship Id="rId19" Type="http://schemas.openxmlformats.org/officeDocument/2006/relationships/image" Target="../media/image1.jpeg"/><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8" name="Group 7"/>
          <p:cNvGrpSpPr/>
          <p:nvPr/>
        </p:nvGrpSpPr>
        <p:grpSpPr>
          <a:xfrm>
            <a:off x="0" y="0"/>
            <a:ext cx="12192000" cy="6858000"/>
            <a:chOff x="0" y="0"/>
            <a:chExt cx="12192000" cy="6858000"/>
          </a:xfrm>
        </p:grpSpPr>
        <p:sp>
          <p:nvSpPr>
            <p:cNvPr id="7" name="Rectangle 6"/>
            <p:cNvSpPr/>
            <p:nvPr/>
          </p:nvSpPr>
          <p:spPr>
            <a:xfrm>
              <a:off x="0" y="0"/>
              <a:ext cx="12192000" cy="6858000"/>
            </a:xfrm>
            <a:prstGeom prst="rect">
              <a:avLst/>
            </a:prstGeom>
            <a:blipFill>
              <a:blip r:embed="rId19">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3" name="Oval 12"/>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5" name="Oval 14"/>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7" name="Oval 16"/>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0" name="Freeform 5"/>
            <p:cNvSpPr/>
            <p:nvPr/>
          </p:nvSpPr>
          <p:spPr bwMode="gray">
            <a:xfrm rot="21010068">
              <a:off x="8490951" y="1797517"/>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9" name="Freeform 5"/>
            <p:cNvSpPr/>
            <p:nvPr/>
          </p:nvSpPr>
          <p:spPr bwMode="gray">
            <a:xfrm>
              <a:off x="459506" y="1866405"/>
              <a:ext cx="11277600" cy="4533900"/>
            </a:xfrm>
            <a:custGeom>
              <a:avLst/>
              <a:gdLst/>
              <a:ahLst/>
              <a:cxnLst/>
              <a:rect l="0" t="0" r="r" b="b"/>
              <a:pathLst>
                <a:path w="7104" h="2856">
                  <a:moveTo>
                    <a:pt x="0" y="0"/>
                  </a:moveTo>
                  <a:lnTo>
                    <a:pt x="0" y="2856"/>
                  </a:lnTo>
                  <a:lnTo>
                    <a:pt x="7104" y="2856"/>
                  </a:lnTo>
                  <a:lnTo>
                    <a:pt x="7104" y="1"/>
                  </a:lnTo>
                  <a:lnTo>
                    <a:pt x="7104" y="1"/>
                  </a:lnTo>
                  <a:lnTo>
                    <a:pt x="6943" y="26"/>
                  </a:lnTo>
                  <a:lnTo>
                    <a:pt x="6782" y="50"/>
                  </a:lnTo>
                  <a:lnTo>
                    <a:pt x="6621" y="73"/>
                  </a:lnTo>
                  <a:lnTo>
                    <a:pt x="6459" y="93"/>
                  </a:lnTo>
                  <a:lnTo>
                    <a:pt x="6298" y="113"/>
                  </a:lnTo>
                  <a:lnTo>
                    <a:pt x="6136" y="132"/>
                  </a:lnTo>
                  <a:lnTo>
                    <a:pt x="5976" y="148"/>
                  </a:lnTo>
                  <a:lnTo>
                    <a:pt x="5814" y="163"/>
                  </a:lnTo>
                  <a:lnTo>
                    <a:pt x="5653" y="177"/>
                  </a:lnTo>
                  <a:lnTo>
                    <a:pt x="5494" y="189"/>
                  </a:lnTo>
                  <a:lnTo>
                    <a:pt x="5334" y="201"/>
                  </a:lnTo>
                  <a:lnTo>
                    <a:pt x="5175" y="211"/>
                  </a:lnTo>
                  <a:lnTo>
                    <a:pt x="5017" y="219"/>
                  </a:lnTo>
                  <a:lnTo>
                    <a:pt x="4859" y="227"/>
                  </a:lnTo>
                  <a:lnTo>
                    <a:pt x="4703" y="234"/>
                  </a:lnTo>
                  <a:lnTo>
                    <a:pt x="4548" y="239"/>
                  </a:lnTo>
                  <a:lnTo>
                    <a:pt x="4393" y="243"/>
                  </a:lnTo>
                  <a:lnTo>
                    <a:pt x="4240" y="247"/>
                  </a:lnTo>
                  <a:lnTo>
                    <a:pt x="4088" y="249"/>
                  </a:lnTo>
                  <a:lnTo>
                    <a:pt x="3937" y="251"/>
                  </a:lnTo>
                  <a:lnTo>
                    <a:pt x="3788" y="252"/>
                  </a:lnTo>
                  <a:lnTo>
                    <a:pt x="3640" y="251"/>
                  </a:lnTo>
                  <a:lnTo>
                    <a:pt x="3494" y="251"/>
                  </a:lnTo>
                  <a:lnTo>
                    <a:pt x="3349" y="249"/>
                  </a:lnTo>
                  <a:lnTo>
                    <a:pt x="3207" y="246"/>
                  </a:lnTo>
                  <a:lnTo>
                    <a:pt x="3066" y="243"/>
                  </a:lnTo>
                  <a:lnTo>
                    <a:pt x="2928" y="240"/>
                  </a:lnTo>
                  <a:lnTo>
                    <a:pt x="2791" y="235"/>
                  </a:lnTo>
                  <a:lnTo>
                    <a:pt x="2656" y="230"/>
                  </a:lnTo>
                  <a:lnTo>
                    <a:pt x="2524" y="225"/>
                  </a:lnTo>
                  <a:lnTo>
                    <a:pt x="2266" y="212"/>
                  </a:lnTo>
                  <a:lnTo>
                    <a:pt x="2019" y="198"/>
                  </a:lnTo>
                  <a:lnTo>
                    <a:pt x="1782" y="183"/>
                  </a:lnTo>
                  <a:lnTo>
                    <a:pt x="1557" y="167"/>
                  </a:lnTo>
                  <a:lnTo>
                    <a:pt x="1343" y="150"/>
                  </a:lnTo>
                  <a:lnTo>
                    <a:pt x="1144" y="132"/>
                  </a:lnTo>
                  <a:lnTo>
                    <a:pt x="957" y="114"/>
                  </a:lnTo>
                  <a:lnTo>
                    <a:pt x="785" y="96"/>
                  </a:lnTo>
                  <a:lnTo>
                    <a:pt x="627" y="79"/>
                  </a:lnTo>
                  <a:lnTo>
                    <a:pt x="487" y="63"/>
                  </a:lnTo>
                  <a:lnTo>
                    <a:pt x="361" y="48"/>
                  </a:lnTo>
                  <a:lnTo>
                    <a:pt x="254" y="35"/>
                  </a:lnTo>
                  <a:lnTo>
                    <a:pt x="165" y="23"/>
                  </a:lnTo>
                  <a:lnTo>
                    <a:pt x="42" y="6"/>
                  </a:lnTo>
                  <a:lnTo>
                    <a:pt x="0" y="0"/>
                  </a:lnTo>
                  <a:lnTo>
                    <a:pt x="0" y="0"/>
                  </a:lnTo>
                  <a:close/>
                </a:path>
              </a:pathLst>
            </a:custGeom>
            <a:solidFill>
              <a:schemeClr val="bg1"/>
            </a:solidFill>
            <a:ln>
              <a:noFill/>
            </a:ln>
          </p:spPr>
        </p:sp>
        <p:sp>
          <p:nvSpPr>
            <p:cNvPr id="14"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Placeholder 1"/>
          <p:cNvSpPr>
            <a:spLocks noGrp="1"/>
          </p:cNvSpPr>
          <p:nvPr>
            <p:ph type="title"/>
          </p:nvPr>
        </p:nvSpPr>
        <p:spPr bwMode="gray">
          <a:xfrm>
            <a:off x="1154954" y="973668"/>
            <a:ext cx="8761413" cy="706964"/>
          </a:xfrm>
          <a:prstGeom prst="rect">
            <a:avLst/>
          </a:prstGeom>
        </p:spPr>
        <p:txBody>
          <a:bodyPr vert="horz" lIns="91440" tIns="45720" rIns="91440" bIns="45720" rtlCol="0" anchor="ctr">
            <a:noAutofit/>
          </a:bodyPr>
          <a:lstStyle/>
          <a:p>
            <a:r>
              <a:rPr lang="en-US" smtClean="0"/>
              <a:t>Click to edit Master title style</a:t>
            </a:r>
            <a:endParaRPr lang="en-US" dirty="0"/>
          </a:p>
        </p:txBody>
      </p:sp>
      <p:sp>
        <p:nvSpPr>
          <p:cNvPr id="3" name="Text Placeholder 2"/>
          <p:cNvSpPr>
            <a:spLocks noGrp="1"/>
          </p:cNvSpPr>
          <p:nvPr>
            <p:ph type="body" idx="1"/>
          </p:nvPr>
        </p:nvSpPr>
        <p:spPr>
          <a:xfrm>
            <a:off x="1154954" y="2603500"/>
            <a:ext cx="8761413" cy="34163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10653104" y="6391838"/>
            <a:ext cx="990599" cy="304799"/>
          </a:xfrm>
          <a:prstGeom prst="rect">
            <a:avLst/>
          </a:prstGeom>
        </p:spPr>
        <p:txBody>
          <a:bodyPr vert="horz" lIns="91440" tIns="45720" rIns="91440" bIns="45720" rtlCol="0" anchor="ctr"/>
          <a:lstStyle>
            <a:lvl1pPr algn="r">
              <a:defRPr sz="1000" b="1" i="0">
                <a:solidFill>
                  <a:schemeClr val="accent1"/>
                </a:solidFill>
              </a:defRPr>
            </a:lvl1pPr>
          </a:lstStyle>
          <a:p>
            <a:fld id="{2BE451C3-0FF4-47C4-B829-773ADF60F88C}" type="datetimeFigureOut">
              <a:rPr lang="en-US" dirty="0"/>
              <a:t>2/26/24</a:t>
            </a:fld>
            <a:endParaRPr lang="en-US" dirty="0"/>
          </a:p>
        </p:txBody>
      </p:sp>
      <p:sp>
        <p:nvSpPr>
          <p:cNvPr id="5" name="Footer Placeholder 4"/>
          <p:cNvSpPr>
            <a:spLocks noGrp="1"/>
          </p:cNvSpPr>
          <p:nvPr>
            <p:ph type="ftr" sz="quarter" idx="3"/>
          </p:nvPr>
        </p:nvSpPr>
        <p:spPr>
          <a:xfrm>
            <a:off x="561110" y="6391838"/>
            <a:ext cx="3859795" cy="304801"/>
          </a:xfrm>
          <a:prstGeom prst="rect">
            <a:avLst/>
          </a:prstGeom>
        </p:spPr>
        <p:txBody>
          <a:bodyPr vert="horz" lIns="91440" tIns="45720" rIns="91440" bIns="45720" rtlCol="0" anchor="ctr"/>
          <a:lstStyle>
            <a:lvl1pPr algn="l">
              <a:defRPr sz="1000" b="1" i="0">
                <a:solidFill>
                  <a:schemeClr val="accent1"/>
                </a:solidFill>
              </a:defRPr>
            </a:lvl1pPr>
          </a:lstStyle>
          <a:p>
            <a:endParaRPr lang="en-US" dirty="0"/>
          </a:p>
        </p:txBody>
      </p:sp>
      <p:sp>
        <p:nvSpPr>
          <p:cNvPr id="21" name="Rectangle 20"/>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4"/>
          </p:nvPr>
        </p:nvSpPr>
        <p:spPr bwMode="gray">
          <a:xfrm>
            <a:off x="10352540" y="295729"/>
            <a:ext cx="838199" cy="767687"/>
          </a:xfrm>
          <a:prstGeom prst="rect">
            <a:avLst/>
          </a:prstGeom>
        </p:spPr>
        <p:txBody>
          <a:bodyPr vert="horz" lIns="91440" tIns="45720" rIns="91440" bIns="45720" rtlCol="0" anchor="b"/>
          <a:lstStyle>
            <a:lvl1pPr algn="ctr">
              <a:defRPr sz="2800" b="0" i="0">
                <a:solidFill>
                  <a:schemeClr val="bg1"/>
                </a:solidFill>
              </a:defRPr>
            </a:lvl1pPr>
          </a:lstStyle>
          <a:p>
            <a:fld id="{D57F1E4F-1CFF-5643-939E-217C01CDF565}" type="slidenum">
              <a:rPr lang="en-US" dirty="0"/>
              <a:pPr/>
              <a:t>‹#›</a:t>
            </a:fld>
            <a:endParaRPr lang="en-US" dirty="0"/>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73" r:id="rId3"/>
    <p:sldLayoutId id="2147483652" r:id="rId4"/>
    <p:sldLayoutId id="2147483653" r:id="rId5"/>
    <p:sldLayoutId id="2147483654" r:id="rId6"/>
    <p:sldLayoutId id="2147483655" r:id="rId7"/>
    <p:sldLayoutId id="2147483656" r:id="rId8"/>
    <p:sldLayoutId id="2147483668" r:id="rId9"/>
    <p:sldLayoutId id="2147483667" r:id="rId10"/>
    <p:sldLayoutId id="2147483661" r:id="rId11"/>
    <p:sldLayoutId id="2147483672" r:id="rId12"/>
    <p:sldLayoutId id="2147483662" r:id="rId13"/>
    <p:sldLayoutId id="2147483669" r:id="rId14"/>
    <p:sldLayoutId id="2147483670" r:id="rId15"/>
    <p:sldLayoutId id="2147483658" r:id="rId16"/>
    <p:sldLayoutId id="2147483659" r:id="rId17"/>
  </p:sldLayoutIdLst>
  <p:hf sldNum="0" hdr="0" ftr="0" dt="0"/>
  <p:txStyles>
    <p:titleStyle>
      <a:lvl1pPr algn="l" defTabSz="457200" rtl="0" eaLnBrk="1" latinLnBrk="0" hangingPunct="1">
        <a:spcBef>
          <a:spcPct val="0"/>
        </a:spcBef>
        <a:buNone/>
        <a:defRPr sz="3600" b="0" i="0" kern="1200">
          <a:solidFill>
            <a:schemeClr val="bg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b="0" i="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b="0" i="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hyperlink" Target="https://pedsinreview-aappublications-org.ezproxy.liberty.edu/content/37/8/323" TargetMode="External"/><Relationship Id="rId4" Type="http://schemas.openxmlformats.org/officeDocument/2006/relationships/hyperlink" Target="https://search-proquest-com.ezproxy.liberty.edu/docview/2167792745?pq-origsite=summon" TargetMode="External"/><Relationship Id="rId5" Type="http://schemas.openxmlformats.org/officeDocument/2006/relationships/hyperlink" Target="https://link-springer-com.ezproxy.liberty.edu/article/10.1007/s11920-016-0728-8" TargetMode="External"/><Relationship Id="rId6" Type="http://schemas.openxmlformats.org/officeDocument/2006/relationships/hyperlink" Target="https://www.jpagonline.org/article/S1083-3188(19)30353-5/abstract" TargetMode="External"/><Relationship Id="rId1" Type="http://schemas.openxmlformats.org/officeDocument/2006/relationships/slideLayout" Target="../slideLayouts/slideLayout2.xml"/><Relationship Id="rId2" Type="http://schemas.openxmlformats.org/officeDocument/2006/relationships/hyperlink" Target="https://www.ncbi.nlm.nih.gov/pmc/articles/PMC5332028/"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t>Eating Disorders </a:t>
            </a:r>
            <a:endParaRPr lang="en-US" dirty="0"/>
          </a:p>
        </p:txBody>
      </p:sp>
      <p:sp>
        <p:nvSpPr>
          <p:cNvPr id="3" name="Subtitle 2"/>
          <p:cNvSpPr>
            <a:spLocks noGrp="1"/>
          </p:cNvSpPr>
          <p:nvPr>
            <p:ph type="subTitle" idx="1"/>
          </p:nvPr>
        </p:nvSpPr>
        <p:spPr/>
        <p:txBody>
          <a:bodyPr/>
          <a:lstStyle/>
          <a:p>
            <a:r>
              <a:rPr lang="en-US" dirty="0" smtClean="0"/>
              <a:t>By: Lauren Emily Wilson </a:t>
            </a:r>
            <a:endParaRPr lang="en-US" dirty="0"/>
          </a:p>
        </p:txBody>
      </p:sp>
    </p:spTree>
    <p:extLst>
      <p:ext uri="{BB962C8B-B14F-4D97-AF65-F5344CB8AC3E}">
        <p14:creationId xmlns:p14="http://schemas.microsoft.com/office/powerpoint/2010/main" val="1811834977"/>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Introduction </a:t>
            </a:r>
            <a:endParaRPr lang="en-US" dirty="0"/>
          </a:p>
        </p:txBody>
      </p:sp>
      <p:sp>
        <p:nvSpPr>
          <p:cNvPr id="3" name="Content Placeholder 2"/>
          <p:cNvSpPr>
            <a:spLocks noGrp="1"/>
          </p:cNvSpPr>
          <p:nvPr>
            <p:ph idx="1"/>
          </p:nvPr>
        </p:nvSpPr>
        <p:spPr/>
        <p:txBody>
          <a:bodyPr/>
          <a:lstStyle/>
          <a:p>
            <a:r>
              <a:rPr lang="en-US" baseline="-25000" dirty="0"/>
              <a:t>This research topic will explore, critique, and evaluate the causes, side effects, and reasons why people struggle with eating disorders and how it affects their mental state of mind. </a:t>
            </a:r>
            <a:endParaRPr lang="en-US" baseline="-25000" dirty="0" smtClean="0"/>
          </a:p>
          <a:p>
            <a:r>
              <a:rPr lang="en-US" baseline="-25000" dirty="0" smtClean="0"/>
              <a:t>Eating </a:t>
            </a:r>
            <a:r>
              <a:rPr lang="en-US" baseline="-25000" dirty="0"/>
              <a:t>disorders cover a variety of different situations that are characterized by the definition of an eating disorder. Anorexia and bulimia and the mental state of people struggling with these particular disorders is what this annotated bibliography will focus on. </a:t>
            </a:r>
            <a:endParaRPr lang="en-US" baseline="-25000" dirty="0" smtClean="0"/>
          </a:p>
          <a:p>
            <a:r>
              <a:rPr lang="en-US" baseline="-25000" dirty="0" smtClean="0"/>
              <a:t>The </a:t>
            </a:r>
            <a:r>
              <a:rPr lang="en-US" baseline="-25000" dirty="0"/>
              <a:t>mental health of people with low body weight and a distorted body image of how one views their body is a focus point </a:t>
            </a:r>
            <a:r>
              <a:rPr lang="en-US" baseline="-25000" dirty="0" smtClean="0"/>
              <a:t>of</a:t>
            </a:r>
            <a:r>
              <a:rPr lang="en-US" dirty="0" smtClean="0"/>
              <a:t> </a:t>
            </a:r>
            <a:r>
              <a:rPr lang="en-US" baseline="-25000" dirty="0"/>
              <a:t>t</a:t>
            </a:r>
            <a:r>
              <a:rPr lang="en-US" baseline="-25000" dirty="0" smtClean="0"/>
              <a:t>he research. The research </a:t>
            </a:r>
            <a:r>
              <a:rPr lang="en-US" baseline="-25000" dirty="0"/>
              <a:t>will also describe the power of social media and how social media plays a key role in the mental state of people’s mind. Social media affects how they see their body and whether they should restrict calories or overeat to look like social influencers.  </a:t>
            </a:r>
            <a:endParaRPr lang="en-US" dirty="0"/>
          </a:p>
        </p:txBody>
      </p:sp>
    </p:spTree>
    <p:extLst>
      <p:ext uri="{BB962C8B-B14F-4D97-AF65-F5344CB8AC3E}">
        <p14:creationId xmlns:p14="http://schemas.microsoft.com/office/powerpoint/2010/main" val="1448452336"/>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Diffuser Tension Imaging </a:t>
            </a:r>
            <a:endParaRPr lang="en-US" dirty="0"/>
          </a:p>
        </p:txBody>
      </p:sp>
      <p:sp>
        <p:nvSpPr>
          <p:cNvPr id="3" name="Content Placeholder 2"/>
          <p:cNvSpPr>
            <a:spLocks noGrp="1"/>
          </p:cNvSpPr>
          <p:nvPr>
            <p:ph idx="1"/>
          </p:nvPr>
        </p:nvSpPr>
        <p:spPr/>
        <p:txBody>
          <a:bodyPr/>
          <a:lstStyle/>
          <a:p>
            <a:r>
              <a:rPr lang="en-US" baseline="-25000" dirty="0"/>
              <a:t>Twelve patients were scanned at a diagnosis and after one year of treatment were compared to twenty- four healthy controls through DTI. </a:t>
            </a:r>
            <a:endParaRPr lang="en-US" dirty="0"/>
          </a:p>
          <a:p>
            <a:r>
              <a:rPr lang="en-US" baseline="-25000" dirty="0"/>
              <a:t>The particular information that was collected within the DTI imaging helped throughout the process. Patients were scanned and diagnosed after one year of family therapy. The goal of the treatment program was to stop binge eating and then throwing up food and to also stop restricting food. Exercise is not allowed and the participants were to gain 0.5 to 1 kg per week. Parents were to serve snacks and three regular meals while in this particular treatment. </a:t>
            </a:r>
            <a:endParaRPr lang="en-US" dirty="0"/>
          </a:p>
        </p:txBody>
      </p:sp>
    </p:spTree>
    <p:extLst>
      <p:ext uri="{BB962C8B-B14F-4D97-AF65-F5344CB8AC3E}">
        <p14:creationId xmlns:p14="http://schemas.microsoft.com/office/powerpoint/2010/main" val="465638570"/>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Why Diffuser Imaging is important in this article</a:t>
            </a:r>
            <a:endParaRPr lang="en-US" dirty="0"/>
          </a:p>
        </p:txBody>
      </p:sp>
      <p:sp>
        <p:nvSpPr>
          <p:cNvPr id="3" name="Content Placeholder 2"/>
          <p:cNvSpPr>
            <a:spLocks noGrp="1"/>
          </p:cNvSpPr>
          <p:nvPr>
            <p:ph idx="1"/>
          </p:nvPr>
        </p:nvSpPr>
        <p:spPr/>
        <p:txBody>
          <a:bodyPr/>
          <a:lstStyle/>
          <a:p>
            <a:r>
              <a:rPr lang="en-US" baseline="-25000" dirty="0"/>
              <a:t>The </a:t>
            </a:r>
            <a:r>
              <a:rPr lang="en-US" baseline="-25000" dirty="0" smtClean="0"/>
              <a:t>article</a:t>
            </a:r>
            <a:r>
              <a:rPr lang="en-US" baseline="-25000" dirty="0"/>
              <a:t>, Limbic-</a:t>
            </a:r>
            <a:r>
              <a:rPr lang="en-US" baseline="-25000" dirty="0" err="1"/>
              <a:t>thalamo</a:t>
            </a:r>
            <a:r>
              <a:rPr lang="en-US" baseline="-25000" dirty="0"/>
              <a:t>-cortical projections and reward-related circuitry integrity affects eating behavior: A longitudinal DTI study in adolescents with restrictive eating </a:t>
            </a:r>
            <a:r>
              <a:rPr lang="en-US" baseline="-25000" dirty="0" smtClean="0"/>
              <a:t>disorders, </a:t>
            </a:r>
            <a:r>
              <a:rPr lang="en-US" baseline="-25000" dirty="0"/>
              <a:t>takes a common thing in society and applies eating disorders to the actual brain and the mentality of overeating, purging and starvation, or withholding from eating a number of calories in order to look or feel a certain way, or both.  </a:t>
            </a:r>
            <a:endParaRPr lang="en-US" baseline="-25000" dirty="0" smtClean="0"/>
          </a:p>
          <a:p>
            <a:r>
              <a:rPr lang="en-US" baseline="-25000" dirty="0" smtClean="0"/>
              <a:t>The </a:t>
            </a:r>
            <a:r>
              <a:rPr lang="en-US" baseline="-25000" dirty="0"/>
              <a:t>article did describe a number of tests and treatment plans and it actually helped the person’s mental ability, however the article never stated how these particular tests and treatment as a family helped the individuals mentally, or why they binged or chose starvation to look or feel a certain way. The brain activity </a:t>
            </a:r>
            <a:r>
              <a:rPr lang="en-US" baseline="-25000" dirty="0" smtClean="0"/>
              <a:t>was</a:t>
            </a:r>
            <a:r>
              <a:rPr lang="en-US" dirty="0" smtClean="0"/>
              <a:t> </a:t>
            </a:r>
            <a:r>
              <a:rPr lang="en-US" baseline="-25000" dirty="0" smtClean="0"/>
              <a:t>well </a:t>
            </a:r>
            <a:r>
              <a:rPr lang="en-US" baseline="-25000" dirty="0"/>
              <a:t>described and portrayed throughout the </a:t>
            </a:r>
            <a:r>
              <a:rPr lang="en-US" baseline="-25000" dirty="0" smtClean="0"/>
              <a:t>article.</a:t>
            </a:r>
            <a:r>
              <a:rPr lang="en-US" dirty="0" smtClean="0"/>
              <a:t> </a:t>
            </a:r>
            <a:endParaRPr lang="en-US" dirty="0"/>
          </a:p>
        </p:txBody>
      </p:sp>
    </p:spTree>
    <p:extLst>
      <p:ext uri="{BB962C8B-B14F-4D97-AF65-F5344CB8AC3E}">
        <p14:creationId xmlns:p14="http://schemas.microsoft.com/office/powerpoint/2010/main" val="1460840605"/>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Eating Disorders in Childhood</a:t>
            </a:r>
            <a:endParaRPr lang="en-US" dirty="0"/>
          </a:p>
        </p:txBody>
      </p:sp>
      <p:sp>
        <p:nvSpPr>
          <p:cNvPr id="3" name="Content Placeholder 2"/>
          <p:cNvSpPr>
            <a:spLocks noGrp="1"/>
          </p:cNvSpPr>
          <p:nvPr>
            <p:ph idx="1"/>
          </p:nvPr>
        </p:nvSpPr>
        <p:spPr>
          <a:xfrm>
            <a:off x="94787" y="2639348"/>
            <a:ext cx="8825659" cy="3416300"/>
          </a:xfrm>
        </p:spPr>
        <p:txBody>
          <a:bodyPr>
            <a:normAutofit fontScale="92500" lnSpcReduction="20000"/>
          </a:bodyPr>
          <a:lstStyle/>
          <a:p>
            <a:r>
              <a:rPr lang="en-US" baseline="-25000" dirty="0"/>
              <a:t>Rome and </a:t>
            </a:r>
            <a:r>
              <a:rPr lang="en-US" baseline="-25000" dirty="0" err="1"/>
              <a:t>Strandjord</a:t>
            </a:r>
            <a:r>
              <a:rPr lang="en-US" baseline="-25000" dirty="0"/>
              <a:t> used eating disorders to explain and show recognition of the prevalence and also of their severity of eating disorders. </a:t>
            </a:r>
            <a:endParaRPr lang="en-US" baseline="-25000" dirty="0" smtClean="0"/>
          </a:p>
          <a:p>
            <a:r>
              <a:rPr lang="en-US" baseline="-25000" dirty="0" smtClean="0"/>
              <a:t>In </a:t>
            </a:r>
            <a:r>
              <a:rPr lang="en-US" baseline="-25000" dirty="0"/>
              <a:t>this article, </a:t>
            </a:r>
            <a:r>
              <a:rPr lang="en-US" baseline="-25000" dirty="0" smtClean="0"/>
              <a:t>Eating Disorders, it </a:t>
            </a:r>
            <a:r>
              <a:rPr lang="en-US" baseline="-25000" dirty="0"/>
              <a:t>uses case studies to show what an important role pediatricians play in the care, resources, </a:t>
            </a:r>
            <a:r>
              <a:rPr lang="en-US" baseline="-25000" dirty="0" smtClean="0"/>
              <a:t>guidance</a:t>
            </a:r>
            <a:r>
              <a:rPr lang="en-US" baseline="-25000" dirty="0"/>
              <a:t>, and support that these individuals will need as they recover, remain well, and hopefully not relapse. The research that these pediatricians did is very important for those struggling with eating disorders or learning about different eating disorders. </a:t>
            </a:r>
            <a:endParaRPr lang="en-US" baseline="-25000" dirty="0" smtClean="0"/>
          </a:p>
          <a:p>
            <a:r>
              <a:rPr lang="en-US" baseline="-25000" dirty="0" smtClean="0"/>
              <a:t>The </a:t>
            </a:r>
            <a:r>
              <a:rPr lang="en-US" baseline="-25000" dirty="0"/>
              <a:t>article, </a:t>
            </a:r>
            <a:r>
              <a:rPr lang="en-US" baseline="-25000" dirty="0" smtClean="0"/>
              <a:t>Eating Disorder,</a:t>
            </a:r>
            <a:r>
              <a:rPr lang="en-US" dirty="0" smtClean="0"/>
              <a:t> </a:t>
            </a:r>
            <a:r>
              <a:rPr lang="en-US" baseline="-25000" dirty="0" smtClean="0"/>
              <a:t>states </a:t>
            </a:r>
            <a:r>
              <a:rPr lang="en-US" baseline="-25000" dirty="0"/>
              <a:t>that previous editions of DSM only specified 2 eating disorders, which are anorexia nervosa and bulimia nervosa, however there are many different disorders that fall under this category including binge- eating disorder, avoidant/restrictive food </a:t>
            </a:r>
            <a:r>
              <a:rPr lang="en-US" baseline="-25000" dirty="0" smtClean="0"/>
              <a:t>intake </a:t>
            </a:r>
            <a:r>
              <a:rPr lang="en-US" baseline="-25000" dirty="0"/>
              <a:t>disorder, rumination disorder, and </a:t>
            </a:r>
            <a:r>
              <a:rPr lang="en-US" baseline="-25000" dirty="0" smtClean="0"/>
              <a:t>pica (Rome &amp; </a:t>
            </a:r>
            <a:r>
              <a:rPr lang="en-US" baseline="-25000" dirty="0" err="1" smtClean="0"/>
              <a:t>Strangjord</a:t>
            </a:r>
            <a:r>
              <a:rPr lang="en-US" baseline="-25000" dirty="0" smtClean="0"/>
              <a:t>, 2016) </a:t>
            </a:r>
          </a:p>
          <a:p>
            <a:r>
              <a:rPr lang="en-US" baseline="-25000" dirty="0"/>
              <a:t>The first case study that was discussed in the </a:t>
            </a:r>
            <a:r>
              <a:rPr lang="en-US" baseline="-25000" dirty="0" smtClean="0"/>
              <a:t>article, Eating Disorders,  </a:t>
            </a:r>
            <a:r>
              <a:rPr lang="en-US" baseline="-25000" dirty="0"/>
              <a:t>was a 14- year old girl admitted for severe bradycardia, with a heart rate of 39 beats per minute. Her weight decreased drastically over the last 6 months going from 61.5 to 50 kg. She’s a vegan and has a very strict running routine. During her first day at the hospital she refuses meals because she is worrying about weight gain. She has the options of 2 high-caloric nutritional supplements orally or a nasogastric tube. After one look at the NG tube, she chooses the oral supplements and finishes them within the specified 30-minute time period as per the hospital’s care plan. She consumes all subsequent meals in their entirety” (Rome &amp; </a:t>
            </a:r>
            <a:r>
              <a:rPr lang="en-US" baseline="-25000" dirty="0" err="1"/>
              <a:t>Strandjord</a:t>
            </a:r>
            <a:r>
              <a:rPr lang="en-US" baseline="-25000" dirty="0"/>
              <a:t>, 2016). She starts to eat and gains weight steadily. She is soon discharged to an outpatient family based treatment program. </a:t>
            </a:r>
            <a:endParaRPr lang="en-US" baseline="-25000" dirty="0" smtClean="0"/>
          </a:p>
          <a:p>
            <a:pPr lvl="1"/>
            <a:r>
              <a:rPr lang="en-US" baseline="-25000" dirty="0" smtClean="0"/>
              <a:t>This </a:t>
            </a:r>
            <a:r>
              <a:rPr lang="en-US" baseline="-25000" dirty="0"/>
              <a:t>article states a real case study that shows the path of recovery for a fourteen -year old girl. A need for improvement would be for the girl to spend more time in the hospital being watched and not be discharged so soon. </a:t>
            </a:r>
            <a:endParaRPr lang="en-US" dirty="0"/>
          </a:p>
        </p:txBody>
      </p:sp>
    </p:spTree>
    <p:extLst>
      <p:ext uri="{BB962C8B-B14F-4D97-AF65-F5344CB8AC3E}">
        <p14:creationId xmlns:p14="http://schemas.microsoft.com/office/powerpoint/2010/main" val="1140086433"/>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Social Media and the pressures to be “skinny” </a:t>
            </a:r>
            <a:endParaRPr lang="en-US" dirty="0"/>
          </a:p>
        </p:txBody>
      </p:sp>
      <p:sp>
        <p:nvSpPr>
          <p:cNvPr id="3" name="Content Placeholder 2"/>
          <p:cNvSpPr>
            <a:spLocks noGrp="1"/>
          </p:cNvSpPr>
          <p:nvPr>
            <p:ph idx="1"/>
          </p:nvPr>
        </p:nvSpPr>
        <p:spPr/>
        <p:txBody>
          <a:bodyPr/>
          <a:lstStyle/>
          <a:p>
            <a:r>
              <a:rPr lang="en-US" baseline="-25000" dirty="0"/>
              <a:t>The topic of the study and research is through online platforms there is an increasing number of girls expressing conditions of tweets about losing weight or “wanting to look a certain way”. They researched the tweets using the key words “body image”  in the hashtag or tweet. </a:t>
            </a:r>
            <a:endParaRPr lang="en-US" baseline="-25000" dirty="0" smtClean="0"/>
          </a:p>
          <a:p>
            <a:r>
              <a:rPr lang="en-US" baseline="-25000" dirty="0" smtClean="0"/>
              <a:t>According </a:t>
            </a:r>
            <a:r>
              <a:rPr lang="en-US" baseline="-25000" dirty="0"/>
              <a:t>to the article, "I just want to be skinny.": A content analysis of tweets expressing eating </a:t>
            </a:r>
            <a:r>
              <a:rPr lang="en-US" baseline="-25000" dirty="0" smtClean="0"/>
              <a:t>disorder</a:t>
            </a:r>
            <a:r>
              <a:rPr lang="en-US" dirty="0" smtClean="0"/>
              <a:t> </a:t>
            </a:r>
            <a:r>
              <a:rPr lang="en-US" baseline="-25000" dirty="0" smtClean="0"/>
              <a:t>symptoms,</a:t>
            </a:r>
            <a:r>
              <a:rPr lang="en-US" dirty="0" smtClean="0"/>
              <a:t> </a:t>
            </a:r>
            <a:r>
              <a:rPr lang="en-US" baseline="-25000" dirty="0"/>
              <a:t>t</a:t>
            </a:r>
            <a:r>
              <a:rPr lang="en-US" baseline="-25000" dirty="0" smtClean="0"/>
              <a:t>he </a:t>
            </a:r>
            <a:r>
              <a:rPr lang="en-US" baseline="-25000" dirty="0"/>
              <a:t>comprehensive research that we conducted indicated that 2,584 of the 3,000 tweets were ED-related; 65% expressed a preoccupation with body shape, 13% displayed issues related to food/eating/calories, and 4% expressed placing a high level of importance on body weight. Most tweets were sent by girls (90%) who were 19 years old (77%). Our findings stress a need to better understand if and how ED-related content on social media can be used for targeting prevention and intervention messages towards those who are in- need and could potentially benefit from these efforts” (Cavazos, 2019). </a:t>
            </a:r>
            <a:endParaRPr lang="en-US" baseline="-25000" dirty="0" smtClean="0"/>
          </a:p>
          <a:p>
            <a:pPr lvl="1"/>
            <a:r>
              <a:rPr lang="en-US" baseline="-25000" dirty="0" smtClean="0"/>
              <a:t>This </a:t>
            </a:r>
            <a:r>
              <a:rPr lang="en-US" baseline="-25000" dirty="0"/>
              <a:t>was the start of the study to collect the data that was going to be tested to see the correlation between young girls wanting to look skinny and how it affected their mental health and how they developed eating disorders. </a:t>
            </a:r>
            <a:endParaRPr lang="en-US" dirty="0"/>
          </a:p>
          <a:p>
            <a:r>
              <a:rPr lang="en-US" baseline="-25000" dirty="0"/>
              <a:t>The research that was done was looking for tweets about girls wanting to change their bodies, or being influenced by what girls saw as being “skinny” and how it influenced the way they saw their body. </a:t>
            </a:r>
            <a:endParaRPr lang="en-US" dirty="0"/>
          </a:p>
        </p:txBody>
      </p:sp>
    </p:spTree>
    <p:extLst>
      <p:ext uri="{BB962C8B-B14F-4D97-AF65-F5344CB8AC3E}">
        <p14:creationId xmlns:p14="http://schemas.microsoft.com/office/powerpoint/2010/main" val="1694939447"/>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Insomnia within ED patients </a:t>
            </a:r>
            <a:endParaRPr lang="en-US" dirty="0"/>
          </a:p>
        </p:txBody>
      </p:sp>
      <p:sp>
        <p:nvSpPr>
          <p:cNvPr id="3" name="Content Placeholder 2"/>
          <p:cNvSpPr>
            <a:spLocks noGrp="1"/>
          </p:cNvSpPr>
          <p:nvPr>
            <p:ph idx="1"/>
          </p:nvPr>
        </p:nvSpPr>
        <p:spPr/>
        <p:txBody>
          <a:bodyPr/>
          <a:lstStyle/>
          <a:p>
            <a:r>
              <a:rPr lang="en-US" baseline="-25000" dirty="0"/>
              <a:t>The article begins by discussing insomnia in patients with eating disorders. The article states that over the past decade, there is no solid evidence to connect insomnia and eating disorders, but they’ve have depended on surveys for most of the information. Cognitive behavior therapy was thought to be a helpful solution to deal with eating disorders and insomnia</a:t>
            </a:r>
            <a:r>
              <a:rPr lang="en-US" baseline="-25000" dirty="0" smtClean="0"/>
              <a:t>.</a:t>
            </a:r>
          </a:p>
          <a:p>
            <a:r>
              <a:rPr lang="en-US" baseline="-25000" dirty="0" smtClean="0"/>
              <a:t> </a:t>
            </a:r>
            <a:r>
              <a:rPr lang="en-US" baseline="-25000" dirty="0"/>
              <a:t>They did a survey on people that struggled with binge eating disorders. “They asked students to answer one sleep-related question (i.e., “How many hours of sleep do you get per night?”), with 31 % reported sleeping 6 h or less per night” (Allison, 2016).  The article goes on to state that people with “binge eating” problems had more sleep disturbances than those that don’t. </a:t>
            </a:r>
            <a:endParaRPr lang="en-US" dirty="0"/>
          </a:p>
          <a:p>
            <a:endParaRPr lang="en-US" dirty="0"/>
          </a:p>
        </p:txBody>
      </p:sp>
    </p:spTree>
    <p:extLst>
      <p:ext uri="{BB962C8B-B14F-4D97-AF65-F5344CB8AC3E}">
        <p14:creationId xmlns:p14="http://schemas.microsoft.com/office/powerpoint/2010/main" val="1243316987"/>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Having an Eating Disorder and being overweight </a:t>
            </a:r>
            <a:endParaRPr lang="en-US" dirty="0"/>
          </a:p>
        </p:txBody>
      </p:sp>
      <p:sp>
        <p:nvSpPr>
          <p:cNvPr id="3" name="Content Placeholder 2"/>
          <p:cNvSpPr>
            <a:spLocks noGrp="1"/>
          </p:cNvSpPr>
          <p:nvPr>
            <p:ph idx="1"/>
          </p:nvPr>
        </p:nvSpPr>
        <p:spPr/>
        <p:txBody>
          <a:bodyPr/>
          <a:lstStyle/>
          <a:p>
            <a:r>
              <a:rPr lang="en-US" baseline="-25000" dirty="0" smtClean="0"/>
              <a:t>The </a:t>
            </a:r>
            <a:r>
              <a:rPr lang="en-US" baseline="-25000" dirty="0"/>
              <a:t>article, Return of Menses in Previously Overweight Patients with Eating </a:t>
            </a:r>
            <a:r>
              <a:rPr lang="en-US" baseline="-25000" dirty="0" smtClean="0"/>
              <a:t>Disorders,</a:t>
            </a:r>
            <a:r>
              <a:rPr lang="en-US" dirty="0" smtClean="0"/>
              <a:t> </a:t>
            </a:r>
            <a:r>
              <a:rPr lang="en-US" baseline="-25000" dirty="0" smtClean="0"/>
              <a:t> </a:t>
            </a:r>
            <a:r>
              <a:rPr lang="en-US" baseline="-25000" dirty="0"/>
              <a:t>states a lot of facts and new information to consider when someone that was overweight and had an eating disorder, would be scared to start going to treatment and gradually gaining some weight back. </a:t>
            </a:r>
            <a:r>
              <a:rPr lang="en-US" baseline="-25000" dirty="0" smtClean="0"/>
              <a:t>It</a:t>
            </a:r>
            <a:r>
              <a:rPr lang="en-US" dirty="0" smtClean="0"/>
              <a:t> </a:t>
            </a:r>
            <a:r>
              <a:rPr lang="en-US" baseline="-25000" dirty="0" smtClean="0"/>
              <a:t>also states in the article, increasing </a:t>
            </a:r>
            <a:r>
              <a:rPr lang="en-US" baseline="-25000" dirty="0"/>
              <a:t>evidence demonstrates that eating disorder presentation, course, and recovery may differ for patients with a history of overweight. However, goal weights associated with recovery of physiological function after nutritional insufficiency remain poorly defined for this </a:t>
            </a:r>
            <a:r>
              <a:rPr lang="en-US" baseline="-25000" dirty="0" smtClean="0"/>
              <a:t>population (</a:t>
            </a:r>
            <a:r>
              <a:rPr lang="en-US" baseline="-25000" dirty="0" err="1" smtClean="0"/>
              <a:t>Rastogi</a:t>
            </a:r>
            <a:r>
              <a:rPr lang="en-US" baseline="-25000" dirty="0"/>
              <a:t>, R., </a:t>
            </a:r>
            <a:r>
              <a:rPr lang="en-US" baseline="-25000" dirty="0" err="1"/>
              <a:t>Sieke</a:t>
            </a:r>
            <a:r>
              <a:rPr lang="en-US" baseline="-25000" dirty="0"/>
              <a:t>, E. H., </a:t>
            </a:r>
            <a:r>
              <a:rPr lang="en-US" baseline="-25000" dirty="0" err="1"/>
              <a:t>Nahra</a:t>
            </a:r>
            <a:r>
              <a:rPr lang="en-US" baseline="-25000" dirty="0"/>
              <a:t>, A., </a:t>
            </a:r>
            <a:r>
              <a:rPr lang="en-US" baseline="-25000" dirty="0" err="1"/>
              <a:t>Sabik</a:t>
            </a:r>
            <a:r>
              <a:rPr lang="en-US" baseline="-25000" dirty="0"/>
              <a:t>, J., &amp; Rome, E. </a:t>
            </a:r>
            <a:r>
              <a:rPr lang="en-US" baseline="-25000" dirty="0" smtClean="0"/>
              <a:t>S, 2019). </a:t>
            </a:r>
            <a:endParaRPr lang="en-US" dirty="0"/>
          </a:p>
          <a:p>
            <a:r>
              <a:rPr lang="en-US" baseline="-25000" dirty="0"/>
              <a:t>It’s hard going through an eating disorder, but being overweight before struggling with an eating disorder adds a more difficult layer to a very hard situation to conquer. Getting back menstrual cycles is one of the many things that people struggle with when they are in an eating disorder recovery phase. </a:t>
            </a:r>
            <a:endParaRPr lang="en-US" dirty="0"/>
          </a:p>
          <a:p>
            <a:endParaRPr lang="en-US" dirty="0"/>
          </a:p>
        </p:txBody>
      </p:sp>
    </p:spTree>
    <p:extLst>
      <p:ext uri="{BB962C8B-B14F-4D97-AF65-F5344CB8AC3E}">
        <p14:creationId xmlns:p14="http://schemas.microsoft.com/office/powerpoint/2010/main" val="927136997"/>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Reference</a:t>
            </a:r>
            <a:endParaRPr lang="en-US" dirty="0"/>
          </a:p>
        </p:txBody>
      </p:sp>
      <p:sp>
        <p:nvSpPr>
          <p:cNvPr id="3" name="Content Placeholder 2"/>
          <p:cNvSpPr>
            <a:spLocks noGrp="1"/>
          </p:cNvSpPr>
          <p:nvPr>
            <p:ph idx="1"/>
          </p:nvPr>
        </p:nvSpPr>
        <p:spPr/>
        <p:txBody>
          <a:bodyPr>
            <a:normAutofit lnSpcReduction="10000"/>
          </a:bodyPr>
          <a:lstStyle/>
          <a:p>
            <a:r>
              <a:rPr lang="en-US" baseline="-25000" dirty="0" err="1"/>
              <a:t>Olivo</a:t>
            </a:r>
            <a:r>
              <a:rPr lang="en-US" baseline="-25000" dirty="0"/>
              <a:t>, G., </a:t>
            </a:r>
            <a:r>
              <a:rPr lang="en-US" baseline="-25000" dirty="0" err="1"/>
              <a:t>Wiemerslage</a:t>
            </a:r>
            <a:r>
              <a:rPr lang="en-US" baseline="-25000" dirty="0"/>
              <a:t>, L., </a:t>
            </a:r>
            <a:r>
              <a:rPr lang="en-US" baseline="-25000" dirty="0" err="1"/>
              <a:t>Swenne</a:t>
            </a:r>
            <a:r>
              <a:rPr lang="en-US" baseline="-25000" dirty="0"/>
              <a:t>, I., </a:t>
            </a:r>
            <a:r>
              <a:rPr lang="en-US" baseline="-25000" dirty="0" err="1"/>
              <a:t>Zhukowsky</a:t>
            </a:r>
            <a:r>
              <a:rPr lang="en-US" baseline="-25000" dirty="0"/>
              <a:t>, C., </a:t>
            </a:r>
            <a:r>
              <a:rPr lang="en-US" baseline="-25000" dirty="0" err="1"/>
              <a:t>Salonen-Ros</a:t>
            </a:r>
            <a:r>
              <a:rPr lang="en-US" baseline="-25000" dirty="0"/>
              <a:t>, H., Larsson, E.-M., … </a:t>
            </a:r>
            <a:r>
              <a:rPr lang="en-US" baseline="-25000" dirty="0" err="1"/>
              <a:t>Schiöth</a:t>
            </a:r>
            <a:r>
              <a:rPr lang="en-US" baseline="-25000" dirty="0"/>
              <a:t>, H. B. (</a:t>
            </a:r>
            <a:r>
              <a:rPr lang="en-US" baseline="-25000" dirty="0" err="1"/>
              <a:t>n.d.</a:t>
            </a:r>
            <a:r>
              <a:rPr lang="en-US" baseline="-25000" dirty="0"/>
              <a:t>). Limbic-</a:t>
            </a:r>
            <a:r>
              <a:rPr lang="en-US" baseline="-25000" dirty="0" err="1"/>
              <a:t>thalamo</a:t>
            </a:r>
            <a:r>
              <a:rPr lang="en-US" baseline="-25000" dirty="0"/>
              <a:t>-cortical projections and reward-related circuitry integrity affects eating behavior: A longitudinal DTI study in adolescents with restrictive eating </a:t>
            </a:r>
            <a:r>
              <a:rPr lang="en-US" baseline="-25000" dirty="0" smtClean="0"/>
              <a:t>disorders.</a:t>
            </a:r>
            <a:r>
              <a:rPr lang="en-US" dirty="0" smtClean="0"/>
              <a:t> </a:t>
            </a:r>
            <a:r>
              <a:rPr lang="en-US" baseline="-25000" dirty="0" smtClean="0"/>
              <a:t>Retrieved from</a:t>
            </a:r>
            <a:r>
              <a:rPr lang="en-US" dirty="0"/>
              <a:t> </a:t>
            </a:r>
            <a:r>
              <a:rPr lang="en-US" baseline="-25000" dirty="0">
                <a:hlinkClick r:id="rId2"/>
              </a:rPr>
              <a:t>https://www.ncbi.nlm.nih.gov/pmc/articles/PMC5332028</a:t>
            </a:r>
            <a:r>
              <a:rPr lang="en-US" baseline="-25000" dirty="0" smtClean="0">
                <a:hlinkClick r:id="rId2"/>
              </a:rPr>
              <a:t>/</a:t>
            </a:r>
            <a:endParaRPr lang="en-US" baseline="-25000" dirty="0" smtClean="0"/>
          </a:p>
          <a:p>
            <a:r>
              <a:rPr lang="en-US" baseline="-25000" dirty="0" smtClean="0"/>
              <a:t>Rome</a:t>
            </a:r>
            <a:r>
              <a:rPr lang="en-US" baseline="-25000" dirty="0"/>
              <a:t>, E. S., &amp; </a:t>
            </a:r>
            <a:r>
              <a:rPr lang="en-US" baseline="-25000" dirty="0" err="1"/>
              <a:t>Strandjord</a:t>
            </a:r>
            <a:r>
              <a:rPr lang="en-US" baseline="-25000" dirty="0"/>
              <a:t>, S. E. (2016, August 1). Eating Disorders. Retrieved from </a:t>
            </a:r>
            <a:r>
              <a:rPr lang="en-US" u="sng" baseline="-25000" dirty="0" smtClean="0">
                <a:hlinkClick r:id="rId3"/>
              </a:rPr>
              <a:t>https</a:t>
            </a:r>
            <a:r>
              <a:rPr lang="en-US" u="sng" baseline="-25000" dirty="0">
                <a:hlinkClick r:id="rId3"/>
              </a:rPr>
              <a:t>://pedsinreview-aappublications-org.ezproxy.liberty.edu/content/37/8/323</a:t>
            </a:r>
            <a:endParaRPr lang="en-US" dirty="0"/>
          </a:p>
          <a:p>
            <a:r>
              <a:rPr lang="en-US" baseline="-25000" dirty="0"/>
              <a:t>Cavazos-</a:t>
            </a:r>
            <a:r>
              <a:rPr lang="en-US" baseline="-25000" dirty="0" err="1"/>
              <a:t>Rehg</a:t>
            </a:r>
            <a:r>
              <a:rPr lang="en-US" baseline="-25000" dirty="0"/>
              <a:t>, P. A., Krauss, M. J., Costello, S. J., Kaiser, N., Cahn, E. S., Fitzsimmons-Craft, E. E., &amp; Wilfley, D. E. (2019, January 16). "I just want to be skinny.": A content analysis of tweets expressing eating disorder symptoms. Retrieved from </a:t>
            </a:r>
            <a:r>
              <a:rPr lang="en-US" u="sng" baseline="-25000" dirty="0" smtClean="0">
                <a:hlinkClick r:id="rId4"/>
              </a:rPr>
              <a:t>https</a:t>
            </a:r>
            <a:r>
              <a:rPr lang="en-US" u="sng" baseline="-25000" dirty="0">
                <a:hlinkClick r:id="rId4"/>
              </a:rPr>
              <a:t>://search-proquest-com.ezproxy.liberty.edu/docview/2167792745?pq-origsite=summon</a:t>
            </a:r>
            <a:endParaRPr lang="en-US" dirty="0"/>
          </a:p>
          <a:p>
            <a:r>
              <a:rPr lang="en-US" baseline="-25000" dirty="0"/>
              <a:t>Allison, K.C., </a:t>
            </a:r>
            <a:r>
              <a:rPr lang="en-US" baseline="-25000" dirty="0" err="1"/>
              <a:t>Spaeth</a:t>
            </a:r>
            <a:r>
              <a:rPr lang="en-US" baseline="-25000" dirty="0"/>
              <a:t>, A. &amp; Hopkins, C.M. </a:t>
            </a:r>
            <a:r>
              <a:rPr lang="en-US" baseline="-25000" dirty="0" err="1"/>
              <a:t>Curr</a:t>
            </a:r>
            <a:r>
              <a:rPr lang="en-US" baseline="-25000" dirty="0"/>
              <a:t> Psychiatry Rep (2016) 18: 92. </a:t>
            </a:r>
            <a:r>
              <a:rPr lang="en-US" u="sng" baseline="-25000" dirty="0">
                <a:hlinkClick r:id="rId5"/>
              </a:rPr>
              <a:t>https://link-springer-com.ezproxy.liberty.edu/article/10.1007%2Fs11920-016-0728-8</a:t>
            </a:r>
            <a:endParaRPr lang="en-US" dirty="0"/>
          </a:p>
          <a:p>
            <a:r>
              <a:rPr lang="en-US" baseline="-25000" dirty="0"/>
              <a:t> </a:t>
            </a:r>
            <a:r>
              <a:rPr lang="en-US" baseline="-25000" dirty="0" err="1"/>
              <a:t>Rastogi</a:t>
            </a:r>
            <a:r>
              <a:rPr lang="en-US" baseline="-25000" dirty="0"/>
              <a:t>, R., </a:t>
            </a:r>
            <a:r>
              <a:rPr lang="en-US" baseline="-25000" dirty="0" err="1"/>
              <a:t>Sieke</a:t>
            </a:r>
            <a:r>
              <a:rPr lang="en-US" baseline="-25000" dirty="0"/>
              <a:t>, E. H., </a:t>
            </a:r>
            <a:r>
              <a:rPr lang="en-US" baseline="-25000" dirty="0" err="1"/>
              <a:t>Nahra</a:t>
            </a:r>
            <a:r>
              <a:rPr lang="en-US" baseline="-25000" dirty="0"/>
              <a:t>, A., </a:t>
            </a:r>
            <a:r>
              <a:rPr lang="en-US" baseline="-25000" dirty="0" err="1"/>
              <a:t>Sabik</a:t>
            </a:r>
            <a:r>
              <a:rPr lang="en-US" baseline="-25000" dirty="0"/>
              <a:t>, J., &amp; Rome, E. S. (2019, November 9). Return of Menses in Previously Overweight Patients with Eating Disorders. Retrieved </a:t>
            </a:r>
            <a:r>
              <a:rPr lang="en-US" baseline="-25000" dirty="0" smtClean="0"/>
              <a:t>from</a:t>
            </a:r>
            <a:r>
              <a:rPr lang="en-US" dirty="0"/>
              <a:t> </a:t>
            </a:r>
            <a:r>
              <a:rPr lang="en-US" baseline="-25000" dirty="0">
                <a:hlinkClick r:id="rId6"/>
              </a:rPr>
              <a:t>https://</a:t>
            </a:r>
            <a:r>
              <a:rPr lang="en-US" baseline="-25000" dirty="0" smtClean="0">
                <a:hlinkClick r:id="rId6"/>
              </a:rPr>
              <a:t>www.jpagonline.org/article/S1083-3188(19)30353-5/abstract</a:t>
            </a:r>
            <a:endParaRPr lang="en-US" baseline="-25000" dirty="0" smtClean="0"/>
          </a:p>
          <a:p>
            <a:endParaRPr lang="en-US" baseline="-25000" dirty="0"/>
          </a:p>
        </p:txBody>
      </p:sp>
    </p:spTree>
    <p:extLst>
      <p:ext uri="{BB962C8B-B14F-4D97-AF65-F5344CB8AC3E}">
        <p14:creationId xmlns:p14="http://schemas.microsoft.com/office/powerpoint/2010/main" val="2073472135"/>
      </p:ext>
    </p:extLst>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Ion Boardroom">
  <a:themeElements>
    <a:clrScheme name="Ion Boardroom">
      <a:dk1>
        <a:sysClr val="windowText" lastClr="000000"/>
      </a:dk1>
      <a:lt1>
        <a:sysClr val="window" lastClr="FFFFFF"/>
      </a:lt1>
      <a:dk2>
        <a:srgbClr val="3B3059"/>
      </a:dk2>
      <a:lt2>
        <a:srgbClr val="EBEBEB"/>
      </a:lt2>
      <a:accent1>
        <a:srgbClr val="B31166"/>
      </a:accent1>
      <a:accent2>
        <a:srgbClr val="E33D6F"/>
      </a:accent2>
      <a:accent3>
        <a:srgbClr val="E45F3C"/>
      </a:accent3>
      <a:accent4>
        <a:srgbClr val="E9943A"/>
      </a:accent4>
      <a:accent5>
        <a:srgbClr val="9B6BF2"/>
      </a:accent5>
      <a:accent6>
        <a:srgbClr val="D53DD0"/>
      </a:accent6>
      <a:hlink>
        <a:srgbClr val="8F8F8F"/>
      </a:hlink>
      <a:folHlink>
        <a:srgbClr val="A5A5A5"/>
      </a:folHlink>
    </a:clrScheme>
    <a:fontScheme name="Ion Boardroom">
      <a:majorFont>
        <a:latin typeface="Century Gothic" panose="020B0502020202020204"/>
        <a:ea typeface=""/>
        <a:cs typeface=""/>
        <a:font script="Jpan" typeface="メイリオ"/>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Gothic" panose="020B050202020202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Ion Boardroom">
      <a:fillStyleLst>
        <a:solidFill>
          <a:schemeClr val="phClr"/>
        </a:solidFill>
        <a:gradFill rotWithShape="1">
          <a:gsLst>
            <a:gs pos="0">
              <a:schemeClr val="phClr">
                <a:tint val="64000"/>
                <a:lumMod val="118000"/>
              </a:schemeClr>
            </a:gs>
            <a:gs pos="100000">
              <a:schemeClr val="phClr">
                <a:tint val="92000"/>
                <a:alpha val="100000"/>
                <a:lumMod val="110000"/>
              </a:schemeClr>
            </a:gs>
          </a:gsLst>
          <a:lin ang="5400000" scaled="0"/>
        </a:gradFill>
        <a:gradFill rotWithShape="1">
          <a:gsLst>
            <a:gs pos="0">
              <a:schemeClr val="phClr">
                <a:tint val="98000"/>
                <a:lumMod val="114000"/>
              </a:schemeClr>
            </a:gs>
            <a:gs pos="100000">
              <a:schemeClr val="phClr">
                <a:shade val="90000"/>
                <a:lumMod val="84000"/>
              </a:schemeClr>
            </a:gs>
          </a:gsLst>
          <a:lin ang="5400000" scaled="0"/>
        </a:gradFill>
      </a:fillStyleLst>
      <a:lnStyleLst>
        <a:ln w="9525" cap="rnd" cmpd="sng" algn="ctr">
          <a:solidFill>
            <a:schemeClr val="phClr"/>
          </a:solidFill>
          <a:prstDash val="solid"/>
        </a:ln>
        <a:ln w="19050" cap="rnd" cmpd="sng" algn="ctr">
          <a:solidFill>
            <a:schemeClr val="phClr"/>
          </a:solidFill>
          <a:prstDash val="solid"/>
        </a:ln>
        <a:ln w="28575" cap="rnd" cmpd="sng" algn="ctr">
          <a:solidFill>
            <a:schemeClr val="phClr"/>
          </a:solidFill>
          <a:prstDash val="solid"/>
        </a:ln>
      </a:lnStyleLst>
      <a:effectStyleLst>
        <a:effectStyle>
          <a:effectLst/>
        </a:effectStyle>
        <a:effectStyle>
          <a:effectLst>
            <a:outerShdw blurRad="38100" dist="25400" dir="5400000" rotWithShape="0">
              <a:srgbClr val="000000">
                <a:alpha val="45000"/>
              </a:srgbClr>
            </a:outerShdw>
          </a:effectLst>
        </a:effectStyle>
        <a:effectStyle>
          <a:effectLst>
            <a:outerShdw blurRad="63500" dist="38100" dir="5400000" rotWithShape="0">
              <a:srgbClr val="000000">
                <a:alpha val="60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8000"/>
                <a:hueMod val="124000"/>
                <a:satMod val="148000"/>
                <a:lumMod val="124000"/>
              </a:schemeClr>
            </a:gs>
            <a:gs pos="100000">
              <a:schemeClr val="phClr">
                <a:shade val="76000"/>
                <a:hueMod val="89000"/>
                <a:satMod val="164000"/>
                <a:lumMod val="56000"/>
              </a:schemeClr>
            </a:gs>
          </a:gsLst>
          <a:path path="circle">
            <a:fillToRect l="45000" t="65000" r="125000" b="100000"/>
          </a:path>
        </a:gradFill>
        <a:blipFill rotWithShape="1">
          <a:blip xmlns:r="http://schemas.openxmlformats.org/officeDocument/2006/relationships" r:embed="rId1">
            <a:duotone>
              <a:schemeClr val="phClr">
                <a:shade val="69000"/>
                <a:hueMod val="91000"/>
                <a:satMod val="164000"/>
                <a:lumMod val="74000"/>
              </a:schemeClr>
              <a:schemeClr val="phClr">
                <a:hueMod val="124000"/>
                <a:satMod val="140000"/>
                <a:lumMod val="142000"/>
              </a:schemeClr>
            </a:duotone>
          </a:blip>
          <a:stretch/>
        </a:blipFill>
      </a:bgFillStyleLst>
    </a:fmtScheme>
  </a:themeElements>
  <a:objectDefaults/>
  <a:extraClrSchemeLst/>
  <a:extLst>
    <a:ext uri="{05A4C25C-085E-4340-85A3-A5531E510DB2}">
      <thm15:themeFamily xmlns:thm15="http://schemas.microsoft.com/office/thememl/2012/main" name="Ion Boardroom" id="{FC33163D-4339-46B1-8EED-24C834239D99}" vid="{B8502691-933B-45FE-8764-BA278511EF27}"/>
    </a:ext>
  </a:extLst>
</a:theme>
</file>

<file path=docProps/app.xml><?xml version="1.0" encoding="utf-8"?>
<Properties xmlns="http://schemas.openxmlformats.org/officeDocument/2006/extended-properties" xmlns:vt="http://schemas.openxmlformats.org/officeDocument/2006/docPropsVTypes">
  <Template>Ion Boardroom</Template>
  <TotalTime>75</TotalTime>
  <Words>1528</Words>
  <Application>Microsoft Macintosh PowerPoint</Application>
  <PresentationFormat>Widescreen</PresentationFormat>
  <Paragraphs>35</Paragraphs>
  <Slides>9</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9</vt:i4>
      </vt:variant>
    </vt:vector>
  </HeadingPairs>
  <TitlesOfParts>
    <vt:vector size="13" baseType="lpstr">
      <vt:lpstr>Arial</vt:lpstr>
      <vt:lpstr>Century Gothic</vt:lpstr>
      <vt:lpstr>Wingdings 3</vt:lpstr>
      <vt:lpstr>Ion Boardroom</vt:lpstr>
      <vt:lpstr>Eating Disorders </vt:lpstr>
      <vt:lpstr>Introduction </vt:lpstr>
      <vt:lpstr>Diffuser Tension Imaging </vt:lpstr>
      <vt:lpstr>Why Diffuser Imaging is important in this article</vt:lpstr>
      <vt:lpstr>Eating Disorders in Childhood</vt:lpstr>
      <vt:lpstr>Social Media and the pressures to be “skinny” </vt:lpstr>
      <vt:lpstr>Insomnia within ED patients </vt:lpstr>
      <vt:lpstr>Having an Eating Disorder and being overweight </vt:lpstr>
      <vt:lpstr>Reference</vt:lpstr>
    </vt:vector>
  </TitlesOfParts>
  <Company/>
  <LinksUpToDate>false</LinksUpToDate>
  <SharedDoc>false</SharedDoc>
  <HyperlinksChanged>false</HyperlinksChanged>
  <AppVersion>15.0025</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Eating Disorders </dc:title>
  <dc:creator>Lauren Wilson</dc:creator>
  <cp:lastModifiedBy>Lauren Wilson</cp:lastModifiedBy>
  <cp:revision>8</cp:revision>
  <dcterms:created xsi:type="dcterms:W3CDTF">2019-12-06T17:30:52Z</dcterms:created>
  <dcterms:modified xsi:type="dcterms:W3CDTF">2024-02-26T16:01:46Z</dcterms:modified>
</cp:coreProperties>
</file>