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46" r:id="rId1"/>
  </p:sldMasterIdLst>
  <p:notesMasterIdLst>
    <p:notesMasterId r:id="rId12"/>
  </p:notesMasterIdLst>
  <p:sldIdLst>
    <p:sldId id="256" r:id="rId2"/>
    <p:sldId id="257" r:id="rId3"/>
    <p:sldId id="258" r:id="rId4"/>
    <p:sldId id="259" r:id="rId5"/>
    <p:sldId id="264" r:id="rId6"/>
    <p:sldId id="260" r:id="rId7"/>
    <p:sldId id="261" r:id="rId8"/>
    <p:sldId id="262" r:id="rId9"/>
    <p:sldId id="263"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48"/>
    <p:restoredTop sz="72523"/>
  </p:normalViewPr>
  <p:slideViewPr>
    <p:cSldViewPr snapToGrid="0">
      <p:cViewPr varScale="1">
        <p:scale>
          <a:sx n="67" d="100"/>
          <a:sy n="67" d="100"/>
        </p:scale>
        <p:origin x="66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6AFB4-948C-2446-A8F4-F32B81697028}" type="datetimeFigureOut">
              <a:rPr lang="en-US" smtClean="0"/>
              <a:t>11/25/23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645E5-B70A-EE41-AB22-C02715BFBF3B}" type="slidenum">
              <a:rPr lang="en-US" smtClean="0"/>
              <a:t>‹#›</a:t>
            </a:fld>
            <a:endParaRPr lang="en-US"/>
          </a:p>
        </p:txBody>
      </p:sp>
    </p:spTree>
    <p:extLst>
      <p:ext uri="{BB962C8B-B14F-4D97-AF65-F5344CB8AC3E}">
        <p14:creationId xmlns:p14="http://schemas.microsoft.com/office/powerpoint/2010/main" val="2356728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learn.liberty.edu/"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0645E5-B70A-EE41-AB22-C02715BFBF3B}" type="slidenum">
              <a:rPr lang="en-US" smtClean="0"/>
              <a:t>2</a:t>
            </a:fld>
            <a:endParaRPr lang="en-US"/>
          </a:p>
        </p:txBody>
      </p:sp>
    </p:spTree>
    <p:extLst>
      <p:ext uri="{BB962C8B-B14F-4D97-AF65-F5344CB8AC3E}">
        <p14:creationId xmlns:p14="http://schemas.microsoft.com/office/powerpoint/2010/main" val="305665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Attendance </a:t>
            </a:r>
          </a:p>
          <a:p>
            <a:r>
              <a:rPr lang="en-US" dirty="0"/>
              <a:t>Attendance data has shown an increase in student attendance on days when lunch bunch groups are scheduled</a:t>
            </a:r>
          </a:p>
          <a:p>
            <a:endParaRPr lang="en-US" u="sng" dirty="0"/>
          </a:p>
          <a:p>
            <a:r>
              <a:rPr lang="en-US" u="sng" dirty="0"/>
              <a:t>Behavioral</a:t>
            </a:r>
            <a:endParaRPr lang="en-US" dirty="0"/>
          </a:p>
          <a:p>
            <a:r>
              <a:rPr lang="en-US" dirty="0"/>
              <a:t>Behavior data showed that there is an increase in office referrals, bus referrals and parental calls for issues at school, in the classroom and at home. Although some of these referrals included other grades the largest amount of referrals for behavior came for 5th grade students. </a:t>
            </a:r>
          </a:p>
        </p:txBody>
      </p:sp>
      <p:sp>
        <p:nvSpPr>
          <p:cNvPr id="4" name="Slide Number Placeholder 3"/>
          <p:cNvSpPr>
            <a:spLocks noGrp="1"/>
          </p:cNvSpPr>
          <p:nvPr>
            <p:ph type="sldNum" sz="quarter" idx="5"/>
          </p:nvPr>
        </p:nvSpPr>
        <p:spPr/>
        <p:txBody>
          <a:bodyPr/>
          <a:lstStyle/>
          <a:p>
            <a:fld id="{5B0645E5-B70A-EE41-AB22-C02715BFBF3B}" type="slidenum">
              <a:rPr lang="en-US" smtClean="0"/>
              <a:t>3</a:t>
            </a:fld>
            <a:endParaRPr lang="en-US"/>
          </a:p>
        </p:txBody>
      </p:sp>
    </p:spTree>
    <p:extLst>
      <p:ext uri="{BB962C8B-B14F-4D97-AF65-F5344CB8AC3E}">
        <p14:creationId xmlns:p14="http://schemas.microsoft.com/office/powerpoint/2010/main" val="409343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surveyed 2 different groups to support the need for this problem solving group: Parents/Guardians and Faculty. The biggest trends we found between the two groups were both groups wanted to focus on components of social-emotional learning and self-management skills. I noticed there was a bunch of overlap in social emotional learning and self-management so I decided to focus on problem solving based on the data sources and this assessment as I felt that it would cover multiple areas. </a:t>
            </a:r>
          </a:p>
          <a:p>
            <a:endParaRPr lang="en-US" dirty="0"/>
          </a:p>
          <a:p>
            <a:r>
              <a:rPr lang="en-US" dirty="0"/>
              <a:t>We asked the faculty about topics they felt would be beneficial to their students (academic skills, social-emotional skills, self-management skills and career skills) and then based on their topic choice, I broke it down to more specific group work within those topics (EX: in self management there were 3 choices, problem solving, stress/anxiety management and goal setting). </a:t>
            </a:r>
          </a:p>
          <a:p>
            <a:endParaRPr lang="en-US" dirty="0"/>
          </a:p>
          <a:p>
            <a:r>
              <a:rPr lang="en-US" dirty="0"/>
              <a:t>For the parents, I provided a more simplistic form which gave 4 broad yet specific topics (3)emotional regulation, (1)problem solving, (2)stress/anxiety, (4)anger management). </a:t>
            </a:r>
          </a:p>
          <a:p>
            <a:endParaRPr lang="en-US" dirty="0"/>
          </a:p>
        </p:txBody>
      </p:sp>
      <p:sp>
        <p:nvSpPr>
          <p:cNvPr id="4" name="Slide Number Placeholder 3"/>
          <p:cNvSpPr>
            <a:spLocks noGrp="1"/>
          </p:cNvSpPr>
          <p:nvPr>
            <p:ph type="sldNum" sz="quarter" idx="5"/>
          </p:nvPr>
        </p:nvSpPr>
        <p:spPr/>
        <p:txBody>
          <a:bodyPr/>
          <a:lstStyle/>
          <a:p>
            <a:fld id="{5B0645E5-B70A-EE41-AB22-C02715BFBF3B}" type="slidenum">
              <a:rPr lang="en-US" smtClean="0"/>
              <a:t>4</a:t>
            </a:fld>
            <a:endParaRPr lang="en-US"/>
          </a:p>
        </p:txBody>
      </p:sp>
    </p:spTree>
    <p:extLst>
      <p:ext uri="{BB962C8B-B14F-4D97-AF65-F5344CB8AC3E}">
        <p14:creationId xmlns:p14="http://schemas.microsoft.com/office/powerpoint/2010/main" val="818047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Screening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order to screen for this problem solving group, the counselor and I reviewed past group participants, topics, and referrals to see what students would benefit from the most from this group</a:t>
            </a:r>
          </a:p>
          <a:p>
            <a:endParaRPr lang="en-US" dirty="0"/>
          </a:p>
        </p:txBody>
      </p:sp>
      <p:sp>
        <p:nvSpPr>
          <p:cNvPr id="4" name="Slide Number Placeholder 3"/>
          <p:cNvSpPr>
            <a:spLocks noGrp="1"/>
          </p:cNvSpPr>
          <p:nvPr>
            <p:ph type="sldNum" sz="quarter" idx="5"/>
          </p:nvPr>
        </p:nvSpPr>
        <p:spPr/>
        <p:txBody>
          <a:bodyPr/>
          <a:lstStyle/>
          <a:p>
            <a:fld id="{5B0645E5-B70A-EE41-AB22-C02715BFBF3B}" type="slidenum">
              <a:rPr lang="en-US" smtClean="0"/>
              <a:t>5</a:t>
            </a:fld>
            <a:endParaRPr lang="en-US"/>
          </a:p>
        </p:txBody>
      </p:sp>
    </p:spTree>
    <p:extLst>
      <p:ext uri="{BB962C8B-B14F-4D97-AF65-F5344CB8AC3E}">
        <p14:creationId xmlns:p14="http://schemas.microsoft.com/office/powerpoint/2010/main" val="3533969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Counseling prevention and intervention </a:t>
            </a:r>
          </a:p>
          <a:p>
            <a:r>
              <a:rPr lang="en-US" u="none" dirty="0"/>
              <a:t>The small group was designed and implemented with the goal of teaching problem solving skills to students to help prevent the problem from overtaking their emotional state or response. Students who are in this group will grow in confidence in their ability to build healthy mental, social/emotional and physical habits.</a:t>
            </a:r>
          </a:p>
          <a:p>
            <a:endParaRPr lang="en-US" u="sng" dirty="0"/>
          </a:p>
          <a:p>
            <a:r>
              <a:rPr lang="en-US" u="sng" dirty="0"/>
              <a:t>Leadership </a:t>
            </a:r>
          </a:p>
          <a:p>
            <a:r>
              <a:rPr lang="en-US" u="none" dirty="0"/>
              <a:t>This group will help students to grow in leadership skills by using effective communication and listening skills. If students learn to work through their own issues that will help them grow in confidence and their ability to make effective choices and grow in being a leader </a:t>
            </a:r>
          </a:p>
          <a:p>
            <a:endParaRPr lang="en-US" u="sng" dirty="0"/>
          </a:p>
          <a:p>
            <a:r>
              <a:rPr lang="en-US" u="sng" dirty="0"/>
              <a:t>Assessment</a:t>
            </a:r>
          </a:p>
          <a:p>
            <a:r>
              <a:rPr lang="en-US" u="none" dirty="0"/>
              <a:t>The group is designed to help students gather the correct information in order to make informed decisions when they are faced with any problem. Through gaining the correct tools, students should recognize that they have the ability to achieve quality results.</a:t>
            </a:r>
          </a:p>
          <a:p>
            <a:endParaRPr lang="en-US"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Liberty University. (2023). School Counseling Practicum. Week two. </a:t>
            </a:r>
            <a:r>
              <a:rPr lang="en-US" i="1" dirty="0"/>
              <a:t>Pre-advanced internship assessment. </a:t>
            </a:r>
            <a:r>
              <a:rPr lang="en-US" dirty="0">
                <a:hlinkClick r:id="rId3"/>
              </a:rPr>
              <a:t>https://learn.liberty.edu </a:t>
            </a:r>
            <a:endParaRPr lang="en-US" i="1" dirty="0"/>
          </a:p>
          <a:p>
            <a:endParaRPr lang="en-US" u="sng" dirty="0"/>
          </a:p>
        </p:txBody>
      </p:sp>
      <p:sp>
        <p:nvSpPr>
          <p:cNvPr id="4" name="Slide Number Placeholder 3"/>
          <p:cNvSpPr>
            <a:spLocks noGrp="1"/>
          </p:cNvSpPr>
          <p:nvPr>
            <p:ph type="sldNum" sz="quarter" idx="5"/>
          </p:nvPr>
        </p:nvSpPr>
        <p:spPr/>
        <p:txBody>
          <a:bodyPr/>
          <a:lstStyle/>
          <a:p>
            <a:fld id="{5B0645E5-B70A-EE41-AB22-C02715BFBF3B}" type="slidenum">
              <a:rPr lang="en-US" smtClean="0"/>
              <a:t>6</a:t>
            </a:fld>
            <a:endParaRPr lang="en-US"/>
          </a:p>
        </p:txBody>
      </p:sp>
    </p:spTree>
    <p:extLst>
      <p:ext uri="{BB962C8B-B14F-4D97-AF65-F5344CB8AC3E}">
        <p14:creationId xmlns:p14="http://schemas.microsoft.com/office/powerpoint/2010/main" val="2321757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Group Rules</a:t>
            </a:r>
          </a:p>
          <a:p>
            <a:r>
              <a:rPr lang="en-US" u="none" dirty="0"/>
              <a:t>We had 3 rules: no talking while someone else was talking, respect yourself and others, what is discussed in group stays in group. One of the students was not being respectful during our group time and I had to address him 3 different times. I was able to speak to him after and let him know that I know he can respond better in group and that I would appreciate if he would be respectful of others while we are working in group. He responded really well and the rest of the group session went smoothly. </a:t>
            </a:r>
          </a:p>
          <a:p>
            <a:endParaRPr lang="en-US" u="none" dirty="0"/>
          </a:p>
          <a:p>
            <a:r>
              <a:rPr lang="en-US" u="sng" dirty="0"/>
              <a:t>Lesson/Activities</a:t>
            </a:r>
          </a:p>
          <a:p>
            <a:r>
              <a:rPr lang="en-US" u="none" dirty="0"/>
              <a:t>One lesson activity we did was about decisions choices and solutions. I asked the students a series of questions to help prompt discussion about problem solving. One or two of those questions are as follows:</a:t>
            </a:r>
          </a:p>
          <a:p>
            <a:r>
              <a:rPr lang="en-US" u="none" dirty="0"/>
              <a:t>1. What do you usually do when faced with a problem?</a:t>
            </a:r>
          </a:p>
          <a:p>
            <a:r>
              <a:rPr lang="en-US" u="none" dirty="0"/>
              <a:t>- Ex: do you cry, worry, get angry</a:t>
            </a:r>
          </a:p>
          <a:p>
            <a:r>
              <a:rPr lang="en-US" u="none" dirty="0"/>
              <a:t>2. What happens if you don’t do anything about the</a:t>
            </a:r>
          </a:p>
          <a:p>
            <a:r>
              <a:rPr lang="en-US" u="none" dirty="0"/>
              <a:t>problem?</a:t>
            </a:r>
          </a:p>
          <a:p>
            <a:r>
              <a:rPr lang="en-US" u="none" dirty="0"/>
              <a:t>- Ex: does it get worse, does it get better,</a:t>
            </a:r>
          </a:p>
          <a:p>
            <a:r>
              <a:rPr lang="en-US" u="none" dirty="0"/>
              <a:t>does it go away</a:t>
            </a:r>
          </a:p>
          <a:p>
            <a:r>
              <a:rPr lang="en-US" u="none" dirty="0"/>
              <a:t>3. What are some choices or decisions you have to make each day or each week?</a:t>
            </a:r>
          </a:p>
          <a:p>
            <a:r>
              <a:rPr lang="en-US" u="none" dirty="0"/>
              <a:t>- Ex: brushing my teeth, put deodorant on</a:t>
            </a:r>
          </a:p>
          <a:p>
            <a:r>
              <a:rPr lang="en-US" u="none" dirty="0"/>
              <a:t>4. What happens if you don’t choose or decide what to do?</a:t>
            </a:r>
          </a:p>
          <a:p>
            <a:r>
              <a:rPr lang="en-US" u="none" dirty="0"/>
              <a:t>- Ex: I will start to stink</a:t>
            </a:r>
          </a:p>
          <a:p>
            <a:r>
              <a:rPr lang="en-US" u="none" dirty="0"/>
              <a:t>5. What do you do if your first decision or choice doesn’t work out well? </a:t>
            </a:r>
          </a:p>
          <a:p>
            <a:endParaRPr lang="en-US" u="none" dirty="0"/>
          </a:p>
          <a:p>
            <a:r>
              <a:rPr lang="en-US" u="none" dirty="0"/>
              <a:t>From there, we played a game where each student got to draw a choice card. That choice card could say, “I brush my teeth every night before bed” or “I lay my clothes out before going to bed" to ”I hit my friend when he is being mean to me”.  Each student would roll the decision-maker die (Definitely yes, no, maybe) and regardless of what answer the dice lands on the student would answer the </a:t>
            </a:r>
          </a:p>
          <a:p>
            <a:r>
              <a:rPr lang="en-US" u="none" dirty="0"/>
              <a:t>Prompted questions:</a:t>
            </a:r>
          </a:p>
          <a:p>
            <a:r>
              <a:rPr lang="en-US" u="none" dirty="0"/>
              <a:t>1. Do you agree with the decision on the dice</a:t>
            </a:r>
          </a:p>
          <a:p>
            <a:r>
              <a:rPr lang="en-US" u="none" dirty="0"/>
              <a:t>2. What might the result be from doing what the dice said</a:t>
            </a:r>
          </a:p>
          <a:p>
            <a:r>
              <a:rPr lang="en-US" u="none" dirty="0"/>
              <a:t>3. What happens if you decided to make your own choice instead of doing what the dice said</a:t>
            </a:r>
          </a:p>
          <a:p>
            <a:endParaRPr lang="en-US" u="none" dirty="0"/>
          </a:p>
          <a:p>
            <a:r>
              <a:rPr lang="en-US" u="none" dirty="0"/>
              <a:t>These lessons and activities allowed the student to think of decisions that would be best for them and helps to inform the other students how they process and think through problems. Then I would remind the students that decisions, choices</a:t>
            </a:r>
          </a:p>
          <a:p>
            <a:r>
              <a:rPr lang="en-US" u="none" dirty="0"/>
              <a:t>and solutions will occur regardless of the student’s action. At the end, I had students wrap up by sharing one word that described how they were feeling after the lesson. </a:t>
            </a:r>
          </a:p>
          <a:p>
            <a:endParaRPr lang="en-US" u="none" dirty="0"/>
          </a:p>
        </p:txBody>
      </p:sp>
      <p:sp>
        <p:nvSpPr>
          <p:cNvPr id="4" name="Slide Number Placeholder 3"/>
          <p:cNvSpPr>
            <a:spLocks noGrp="1"/>
          </p:cNvSpPr>
          <p:nvPr>
            <p:ph type="sldNum" sz="quarter" idx="5"/>
          </p:nvPr>
        </p:nvSpPr>
        <p:spPr/>
        <p:txBody>
          <a:bodyPr/>
          <a:lstStyle/>
          <a:p>
            <a:fld id="{5B0645E5-B70A-EE41-AB22-C02715BFBF3B}" type="slidenum">
              <a:rPr lang="en-US" smtClean="0"/>
              <a:t>7</a:t>
            </a:fld>
            <a:endParaRPr lang="en-US"/>
          </a:p>
        </p:txBody>
      </p:sp>
    </p:spTree>
    <p:extLst>
      <p:ext uri="{BB962C8B-B14F-4D97-AF65-F5344CB8AC3E}">
        <p14:creationId xmlns:p14="http://schemas.microsoft.com/office/powerpoint/2010/main" val="1752996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Forms:</a:t>
            </a:r>
          </a:p>
          <a:p>
            <a:r>
              <a:rPr lang="en-US" dirty="0"/>
              <a:t>Students were administered a paper pre and post test assessment and I utilized google forms in order to compile the data.</a:t>
            </a:r>
          </a:p>
          <a:p>
            <a:endParaRPr lang="en-US" dirty="0"/>
          </a:p>
        </p:txBody>
      </p:sp>
      <p:sp>
        <p:nvSpPr>
          <p:cNvPr id="4" name="Slide Number Placeholder 3"/>
          <p:cNvSpPr>
            <a:spLocks noGrp="1"/>
          </p:cNvSpPr>
          <p:nvPr>
            <p:ph type="sldNum" sz="quarter" idx="5"/>
          </p:nvPr>
        </p:nvSpPr>
        <p:spPr/>
        <p:txBody>
          <a:bodyPr/>
          <a:lstStyle/>
          <a:p>
            <a:fld id="{5B0645E5-B70A-EE41-AB22-C02715BFBF3B}" type="slidenum">
              <a:rPr lang="en-US" smtClean="0"/>
              <a:t>8</a:t>
            </a:fld>
            <a:endParaRPr lang="en-US"/>
          </a:p>
        </p:txBody>
      </p:sp>
    </p:spTree>
    <p:extLst>
      <p:ext uri="{BB962C8B-B14F-4D97-AF65-F5344CB8AC3E}">
        <p14:creationId xmlns:p14="http://schemas.microsoft.com/office/powerpoint/2010/main" val="10818044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9309893-C94D-6E42-A97E-A81541F22056}" type="datetimeFigureOut">
              <a:rPr lang="en-US" smtClean="0"/>
              <a:t>11/20/23</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154928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309893-C94D-6E42-A97E-A81541F22056}" type="datetimeFigureOut">
              <a:rPr lang="en-US" smtClean="0"/>
              <a:t>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2746618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9309893-C94D-6E42-A97E-A81541F22056}" type="datetimeFigureOut">
              <a:rPr lang="en-US" smtClean="0"/>
              <a:t>11/20/23</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3629640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309893-C94D-6E42-A97E-A81541F22056}" type="datetimeFigureOut">
              <a:rPr lang="en-US" smtClean="0"/>
              <a:t>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2599604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09893-C94D-6E42-A97E-A81541F22056}" type="datetimeFigureOut">
              <a:rPr lang="en-US" smtClean="0"/>
              <a:t>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3717380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309893-C94D-6E42-A97E-A81541F22056}" type="datetimeFigureOut">
              <a:rPr lang="en-US" smtClean="0"/>
              <a:t>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4087269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309893-C94D-6E42-A97E-A81541F22056}" type="datetimeFigureOut">
              <a:rPr lang="en-US" smtClean="0"/>
              <a:t>11/20/23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2662412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309893-C94D-6E42-A97E-A81541F22056}" type="datetimeFigureOut">
              <a:rPr lang="en-US" smtClean="0"/>
              <a:t>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351743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309893-C94D-6E42-A97E-A81541F22056}" type="datetimeFigureOut">
              <a:rPr lang="en-US" smtClean="0"/>
              <a:t>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409843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309893-C94D-6E42-A97E-A81541F22056}" type="datetimeFigureOut">
              <a:rPr lang="en-US" smtClean="0"/>
              <a:t>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1715319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9309893-C94D-6E42-A97E-A81541F22056}" type="datetimeFigureOut">
              <a:rPr lang="en-US" smtClean="0"/>
              <a:t>11/20/23</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2079308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9309893-C94D-6E42-A97E-A81541F22056}" type="datetimeFigureOut">
              <a:rPr lang="en-US" smtClean="0"/>
              <a:t>11/20/23</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0913740-7F59-7149-BF58-A3584A7E0726}"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02977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9309893-C94D-6E42-A97E-A81541F22056}" type="datetimeFigureOut">
              <a:rPr lang="en-US" smtClean="0"/>
              <a:t>11/20/23</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362840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9309893-C94D-6E42-A97E-A81541F22056}" type="datetimeFigureOut">
              <a:rPr lang="en-US" smtClean="0"/>
              <a:t>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2090797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9309893-C94D-6E42-A97E-A81541F22056}" type="datetimeFigureOut">
              <a:rPr lang="en-US" smtClean="0"/>
              <a:t>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365832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309893-C94D-6E42-A97E-A81541F22056}" type="datetimeFigureOut">
              <a:rPr lang="en-US" smtClean="0"/>
              <a:t>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109297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1-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9309893-C94D-6E42-A97E-A81541F22056}" type="datetimeFigureOut">
              <a:rPr lang="en-US" smtClean="0"/>
              <a:t>11/20/23</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0913740-7F59-7149-BF58-A3584A7E0726}" type="slidenum">
              <a:rPr lang="en-US" smtClean="0"/>
              <a:t>‹#›</a:t>
            </a:fld>
            <a:endParaRPr lang="en-US"/>
          </a:p>
        </p:txBody>
      </p:sp>
    </p:spTree>
    <p:extLst>
      <p:ext uri="{BB962C8B-B14F-4D97-AF65-F5344CB8AC3E}">
        <p14:creationId xmlns:p14="http://schemas.microsoft.com/office/powerpoint/2010/main" val="1075934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9309893-C94D-6E42-A97E-A81541F22056}" type="datetimeFigureOut">
              <a:rPr lang="en-US" smtClean="0"/>
              <a:t>11/20/23</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0913740-7F59-7149-BF58-A3584A7E0726}" type="slidenum">
              <a:rPr lang="en-US" smtClean="0"/>
              <a:t>‹#›</a:t>
            </a:fld>
            <a:endParaRPr lang="en-US"/>
          </a:p>
        </p:txBody>
      </p:sp>
    </p:spTree>
    <p:extLst>
      <p:ext uri="{BB962C8B-B14F-4D97-AF65-F5344CB8AC3E}">
        <p14:creationId xmlns:p14="http://schemas.microsoft.com/office/powerpoint/2010/main" val="1581911341"/>
      </p:ext>
    </p:extLst>
  </p:cSld>
  <p:clrMap bg1="dk1" tx1="lt1" bg2="dk2" tx2="lt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 id="2147484058" r:id="rId12"/>
    <p:sldLayoutId id="2147484059" r:id="rId13"/>
    <p:sldLayoutId id="2147484060" r:id="rId14"/>
    <p:sldLayoutId id="2147484061" r:id="rId15"/>
    <p:sldLayoutId id="2147484062" r:id="rId16"/>
    <p:sldLayoutId id="2147484063"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hyperlink" Target="https://learn.liberty.ed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6D1E8-2EB1-DBC9-45D0-0C058AE7FEE3}"/>
              </a:ext>
            </a:extLst>
          </p:cNvPr>
          <p:cNvSpPr>
            <a:spLocks noGrp="1"/>
          </p:cNvSpPr>
          <p:nvPr>
            <p:ph type="ctrTitle"/>
          </p:nvPr>
        </p:nvSpPr>
        <p:spPr/>
        <p:txBody>
          <a:bodyPr>
            <a:normAutofit/>
          </a:bodyPr>
          <a:lstStyle/>
          <a:p>
            <a:r>
              <a:rPr lang="en-US" dirty="0"/>
              <a:t>5</a:t>
            </a:r>
            <a:r>
              <a:rPr lang="en-US" baseline="30000" dirty="0"/>
              <a:t>th </a:t>
            </a:r>
            <a:r>
              <a:rPr lang="en-US" dirty="0"/>
              <a:t>Grade Problem Solving Small Group  </a:t>
            </a:r>
          </a:p>
        </p:txBody>
      </p:sp>
      <p:sp>
        <p:nvSpPr>
          <p:cNvPr id="3" name="Subtitle 2">
            <a:extLst>
              <a:ext uri="{FF2B5EF4-FFF2-40B4-BE49-F238E27FC236}">
                <a16:creationId xmlns:a16="http://schemas.microsoft.com/office/drawing/2014/main" id="{2BF29497-9CA7-9122-AFD9-BAFDC2996923}"/>
              </a:ext>
            </a:extLst>
          </p:cNvPr>
          <p:cNvSpPr>
            <a:spLocks noGrp="1"/>
          </p:cNvSpPr>
          <p:nvPr>
            <p:ph type="subTitle" idx="1"/>
          </p:nvPr>
        </p:nvSpPr>
        <p:spPr/>
        <p:txBody>
          <a:bodyPr>
            <a:normAutofit fontScale="47500" lnSpcReduction="20000"/>
          </a:bodyPr>
          <a:lstStyle/>
          <a:p>
            <a:r>
              <a:rPr lang="en-US" dirty="0"/>
              <a:t>Tiffany Groveman</a:t>
            </a:r>
          </a:p>
          <a:p>
            <a:r>
              <a:rPr lang="en-US" dirty="0"/>
              <a:t>COSC 692 Practicum </a:t>
            </a:r>
          </a:p>
          <a:p>
            <a:r>
              <a:rPr lang="en-US" dirty="0"/>
              <a:t>Dr Tamika Hibbert</a:t>
            </a:r>
          </a:p>
          <a:p>
            <a:endParaRPr lang="en-US" dirty="0"/>
          </a:p>
        </p:txBody>
      </p:sp>
    </p:spTree>
    <p:extLst>
      <p:ext uri="{BB962C8B-B14F-4D97-AF65-F5344CB8AC3E}">
        <p14:creationId xmlns:p14="http://schemas.microsoft.com/office/powerpoint/2010/main" val="935430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A030-EAFE-2FB4-D333-EEEBE2E48924}"/>
              </a:ext>
            </a:extLst>
          </p:cNvPr>
          <p:cNvSpPr>
            <a:spLocks noGrp="1"/>
          </p:cNvSpPr>
          <p:nvPr>
            <p:ph type="title"/>
          </p:nvPr>
        </p:nvSpPr>
        <p:spPr/>
        <p:txBody>
          <a:bodyPr/>
          <a:lstStyle/>
          <a:p>
            <a:r>
              <a:rPr lang="en-US" dirty="0"/>
              <a:t>Small Group Overview  </a:t>
            </a:r>
          </a:p>
        </p:txBody>
      </p:sp>
      <p:sp>
        <p:nvSpPr>
          <p:cNvPr id="3" name="Content Placeholder 2">
            <a:extLst>
              <a:ext uri="{FF2B5EF4-FFF2-40B4-BE49-F238E27FC236}">
                <a16:creationId xmlns:a16="http://schemas.microsoft.com/office/drawing/2014/main" id="{CD35C210-5676-7AFF-A446-03910BE4B138}"/>
              </a:ext>
            </a:extLst>
          </p:cNvPr>
          <p:cNvSpPr>
            <a:spLocks noGrp="1"/>
          </p:cNvSpPr>
          <p:nvPr>
            <p:ph idx="1"/>
          </p:nvPr>
        </p:nvSpPr>
        <p:spPr/>
        <p:txBody>
          <a:bodyPr>
            <a:normAutofit/>
          </a:bodyPr>
          <a:lstStyle/>
          <a:p>
            <a:pPr marL="6160" indent="0" algn="ctr">
              <a:buNone/>
            </a:pPr>
            <a:r>
              <a:rPr lang="en-US" sz="3600" dirty="0"/>
              <a:t>My small group project consisted of 5</a:t>
            </a:r>
            <a:r>
              <a:rPr lang="en-US" sz="3600" baseline="30000" dirty="0"/>
              <a:t>th</a:t>
            </a:r>
            <a:r>
              <a:rPr lang="en-US" sz="3600" dirty="0"/>
              <a:t> grade boys and my sessions focused on problem solving. The goal of the group was to provide the students with tools for problem solving in preparation for middle school and for everyday life situations. </a:t>
            </a:r>
          </a:p>
        </p:txBody>
      </p:sp>
    </p:spTree>
    <p:extLst>
      <p:ext uri="{BB962C8B-B14F-4D97-AF65-F5344CB8AC3E}">
        <p14:creationId xmlns:p14="http://schemas.microsoft.com/office/powerpoint/2010/main" val="2046432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01B21-A37F-E11F-86B1-F23738E4DE30}"/>
              </a:ext>
            </a:extLst>
          </p:cNvPr>
          <p:cNvSpPr>
            <a:spLocks noGrp="1"/>
          </p:cNvSpPr>
          <p:nvPr>
            <p:ph type="title"/>
          </p:nvPr>
        </p:nvSpPr>
        <p:spPr/>
        <p:txBody>
          <a:bodyPr/>
          <a:lstStyle/>
          <a:p>
            <a:r>
              <a:rPr lang="en-US" dirty="0"/>
              <a:t>Data Sources</a:t>
            </a:r>
          </a:p>
        </p:txBody>
      </p:sp>
      <p:sp>
        <p:nvSpPr>
          <p:cNvPr id="3" name="Content Placeholder 2">
            <a:extLst>
              <a:ext uri="{FF2B5EF4-FFF2-40B4-BE49-F238E27FC236}">
                <a16:creationId xmlns:a16="http://schemas.microsoft.com/office/drawing/2014/main" id="{26CCB59F-572C-E48B-C163-A1DD6EA7C49F}"/>
              </a:ext>
            </a:extLst>
          </p:cNvPr>
          <p:cNvSpPr>
            <a:spLocks noGrp="1"/>
          </p:cNvSpPr>
          <p:nvPr>
            <p:ph idx="1"/>
          </p:nvPr>
        </p:nvSpPr>
        <p:spPr/>
        <p:txBody>
          <a:bodyPr>
            <a:normAutofit/>
          </a:bodyPr>
          <a:lstStyle/>
          <a:p>
            <a:endParaRPr lang="en-US" sz="2400" dirty="0"/>
          </a:p>
          <a:p>
            <a:r>
              <a:rPr lang="en-US" sz="2400" dirty="0"/>
              <a:t>Attendance Data</a:t>
            </a:r>
          </a:p>
          <a:p>
            <a:r>
              <a:rPr lang="en-US" sz="2400" dirty="0"/>
              <a:t>Behavioral data </a:t>
            </a:r>
          </a:p>
          <a:p>
            <a:pPr lvl="1"/>
            <a:r>
              <a:rPr lang="en-US" sz="2400" dirty="0"/>
              <a:t>Office Referrals </a:t>
            </a:r>
          </a:p>
          <a:p>
            <a:pPr lvl="1"/>
            <a:r>
              <a:rPr lang="en-US" sz="2400" dirty="0"/>
              <a:t>Parent Calls </a:t>
            </a:r>
          </a:p>
        </p:txBody>
      </p:sp>
      <p:pic>
        <p:nvPicPr>
          <p:cNvPr id="5" name="Picture 4">
            <a:extLst>
              <a:ext uri="{FF2B5EF4-FFF2-40B4-BE49-F238E27FC236}">
                <a16:creationId xmlns:a16="http://schemas.microsoft.com/office/drawing/2014/main" id="{4FBB77D9-DDAE-1B9E-CA0B-190051E3BEA0}"/>
              </a:ext>
            </a:extLst>
          </p:cNvPr>
          <p:cNvPicPr>
            <a:picLocks noChangeAspect="1"/>
          </p:cNvPicPr>
          <p:nvPr/>
        </p:nvPicPr>
        <p:blipFill>
          <a:blip r:embed="rId3"/>
          <a:stretch>
            <a:fillRect/>
          </a:stretch>
        </p:blipFill>
        <p:spPr>
          <a:xfrm>
            <a:off x="5041900" y="2695322"/>
            <a:ext cx="5384800" cy="3022600"/>
          </a:xfrm>
          <a:prstGeom prst="rect">
            <a:avLst/>
          </a:prstGeom>
        </p:spPr>
      </p:pic>
      <p:sp>
        <p:nvSpPr>
          <p:cNvPr id="6" name="TextBox 5">
            <a:extLst>
              <a:ext uri="{FF2B5EF4-FFF2-40B4-BE49-F238E27FC236}">
                <a16:creationId xmlns:a16="http://schemas.microsoft.com/office/drawing/2014/main" id="{16A7D600-6659-B60B-0B4A-34DC5FDDA86A}"/>
              </a:ext>
            </a:extLst>
          </p:cNvPr>
          <p:cNvSpPr txBox="1"/>
          <p:nvPr/>
        </p:nvSpPr>
        <p:spPr>
          <a:xfrm>
            <a:off x="5848350" y="5691304"/>
            <a:ext cx="5524500" cy="276999"/>
          </a:xfrm>
          <a:prstGeom prst="rect">
            <a:avLst/>
          </a:prstGeom>
          <a:noFill/>
        </p:spPr>
        <p:txBody>
          <a:bodyPr wrap="square" rtlCol="0">
            <a:spAutoFit/>
          </a:bodyPr>
          <a:lstStyle/>
          <a:p>
            <a:r>
              <a:rPr lang="en-US" sz="1200" dirty="0"/>
              <a:t>Figure 1 google image of data (</a:t>
            </a:r>
            <a:r>
              <a:rPr lang="en-US" sz="1200" dirty="0" err="1"/>
              <a:t>www.google.com</a:t>
            </a:r>
            <a:r>
              <a:rPr lang="en-US" sz="1200" dirty="0"/>
              <a:t>)</a:t>
            </a:r>
          </a:p>
        </p:txBody>
      </p:sp>
    </p:spTree>
    <p:extLst>
      <p:ext uri="{BB962C8B-B14F-4D97-AF65-F5344CB8AC3E}">
        <p14:creationId xmlns:p14="http://schemas.microsoft.com/office/powerpoint/2010/main" val="2900435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E9B7-4B7D-98FB-E855-C87EFA323D67}"/>
              </a:ext>
            </a:extLst>
          </p:cNvPr>
          <p:cNvSpPr>
            <a:spLocks noGrp="1"/>
          </p:cNvSpPr>
          <p:nvPr>
            <p:ph type="title"/>
          </p:nvPr>
        </p:nvSpPr>
        <p:spPr/>
        <p:txBody>
          <a:bodyPr/>
          <a:lstStyle/>
          <a:p>
            <a:r>
              <a:rPr lang="en-US" dirty="0"/>
              <a:t>Needs Assessment </a:t>
            </a:r>
          </a:p>
        </p:txBody>
      </p:sp>
      <p:sp>
        <p:nvSpPr>
          <p:cNvPr id="3" name="Content Placeholder 2">
            <a:extLst>
              <a:ext uri="{FF2B5EF4-FFF2-40B4-BE49-F238E27FC236}">
                <a16:creationId xmlns:a16="http://schemas.microsoft.com/office/drawing/2014/main" id="{A12A5679-C1CF-6026-681F-AB18A80EEA3E}"/>
              </a:ext>
            </a:extLst>
          </p:cNvPr>
          <p:cNvSpPr>
            <a:spLocks noGrp="1"/>
          </p:cNvSpPr>
          <p:nvPr>
            <p:ph idx="1"/>
          </p:nvPr>
        </p:nvSpPr>
        <p:spPr>
          <a:xfrm>
            <a:off x="277072" y="2015492"/>
            <a:ext cx="11258550" cy="4377690"/>
          </a:xfrm>
        </p:spPr>
        <p:txBody>
          <a:bodyPr/>
          <a:lstStyle/>
          <a:p>
            <a:endParaRPr lang="en-US" dirty="0"/>
          </a:p>
          <a:p>
            <a:r>
              <a:rPr lang="en-US" dirty="0"/>
              <a:t>Parents/Guardians </a:t>
            </a:r>
          </a:p>
          <a:p>
            <a:r>
              <a:rPr lang="en-US" dirty="0"/>
              <a:t>Faculty </a:t>
            </a:r>
          </a:p>
          <a:p>
            <a:pPr marL="0" indent="0">
              <a:buNone/>
            </a:pPr>
            <a:r>
              <a:rPr lang="en-US" dirty="0"/>
              <a:t> </a:t>
            </a:r>
          </a:p>
        </p:txBody>
      </p:sp>
      <p:pic>
        <p:nvPicPr>
          <p:cNvPr id="5" name="Picture 4">
            <a:extLst>
              <a:ext uri="{FF2B5EF4-FFF2-40B4-BE49-F238E27FC236}">
                <a16:creationId xmlns:a16="http://schemas.microsoft.com/office/drawing/2014/main" id="{28C927E4-5A1B-3803-18F5-2EA9868D99E1}"/>
              </a:ext>
            </a:extLst>
          </p:cNvPr>
          <p:cNvPicPr>
            <a:picLocks noChangeAspect="1"/>
          </p:cNvPicPr>
          <p:nvPr/>
        </p:nvPicPr>
        <p:blipFill>
          <a:blip r:embed="rId3"/>
          <a:stretch>
            <a:fillRect/>
          </a:stretch>
        </p:blipFill>
        <p:spPr>
          <a:xfrm>
            <a:off x="2895600" y="4357734"/>
            <a:ext cx="2713587" cy="1873250"/>
          </a:xfrm>
          <a:prstGeom prst="rect">
            <a:avLst/>
          </a:prstGeom>
        </p:spPr>
      </p:pic>
      <p:pic>
        <p:nvPicPr>
          <p:cNvPr id="7" name="Picture 6">
            <a:extLst>
              <a:ext uri="{FF2B5EF4-FFF2-40B4-BE49-F238E27FC236}">
                <a16:creationId xmlns:a16="http://schemas.microsoft.com/office/drawing/2014/main" id="{27470BCC-7EBD-D1FB-F3FC-20899C1AB1B3}"/>
              </a:ext>
            </a:extLst>
          </p:cNvPr>
          <p:cNvPicPr>
            <a:picLocks noChangeAspect="1"/>
          </p:cNvPicPr>
          <p:nvPr/>
        </p:nvPicPr>
        <p:blipFill>
          <a:blip r:embed="rId4"/>
          <a:stretch>
            <a:fillRect/>
          </a:stretch>
        </p:blipFill>
        <p:spPr>
          <a:xfrm>
            <a:off x="4027577" y="5347000"/>
            <a:ext cx="1289551" cy="965083"/>
          </a:xfrm>
          <a:prstGeom prst="rect">
            <a:avLst/>
          </a:prstGeom>
        </p:spPr>
      </p:pic>
      <p:pic>
        <p:nvPicPr>
          <p:cNvPr id="9" name="Picture 8">
            <a:extLst>
              <a:ext uri="{FF2B5EF4-FFF2-40B4-BE49-F238E27FC236}">
                <a16:creationId xmlns:a16="http://schemas.microsoft.com/office/drawing/2014/main" id="{A3EA2D59-B6C5-00E2-7D11-55D6AC7C7CE6}"/>
              </a:ext>
            </a:extLst>
          </p:cNvPr>
          <p:cNvPicPr>
            <a:picLocks noChangeAspect="1"/>
          </p:cNvPicPr>
          <p:nvPr/>
        </p:nvPicPr>
        <p:blipFill>
          <a:blip r:embed="rId5"/>
          <a:stretch>
            <a:fillRect/>
          </a:stretch>
        </p:blipFill>
        <p:spPr>
          <a:xfrm>
            <a:off x="5876925" y="2211815"/>
            <a:ext cx="3044214" cy="2076704"/>
          </a:xfrm>
          <a:prstGeom prst="rect">
            <a:avLst/>
          </a:prstGeom>
        </p:spPr>
      </p:pic>
      <p:pic>
        <p:nvPicPr>
          <p:cNvPr id="11" name="Picture 10">
            <a:extLst>
              <a:ext uri="{FF2B5EF4-FFF2-40B4-BE49-F238E27FC236}">
                <a16:creationId xmlns:a16="http://schemas.microsoft.com/office/drawing/2014/main" id="{003B02B2-299A-A2BB-2A02-D9DFA90155B5}"/>
              </a:ext>
            </a:extLst>
          </p:cNvPr>
          <p:cNvPicPr>
            <a:picLocks noChangeAspect="1"/>
          </p:cNvPicPr>
          <p:nvPr/>
        </p:nvPicPr>
        <p:blipFill>
          <a:blip r:embed="rId6"/>
          <a:stretch>
            <a:fillRect/>
          </a:stretch>
        </p:blipFill>
        <p:spPr>
          <a:xfrm>
            <a:off x="8914878" y="2429763"/>
            <a:ext cx="2393419" cy="1075437"/>
          </a:xfrm>
          <a:prstGeom prst="rect">
            <a:avLst/>
          </a:prstGeom>
        </p:spPr>
      </p:pic>
      <p:pic>
        <p:nvPicPr>
          <p:cNvPr id="13" name="Picture 12">
            <a:extLst>
              <a:ext uri="{FF2B5EF4-FFF2-40B4-BE49-F238E27FC236}">
                <a16:creationId xmlns:a16="http://schemas.microsoft.com/office/drawing/2014/main" id="{88F037CE-990B-F12B-72CA-454B92EB1EB8}"/>
              </a:ext>
            </a:extLst>
          </p:cNvPr>
          <p:cNvPicPr>
            <a:picLocks noChangeAspect="1"/>
          </p:cNvPicPr>
          <p:nvPr/>
        </p:nvPicPr>
        <p:blipFill>
          <a:blip r:embed="rId7"/>
          <a:stretch>
            <a:fillRect/>
          </a:stretch>
        </p:blipFill>
        <p:spPr>
          <a:xfrm>
            <a:off x="5582688" y="4807418"/>
            <a:ext cx="2713587" cy="965083"/>
          </a:xfrm>
          <a:prstGeom prst="rect">
            <a:avLst/>
          </a:prstGeom>
        </p:spPr>
      </p:pic>
      <p:pic>
        <p:nvPicPr>
          <p:cNvPr id="15" name="Picture 14">
            <a:extLst>
              <a:ext uri="{FF2B5EF4-FFF2-40B4-BE49-F238E27FC236}">
                <a16:creationId xmlns:a16="http://schemas.microsoft.com/office/drawing/2014/main" id="{A73E25E8-CA90-30E0-3DAE-71CDBABADC82}"/>
              </a:ext>
            </a:extLst>
          </p:cNvPr>
          <p:cNvPicPr>
            <a:picLocks noChangeAspect="1"/>
          </p:cNvPicPr>
          <p:nvPr/>
        </p:nvPicPr>
        <p:blipFill>
          <a:blip r:embed="rId8"/>
          <a:stretch>
            <a:fillRect/>
          </a:stretch>
        </p:blipFill>
        <p:spPr>
          <a:xfrm>
            <a:off x="8296275" y="4796200"/>
            <a:ext cx="2533915" cy="965083"/>
          </a:xfrm>
          <a:prstGeom prst="rect">
            <a:avLst/>
          </a:prstGeom>
        </p:spPr>
      </p:pic>
    </p:spTree>
    <p:extLst>
      <p:ext uri="{BB962C8B-B14F-4D97-AF65-F5344CB8AC3E}">
        <p14:creationId xmlns:p14="http://schemas.microsoft.com/office/powerpoint/2010/main" val="815302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B59EF-35A9-6494-A533-79909EB6559D}"/>
              </a:ext>
            </a:extLst>
          </p:cNvPr>
          <p:cNvSpPr>
            <a:spLocks noGrp="1"/>
          </p:cNvSpPr>
          <p:nvPr>
            <p:ph type="title"/>
          </p:nvPr>
        </p:nvSpPr>
        <p:spPr/>
        <p:txBody>
          <a:bodyPr/>
          <a:lstStyle/>
          <a:p>
            <a:r>
              <a:rPr lang="en-US" dirty="0"/>
              <a:t>Screening process/Consent form</a:t>
            </a:r>
          </a:p>
        </p:txBody>
      </p:sp>
      <p:sp>
        <p:nvSpPr>
          <p:cNvPr id="8" name="Content Placeholder 7">
            <a:extLst>
              <a:ext uri="{FF2B5EF4-FFF2-40B4-BE49-F238E27FC236}">
                <a16:creationId xmlns:a16="http://schemas.microsoft.com/office/drawing/2014/main" id="{D9C24286-7B06-F446-F344-39E57DFAA977}"/>
              </a:ext>
            </a:extLst>
          </p:cNvPr>
          <p:cNvSpPr>
            <a:spLocks noGrp="1"/>
          </p:cNvSpPr>
          <p:nvPr>
            <p:ph idx="1"/>
          </p:nvPr>
        </p:nvSpPr>
        <p:spPr>
          <a:xfrm>
            <a:off x="495300" y="2052116"/>
            <a:ext cx="10074839" cy="4558234"/>
          </a:xfrm>
        </p:spPr>
        <p:txBody>
          <a:bodyPr/>
          <a:lstStyle/>
          <a:p>
            <a:r>
              <a:rPr lang="en-US" dirty="0"/>
              <a:t>Screening </a:t>
            </a:r>
          </a:p>
          <a:p>
            <a:pPr lvl="1"/>
            <a:r>
              <a:rPr lang="en-US" sz="2000" dirty="0"/>
              <a:t>Past group participants</a:t>
            </a:r>
          </a:p>
          <a:p>
            <a:pPr lvl="1"/>
            <a:r>
              <a:rPr lang="en-US" sz="2000" dirty="0"/>
              <a:t>Referrals </a:t>
            </a:r>
          </a:p>
          <a:p>
            <a:r>
              <a:rPr lang="en-US" dirty="0"/>
              <a:t>Consent form</a:t>
            </a:r>
          </a:p>
          <a:p>
            <a:pPr marL="457010" lvl="1" indent="0">
              <a:buNone/>
            </a:pPr>
            <a:endParaRPr lang="en-US" dirty="0"/>
          </a:p>
        </p:txBody>
      </p:sp>
      <p:pic>
        <p:nvPicPr>
          <p:cNvPr id="10" name="Picture 9">
            <a:extLst>
              <a:ext uri="{FF2B5EF4-FFF2-40B4-BE49-F238E27FC236}">
                <a16:creationId xmlns:a16="http://schemas.microsoft.com/office/drawing/2014/main" id="{567D95EE-F717-15F9-4F33-643607211551}"/>
              </a:ext>
            </a:extLst>
          </p:cNvPr>
          <p:cNvPicPr>
            <a:picLocks noChangeAspect="1"/>
          </p:cNvPicPr>
          <p:nvPr/>
        </p:nvPicPr>
        <p:blipFill>
          <a:blip r:embed="rId3"/>
          <a:stretch>
            <a:fillRect/>
          </a:stretch>
        </p:blipFill>
        <p:spPr>
          <a:xfrm>
            <a:off x="4843068" y="2292308"/>
            <a:ext cx="3081731" cy="3263983"/>
          </a:xfrm>
          <a:prstGeom prst="rect">
            <a:avLst/>
          </a:prstGeom>
        </p:spPr>
      </p:pic>
    </p:spTree>
    <p:extLst>
      <p:ext uri="{BB962C8B-B14F-4D97-AF65-F5344CB8AC3E}">
        <p14:creationId xmlns:p14="http://schemas.microsoft.com/office/powerpoint/2010/main" val="1757733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7BEC7-4EE8-74A3-4B9C-E6FE7C43A342}"/>
              </a:ext>
            </a:extLst>
          </p:cNvPr>
          <p:cNvSpPr>
            <a:spLocks noGrp="1"/>
          </p:cNvSpPr>
          <p:nvPr>
            <p:ph type="title"/>
          </p:nvPr>
        </p:nvSpPr>
        <p:spPr/>
        <p:txBody>
          <a:bodyPr/>
          <a:lstStyle/>
          <a:p>
            <a:r>
              <a:rPr lang="en-US" dirty="0"/>
              <a:t>AIA Alignment </a:t>
            </a:r>
          </a:p>
        </p:txBody>
      </p:sp>
      <p:sp>
        <p:nvSpPr>
          <p:cNvPr id="3" name="Content Placeholder 2">
            <a:extLst>
              <a:ext uri="{FF2B5EF4-FFF2-40B4-BE49-F238E27FC236}">
                <a16:creationId xmlns:a16="http://schemas.microsoft.com/office/drawing/2014/main" id="{66712B57-0E59-2B79-315E-8BABBD406BB0}"/>
              </a:ext>
            </a:extLst>
          </p:cNvPr>
          <p:cNvSpPr>
            <a:spLocks noGrp="1"/>
          </p:cNvSpPr>
          <p:nvPr>
            <p:ph idx="1"/>
          </p:nvPr>
        </p:nvSpPr>
        <p:spPr>
          <a:xfrm>
            <a:off x="685800" y="2057401"/>
            <a:ext cx="10820400" cy="4396740"/>
          </a:xfrm>
        </p:spPr>
        <p:txBody>
          <a:bodyPr>
            <a:normAutofit lnSpcReduction="10000"/>
          </a:bodyPr>
          <a:lstStyle/>
          <a:p>
            <a:endParaRPr lang="en-US" dirty="0"/>
          </a:p>
          <a:p>
            <a:r>
              <a:rPr lang="en-US" b="1" dirty="0"/>
              <a:t>Counseling prevention and intervention</a:t>
            </a:r>
          </a:p>
          <a:p>
            <a:pPr lvl="1"/>
            <a:r>
              <a:rPr lang="en-US" dirty="0"/>
              <a:t>Belief in development of whole self, including a healthy balance of mental, social/emotional and physical well-being  (M.1)</a:t>
            </a:r>
          </a:p>
          <a:p>
            <a:pPr lvl="1"/>
            <a:r>
              <a:rPr lang="en-US" dirty="0"/>
              <a:t>Create positive and supportive relationships with other students (B-SS 2)</a:t>
            </a:r>
          </a:p>
          <a:p>
            <a:r>
              <a:rPr lang="en-US" b="1" dirty="0"/>
              <a:t>Leadership</a:t>
            </a:r>
          </a:p>
          <a:p>
            <a:pPr lvl="1"/>
            <a:r>
              <a:rPr lang="en-US" dirty="0"/>
              <a:t>Positive attitudes toward work and learning (M.5)</a:t>
            </a:r>
          </a:p>
          <a:p>
            <a:pPr lvl="1"/>
            <a:r>
              <a:rPr lang="en-US" dirty="0"/>
              <a:t>Use effective oral and written communication skills and listening skills (B-SS 1.)</a:t>
            </a:r>
          </a:p>
          <a:p>
            <a:r>
              <a:rPr lang="en-US" b="1" dirty="0"/>
              <a:t>Assessment</a:t>
            </a:r>
          </a:p>
          <a:p>
            <a:pPr lvl="1"/>
            <a:r>
              <a:rPr lang="en-US" dirty="0"/>
              <a:t>Belief in using abilities to their fullest to achieve high-quality results and outcomes (M.5)</a:t>
            </a:r>
          </a:p>
          <a:p>
            <a:pPr lvl="1"/>
            <a:r>
              <a:rPr lang="en-US" dirty="0"/>
              <a:t>Gather evidence and consider multiple perspectives to make informed decisions (B-LS.9)</a:t>
            </a:r>
          </a:p>
        </p:txBody>
      </p:sp>
    </p:spTree>
    <p:extLst>
      <p:ext uri="{BB962C8B-B14F-4D97-AF65-F5344CB8AC3E}">
        <p14:creationId xmlns:p14="http://schemas.microsoft.com/office/powerpoint/2010/main" val="708980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3894F-44B9-593A-5FC0-43A31D7E2248}"/>
              </a:ext>
            </a:extLst>
          </p:cNvPr>
          <p:cNvSpPr>
            <a:spLocks noGrp="1"/>
          </p:cNvSpPr>
          <p:nvPr>
            <p:ph type="title"/>
          </p:nvPr>
        </p:nvSpPr>
        <p:spPr/>
        <p:txBody>
          <a:bodyPr/>
          <a:lstStyle/>
          <a:p>
            <a:r>
              <a:rPr lang="en-US" dirty="0"/>
              <a:t>Cultural Sensitivities </a:t>
            </a:r>
          </a:p>
        </p:txBody>
      </p:sp>
      <p:sp>
        <p:nvSpPr>
          <p:cNvPr id="3" name="Content Placeholder 2">
            <a:extLst>
              <a:ext uri="{FF2B5EF4-FFF2-40B4-BE49-F238E27FC236}">
                <a16:creationId xmlns:a16="http://schemas.microsoft.com/office/drawing/2014/main" id="{38A3D436-249A-092A-D882-4FAE32FD784A}"/>
              </a:ext>
            </a:extLst>
          </p:cNvPr>
          <p:cNvSpPr>
            <a:spLocks noGrp="1"/>
          </p:cNvSpPr>
          <p:nvPr>
            <p:ph idx="1"/>
          </p:nvPr>
        </p:nvSpPr>
        <p:spPr/>
        <p:txBody>
          <a:bodyPr/>
          <a:lstStyle/>
          <a:p>
            <a:r>
              <a:rPr lang="en-US" dirty="0"/>
              <a:t>Group rules that are inclusive of all students </a:t>
            </a:r>
          </a:p>
          <a:p>
            <a:endParaRPr lang="en-US" dirty="0"/>
          </a:p>
          <a:p>
            <a:r>
              <a:rPr lang="en-US" dirty="0"/>
              <a:t>Activities that encourage open and honest dialogue about personal perspectives on handling problems</a:t>
            </a:r>
          </a:p>
          <a:p>
            <a:endParaRPr lang="en-US" dirty="0"/>
          </a:p>
          <a:p>
            <a:r>
              <a:rPr lang="en-US" dirty="0"/>
              <a:t>Lessons that celebrate each students unique upbringing, family dynamic and individual preferences </a:t>
            </a:r>
          </a:p>
          <a:p>
            <a:endParaRPr lang="en-US" dirty="0"/>
          </a:p>
        </p:txBody>
      </p:sp>
    </p:spTree>
    <p:extLst>
      <p:ext uri="{BB962C8B-B14F-4D97-AF65-F5344CB8AC3E}">
        <p14:creationId xmlns:p14="http://schemas.microsoft.com/office/powerpoint/2010/main" val="160333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506E1-E792-5642-486E-ED4BC1DD8CEB}"/>
              </a:ext>
            </a:extLst>
          </p:cNvPr>
          <p:cNvSpPr>
            <a:spLocks noGrp="1"/>
          </p:cNvSpPr>
          <p:nvPr>
            <p:ph type="title"/>
          </p:nvPr>
        </p:nvSpPr>
        <p:spPr/>
        <p:txBody>
          <a:bodyPr/>
          <a:lstStyle/>
          <a:p>
            <a:r>
              <a:rPr lang="en-US" dirty="0"/>
              <a:t>Evaluation </a:t>
            </a:r>
          </a:p>
        </p:txBody>
      </p:sp>
      <p:sp>
        <p:nvSpPr>
          <p:cNvPr id="3" name="Content Placeholder 2">
            <a:extLst>
              <a:ext uri="{FF2B5EF4-FFF2-40B4-BE49-F238E27FC236}">
                <a16:creationId xmlns:a16="http://schemas.microsoft.com/office/drawing/2014/main" id="{D73FDE5B-4555-7670-F238-D39197123476}"/>
              </a:ext>
            </a:extLst>
          </p:cNvPr>
          <p:cNvSpPr>
            <a:spLocks noGrp="1"/>
          </p:cNvSpPr>
          <p:nvPr>
            <p:ph idx="1"/>
          </p:nvPr>
        </p:nvSpPr>
        <p:spPr>
          <a:xfrm>
            <a:off x="1711889" y="1809750"/>
            <a:ext cx="8610600" cy="4678344"/>
          </a:xfrm>
        </p:spPr>
        <p:txBody>
          <a:bodyPr>
            <a:normAutofit fontScale="92500"/>
          </a:bodyPr>
          <a:lstStyle/>
          <a:p>
            <a:endParaRPr lang="en-US" dirty="0"/>
          </a:p>
          <a:p>
            <a:r>
              <a:rPr lang="en-US" dirty="0"/>
              <a:t>Google Forms</a:t>
            </a:r>
          </a:p>
          <a:p>
            <a:pPr lvl="1"/>
            <a:r>
              <a:rPr lang="en-US" dirty="0"/>
              <a:t>Pre Assessment</a:t>
            </a:r>
          </a:p>
          <a:p>
            <a:pPr lvl="1"/>
            <a:r>
              <a:rPr lang="en-US" dirty="0"/>
              <a:t>Post Assessment </a:t>
            </a:r>
          </a:p>
          <a:p>
            <a:endParaRPr lang="en-US" dirty="0"/>
          </a:p>
          <a:p>
            <a:endParaRPr lang="en-US" dirty="0"/>
          </a:p>
          <a:p>
            <a:endParaRPr lang="en-US" dirty="0"/>
          </a:p>
          <a:p>
            <a:r>
              <a:rPr lang="en-US" dirty="0"/>
              <a:t>The pre/post test assessment showed that students increased their knowledge on strategies they can use when problem solving and grew in confidence in their ability to problem solve. </a:t>
            </a:r>
          </a:p>
          <a:p>
            <a:r>
              <a:rPr lang="en-US" dirty="0"/>
              <a:t>An area of improvement would be helping students to ask for help from a trusted adult when they are unsure of how to approach a problem</a:t>
            </a:r>
          </a:p>
          <a:p>
            <a:endParaRPr lang="en-US" dirty="0"/>
          </a:p>
        </p:txBody>
      </p:sp>
      <p:pic>
        <p:nvPicPr>
          <p:cNvPr id="7" name="Picture 6">
            <a:extLst>
              <a:ext uri="{FF2B5EF4-FFF2-40B4-BE49-F238E27FC236}">
                <a16:creationId xmlns:a16="http://schemas.microsoft.com/office/drawing/2014/main" id="{94D0F5D6-6C7F-4BDA-26B7-0745B077B005}"/>
              </a:ext>
            </a:extLst>
          </p:cNvPr>
          <p:cNvPicPr>
            <a:picLocks noChangeAspect="1"/>
          </p:cNvPicPr>
          <p:nvPr/>
        </p:nvPicPr>
        <p:blipFill>
          <a:blip r:embed="rId3"/>
          <a:stretch>
            <a:fillRect/>
          </a:stretch>
        </p:blipFill>
        <p:spPr>
          <a:xfrm>
            <a:off x="4702667" y="3102778"/>
            <a:ext cx="1771578" cy="948486"/>
          </a:xfrm>
          <a:prstGeom prst="rect">
            <a:avLst/>
          </a:prstGeom>
        </p:spPr>
      </p:pic>
      <p:pic>
        <p:nvPicPr>
          <p:cNvPr id="9" name="Picture 8">
            <a:extLst>
              <a:ext uri="{FF2B5EF4-FFF2-40B4-BE49-F238E27FC236}">
                <a16:creationId xmlns:a16="http://schemas.microsoft.com/office/drawing/2014/main" id="{76DC7E30-93E5-62F4-FFE8-2EB9877FFC0F}"/>
              </a:ext>
            </a:extLst>
          </p:cNvPr>
          <p:cNvPicPr>
            <a:picLocks noChangeAspect="1"/>
          </p:cNvPicPr>
          <p:nvPr/>
        </p:nvPicPr>
        <p:blipFill>
          <a:blip r:embed="rId4"/>
          <a:stretch>
            <a:fillRect/>
          </a:stretch>
        </p:blipFill>
        <p:spPr>
          <a:xfrm>
            <a:off x="4702667" y="2057401"/>
            <a:ext cx="1771579" cy="904636"/>
          </a:xfrm>
          <a:prstGeom prst="rect">
            <a:avLst/>
          </a:prstGeom>
        </p:spPr>
      </p:pic>
      <p:pic>
        <p:nvPicPr>
          <p:cNvPr id="13" name="Picture 12">
            <a:extLst>
              <a:ext uri="{FF2B5EF4-FFF2-40B4-BE49-F238E27FC236}">
                <a16:creationId xmlns:a16="http://schemas.microsoft.com/office/drawing/2014/main" id="{565753CA-E33A-8E87-42C3-A7CB04965DF0}"/>
              </a:ext>
            </a:extLst>
          </p:cNvPr>
          <p:cNvPicPr>
            <a:picLocks noChangeAspect="1"/>
          </p:cNvPicPr>
          <p:nvPr/>
        </p:nvPicPr>
        <p:blipFill>
          <a:blip r:embed="rId5"/>
          <a:stretch>
            <a:fillRect/>
          </a:stretch>
        </p:blipFill>
        <p:spPr>
          <a:xfrm>
            <a:off x="6754208" y="2057401"/>
            <a:ext cx="1999105" cy="952301"/>
          </a:xfrm>
          <a:prstGeom prst="rect">
            <a:avLst/>
          </a:prstGeom>
        </p:spPr>
      </p:pic>
      <p:pic>
        <p:nvPicPr>
          <p:cNvPr id="15" name="Picture 14">
            <a:extLst>
              <a:ext uri="{FF2B5EF4-FFF2-40B4-BE49-F238E27FC236}">
                <a16:creationId xmlns:a16="http://schemas.microsoft.com/office/drawing/2014/main" id="{712C38EA-0AF1-BB14-B3C8-61D53A90B1F1}"/>
              </a:ext>
            </a:extLst>
          </p:cNvPr>
          <p:cNvPicPr>
            <a:picLocks noChangeAspect="1"/>
          </p:cNvPicPr>
          <p:nvPr/>
        </p:nvPicPr>
        <p:blipFill>
          <a:blip r:embed="rId6"/>
          <a:stretch>
            <a:fillRect/>
          </a:stretch>
        </p:blipFill>
        <p:spPr>
          <a:xfrm>
            <a:off x="6754209" y="3158687"/>
            <a:ext cx="2032525" cy="952302"/>
          </a:xfrm>
          <a:prstGeom prst="rect">
            <a:avLst/>
          </a:prstGeom>
        </p:spPr>
      </p:pic>
    </p:spTree>
    <p:extLst>
      <p:ext uri="{BB962C8B-B14F-4D97-AF65-F5344CB8AC3E}">
        <p14:creationId xmlns:p14="http://schemas.microsoft.com/office/powerpoint/2010/main" val="1037496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76B5D-E790-E2E0-5E0E-94FC477C2B54}"/>
              </a:ext>
            </a:extLst>
          </p:cNvPr>
          <p:cNvSpPr>
            <a:spLocks noGrp="1"/>
          </p:cNvSpPr>
          <p:nvPr>
            <p:ph type="title"/>
          </p:nvPr>
        </p:nvSpPr>
        <p:spPr/>
        <p:txBody>
          <a:bodyPr/>
          <a:lstStyle/>
          <a:p>
            <a:r>
              <a:rPr lang="en-US" dirty="0" err="1"/>
              <a:t>Refereneces</a:t>
            </a:r>
            <a:r>
              <a:rPr lang="en-US" dirty="0"/>
              <a:t> </a:t>
            </a:r>
          </a:p>
        </p:txBody>
      </p:sp>
      <p:sp>
        <p:nvSpPr>
          <p:cNvPr id="3" name="Content Placeholder 2">
            <a:extLst>
              <a:ext uri="{FF2B5EF4-FFF2-40B4-BE49-F238E27FC236}">
                <a16:creationId xmlns:a16="http://schemas.microsoft.com/office/drawing/2014/main" id="{3E53D541-B60C-BFB1-925E-BC2803F4F21A}"/>
              </a:ext>
            </a:extLst>
          </p:cNvPr>
          <p:cNvSpPr>
            <a:spLocks noGrp="1"/>
          </p:cNvSpPr>
          <p:nvPr>
            <p:ph idx="1"/>
          </p:nvPr>
        </p:nvSpPr>
        <p:spPr/>
        <p:txBody>
          <a:bodyPr/>
          <a:lstStyle/>
          <a:p>
            <a:r>
              <a:rPr lang="en-US" dirty="0"/>
              <a:t>Liberty University. (2023). School Counseling Practicum. Week two. </a:t>
            </a:r>
            <a:r>
              <a:rPr lang="en-US" i="1" dirty="0"/>
              <a:t>Pre-advanced internship assessment. </a:t>
            </a:r>
            <a:r>
              <a:rPr lang="en-US" dirty="0">
                <a:hlinkClick r:id="rId2"/>
              </a:rPr>
              <a:t>https://</a:t>
            </a:r>
            <a:r>
              <a:rPr lang="en-US" dirty="0" err="1">
                <a:hlinkClick r:id="rId2"/>
              </a:rPr>
              <a:t>learn.liberty.edu</a:t>
            </a:r>
            <a:r>
              <a:rPr lang="en-US" dirty="0">
                <a:hlinkClick r:id="rId2"/>
              </a:rPr>
              <a:t> </a:t>
            </a:r>
            <a:endParaRPr lang="en-US" i="1" dirty="0"/>
          </a:p>
        </p:txBody>
      </p:sp>
    </p:spTree>
    <p:extLst>
      <p:ext uri="{BB962C8B-B14F-4D97-AF65-F5344CB8AC3E}">
        <p14:creationId xmlns:p14="http://schemas.microsoft.com/office/powerpoint/2010/main" val="684129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5B8EC-59C0-3067-2380-6CD42A493119}"/>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59BEBA85-AA48-BB73-E497-3FF4298F46D9}"/>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29638802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{C62E2454-297E-644F-A5EA-DA7EDA3C626D}tf10001079</Template>
  <TotalTime>10292</TotalTime>
  <Words>1318</Words>
  <Application>Microsoft Macintosh PowerPoint</Application>
  <PresentationFormat>Widescreen</PresentationFormat>
  <Paragraphs>109</Paragraphs>
  <Slides>10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Century Gothic</vt:lpstr>
      <vt:lpstr>Vapor Trail</vt:lpstr>
      <vt:lpstr>5th Grade Problem Solving Small Group  </vt:lpstr>
      <vt:lpstr>Small Group Overview  </vt:lpstr>
      <vt:lpstr>Data Sources</vt:lpstr>
      <vt:lpstr>Needs Assessment </vt:lpstr>
      <vt:lpstr>Screening process/Consent form</vt:lpstr>
      <vt:lpstr>AIA Alignment </vt:lpstr>
      <vt:lpstr>Cultural Sensitivities </vt:lpstr>
      <vt:lpstr>Evaluation </vt:lpstr>
      <vt:lpstr>Refereneces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K-5 Problem Solving Small Group  </dc:title>
  <dc:creator>Tiffany Groveman</dc:creator>
  <cp:lastModifiedBy>Tiffany Groveman</cp:lastModifiedBy>
  <cp:revision>50</cp:revision>
  <dcterms:created xsi:type="dcterms:W3CDTF">2023-11-20T20:25:24Z</dcterms:created>
  <dcterms:modified xsi:type="dcterms:W3CDTF">2023-11-27T23:58:02Z</dcterms:modified>
</cp:coreProperties>
</file>