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13"/>
  </p:notesMasterIdLst>
  <p:sldIdLst>
    <p:sldId id="256" r:id="rId2"/>
    <p:sldId id="257" r:id="rId3"/>
    <p:sldId id="258" r:id="rId4"/>
    <p:sldId id="259" r:id="rId5"/>
    <p:sldId id="260" r:id="rId6"/>
    <p:sldId id="264" r:id="rId7"/>
    <p:sldId id="261" r:id="rId8"/>
    <p:sldId id="263" r:id="rId9"/>
    <p:sldId id="265" r:id="rId10"/>
    <p:sldId id="266" r:id="rId11"/>
    <p:sldId id="262"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878"/>
    <p:restoredTop sz="70096"/>
  </p:normalViewPr>
  <p:slideViewPr>
    <p:cSldViewPr snapToGrid="0">
      <p:cViewPr varScale="1">
        <p:scale>
          <a:sx n="73" d="100"/>
          <a:sy n="73" d="100"/>
        </p:scale>
        <p:origin x="154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3C68E-9926-444B-A879-7C4116EA8213}" type="datetimeFigureOut">
              <a:rPr lang="en-US" smtClean="0"/>
              <a:t>12/2/24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4DCE14-6E09-6143-B90E-AA4AB949EBF7}" type="slidenum">
              <a:rPr lang="en-US" smtClean="0"/>
              <a:t>‹#›</a:t>
            </a:fld>
            <a:endParaRPr lang="en-US"/>
          </a:p>
        </p:txBody>
      </p:sp>
    </p:spTree>
    <p:extLst>
      <p:ext uri="{BB962C8B-B14F-4D97-AF65-F5344CB8AC3E}">
        <p14:creationId xmlns:p14="http://schemas.microsoft.com/office/powerpoint/2010/main" val="2308387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liberty.edu/behavioral-sciences/counselor-ed/wp-"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applewebdata://10920F63-721D-4132-B143-6308C3454E3D/content/uploads/sites/43/2021/02/ADVANCED-INTERNSHIP-%20%20ASSESSMENT_ASCA-1.pdf"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schoolcounselor.org/getmedia/7428a787-a452-4abb-afec-"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applewebdata://10920F63-721D-4132-B143-6308C3454E3D/d78ec77870cd/Mindsets-Behaviors.pdf"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week at my site was fairly rough. Every single day that week we were pulling multiple kids in to address issues between friends. I had mentioned to my site supervisor exploring the idea of doing a social skills group with the focus on friendship (pre-needs assessment). </a:t>
            </a:r>
          </a:p>
        </p:txBody>
      </p:sp>
      <p:sp>
        <p:nvSpPr>
          <p:cNvPr id="4" name="Slide Number Placeholder 3"/>
          <p:cNvSpPr>
            <a:spLocks noGrp="1"/>
          </p:cNvSpPr>
          <p:nvPr>
            <p:ph type="sldNum" sz="quarter" idx="5"/>
          </p:nvPr>
        </p:nvSpPr>
        <p:spPr/>
        <p:txBody>
          <a:bodyPr/>
          <a:lstStyle/>
          <a:p>
            <a:fld id="{154DCE14-6E09-6143-B90E-AA4AB949EBF7}" type="slidenum">
              <a:rPr lang="en-US" smtClean="0"/>
              <a:t>2</a:t>
            </a:fld>
            <a:endParaRPr lang="en-US"/>
          </a:p>
        </p:txBody>
      </p:sp>
    </p:spTree>
    <p:extLst>
      <p:ext uri="{BB962C8B-B14F-4D97-AF65-F5344CB8AC3E}">
        <p14:creationId xmlns:p14="http://schemas.microsoft.com/office/powerpoint/2010/main" val="3655964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Discipline Referrals </a:t>
            </a:r>
          </a:p>
          <a:p>
            <a:r>
              <a:rPr lang="en-US" b="0" u="none" dirty="0"/>
              <a:t>Frederick county utilizes a system called </a:t>
            </a:r>
            <a:r>
              <a:rPr lang="en-US" b="0" u="none" dirty="0" err="1"/>
              <a:t>eschool</a:t>
            </a:r>
            <a:r>
              <a:rPr lang="en-US" b="0" u="none" dirty="0"/>
              <a:t> which houses all of the discipline referrals made my staff and administration.  After reviewing the data, the highest numbers of referrals for 7</a:t>
            </a:r>
            <a:r>
              <a:rPr lang="en-US" b="0" u="none" baseline="30000" dirty="0"/>
              <a:t>th</a:t>
            </a:r>
            <a:r>
              <a:rPr lang="en-US" b="0" u="none" dirty="0"/>
              <a:t> grade were due to fighting. Monocacy middle is a title 1 school which houses many students who come from single family homes, low income and often left alone by parents/guardians as they need to be at work. In many cases, students are surrounded by negative influences and spend more time with friends/ extended family than their immediate families. </a:t>
            </a:r>
          </a:p>
          <a:p>
            <a:endParaRPr lang="en-US" b="1" u="sng" dirty="0"/>
          </a:p>
          <a:p>
            <a:r>
              <a:rPr lang="en-US" b="1" u="sng" dirty="0"/>
              <a:t>Behavioral Data</a:t>
            </a:r>
          </a:p>
          <a:p>
            <a:r>
              <a:rPr lang="en-US" b="0" u="none" dirty="0"/>
              <a:t>The counselor and I reviewed parents/teacher emails, counseling team referrals (as well as admin referrals) and kept data related to the number of times students would request time in the counseling office through </a:t>
            </a:r>
            <a:r>
              <a:rPr lang="en-US" b="0" u="none" dirty="0" err="1"/>
              <a:t>schoology</a:t>
            </a:r>
            <a:r>
              <a:rPr lang="en-US" b="0" u="none" dirty="0"/>
              <a:t>. Many of these cases were in due to behavior and issues with other students. </a:t>
            </a:r>
          </a:p>
        </p:txBody>
      </p:sp>
      <p:sp>
        <p:nvSpPr>
          <p:cNvPr id="4" name="Slide Number Placeholder 3"/>
          <p:cNvSpPr>
            <a:spLocks noGrp="1"/>
          </p:cNvSpPr>
          <p:nvPr>
            <p:ph type="sldNum" sz="quarter" idx="5"/>
          </p:nvPr>
        </p:nvSpPr>
        <p:spPr/>
        <p:txBody>
          <a:bodyPr/>
          <a:lstStyle/>
          <a:p>
            <a:fld id="{154DCE14-6E09-6143-B90E-AA4AB949EBF7}" type="slidenum">
              <a:rPr lang="en-US" smtClean="0"/>
              <a:t>3</a:t>
            </a:fld>
            <a:endParaRPr lang="en-US"/>
          </a:p>
        </p:txBody>
      </p:sp>
    </p:spTree>
    <p:extLst>
      <p:ext uri="{BB962C8B-B14F-4D97-AF65-F5344CB8AC3E}">
        <p14:creationId xmlns:p14="http://schemas.microsoft.com/office/powerpoint/2010/main" val="453362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Counselors</a:t>
            </a:r>
          </a:p>
          <a:p>
            <a:r>
              <a:rPr lang="en-US" b="0" u="none" dirty="0"/>
              <a:t>4 counselors </a:t>
            </a:r>
          </a:p>
          <a:p>
            <a:endParaRPr lang="en-US" b="1" u="sng" dirty="0"/>
          </a:p>
          <a:p>
            <a:r>
              <a:rPr lang="en-US" b="1" u="sng" dirty="0"/>
              <a:t>Administration</a:t>
            </a:r>
          </a:p>
          <a:p>
            <a:r>
              <a:rPr lang="en-US" b="0" u="none" dirty="0"/>
              <a:t>4 admin </a:t>
            </a:r>
          </a:p>
          <a:p>
            <a:endParaRPr lang="en-US" b="1" u="sng" dirty="0"/>
          </a:p>
          <a:p>
            <a:r>
              <a:rPr lang="en-US" b="1" u="sng" dirty="0"/>
              <a:t>Teachers </a:t>
            </a:r>
          </a:p>
          <a:p>
            <a:r>
              <a:rPr lang="en-US" b="0" u="none" dirty="0"/>
              <a:t>4 teacher </a:t>
            </a:r>
          </a:p>
          <a:p>
            <a:endParaRPr lang="en-US" b="0" u="none" dirty="0"/>
          </a:p>
          <a:p>
            <a:r>
              <a:rPr lang="en-US" b="1" u="none" dirty="0"/>
              <a:t>Question 1: </a:t>
            </a:r>
            <a:r>
              <a:rPr lang="en-US" b="0" i="0" dirty="0">
                <a:solidFill>
                  <a:srgbClr val="202124"/>
                </a:solidFill>
                <a:effectLst/>
                <a:latin typeface="docs-Roboto"/>
              </a:rPr>
              <a:t>A small group consisting of girls would benefit most from focusing on what topic?</a:t>
            </a:r>
          </a:p>
          <a:p>
            <a:r>
              <a:rPr lang="en-US" b="1" i="0" u="none" dirty="0">
                <a:solidFill>
                  <a:srgbClr val="202124"/>
                </a:solidFill>
                <a:effectLst/>
                <a:latin typeface="docs-Roboto"/>
              </a:rPr>
              <a:t>Question 2: </a:t>
            </a:r>
            <a:r>
              <a:rPr lang="en-US" b="0" i="0" dirty="0">
                <a:solidFill>
                  <a:srgbClr val="202124"/>
                </a:solidFill>
                <a:effectLst/>
                <a:latin typeface="docs-Roboto"/>
              </a:rPr>
              <a:t>What do you see as the biggest struggle for 7th grade girls this year?</a:t>
            </a:r>
          </a:p>
          <a:p>
            <a:endParaRPr lang="en-US" b="0" i="0" dirty="0">
              <a:solidFill>
                <a:srgbClr val="202124"/>
              </a:solidFill>
              <a:effectLst/>
              <a:latin typeface="docs-Roboto"/>
            </a:endParaRPr>
          </a:p>
          <a:p>
            <a:r>
              <a:rPr lang="en-US" b="0" i="0" dirty="0">
                <a:solidFill>
                  <a:srgbClr val="202124"/>
                </a:solidFill>
                <a:effectLst/>
                <a:latin typeface="docs-Roboto"/>
              </a:rPr>
              <a:t>The above questions showed that counselors, administration, and teachers, see the need for friendship/ social skill building groups. </a:t>
            </a:r>
            <a:r>
              <a:rPr lang="en-US" b="0" i="0" dirty="0" err="1">
                <a:solidFill>
                  <a:srgbClr val="202124"/>
                </a:solidFill>
                <a:effectLst/>
                <a:latin typeface="docs-Roboto"/>
              </a:rPr>
              <a:t>THe</a:t>
            </a:r>
            <a:r>
              <a:rPr lang="en-US" b="0" i="0" dirty="0">
                <a:solidFill>
                  <a:srgbClr val="202124"/>
                </a:solidFill>
                <a:effectLst/>
                <a:latin typeface="docs-Roboto"/>
              </a:rPr>
              <a:t> second runner up would be emotional regulation </a:t>
            </a:r>
          </a:p>
          <a:p>
            <a:endParaRPr lang="en-US" b="0" i="0" u="none" dirty="0">
              <a:solidFill>
                <a:srgbClr val="202124"/>
              </a:solidFill>
              <a:effectLst/>
              <a:latin typeface="docs-Roboto"/>
            </a:endParaRPr>
          </a:p>
          <a:p>
            <a:endParaRPr lang="en-US" b="0" u="none" dirty="0"/>
          </a:p>
          <a:p>
            <a:endParaRPr lang="en-US" dirty="0"/>
          </a:p>
        </p:txBody>
      </p:sp>
      <p:sp>
        <p:nvSpPr>
          <p:cNvPr id="4" name="Slide Number Placeholder 3"/>
          <p:cNvSpPr>
            <a:spLocks noGrp="1"/>
          </p:cNvSpPr>
          <p:nvPr>
            <p:ph type="sldNum" sz="quarter" idx="5"/>
          </p:nvPr>
        </p:nvSpPr>
        <p:spPr/>
        <p:txBody>
          <a:bodyPr/>
          <a:lstStyle/>
          <a:p>
            <a:fld id="{154DCE14-6E09-6143-B90E-AA4AB949EBF7}" type="slidenum">
              <a:rPr lang="en-US" smtClean="0"/>
              <a:t>4</a:t>
            </a:fld>
            <a:endParaRPr lang="en-US"/>
          </a:p>
        </p:txBody>
      </p:sp>
    </p:spTree>
    <p:extLst>
      <p:ext uri="{BB962C8B-B14F-4D97-AF65-F5344CB8AC3E}">
        <p14:creationId xmlns:p14="http://schemas.microsoft.com/office/powerpoint/2010/main" val="2688915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Group Details </a:t>
            </a:r>
          </a:p>
          <a:p>
            <a:r>
              <a:rPr lang="en-US" b="0" u="none" dirty="0"/>
              <a:t>The group consisted of 6, 7</a:t>
            </a:r>
            <a:r>
              <a:rPr lang="en-US" b="0" u="none" baseline="30000" dirty="0"/>
              <a:t>th</a:t>
            </a:r>
            <a:r>
              <a:rPr lang="en-US" b="0" u="none" dirty="0"/>
              <a:t> grade girls who had a history of visiting the counseling office due to fighting and relational discord with other peers. There was a list of girls complied by myself, the site supervisor and the assistant principle over 7</a:t>
            </a:r>
            <a:r>
              <a:rPr lang="en-US" b="0" u="none" baseline="30000" dirty="0"/>
              <a:t>th</a:t>
            </a:r>
            <a:r>
              <a:rPr lang="en-US" b="0" u="none" dirty="0"/>
              <a:t> grade in order to assess whether the small group would be a good fit. After the list was compiled, consent forms were sent home and phone calls were made in order to receive permission for the girls to attend the group. </a:t>
            </a:r>
          </a:p>
          <a:p>
            <a:endParaRPr lang="en-US"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The “How </a:t>
            </a:r>
            <a:r>
              <a:rPr lang="en-US" b="1" u="sng" dirty="0" err="1"/>
              <a:t>to’s</a:t>
            </a:r>
            <a:r>
              <a:rPr lang="en-US" b="1" u="sng" dirty="0"/>
              <a:t>” of Friendship </a:t>
            </a:r>
          </a:p>
          <a:p>
            <a:r>
              <a:rPr lang="en-US" b="1" u="none" dirty="0"/>
              <a:t>How to communicate</a:t>
            </a:r>
          </a:p>
          <a:p>
            <a:r>
              <a:rPr lang="en-US" b="1" u="none" dirty="0"/>
              <a:t>	</a:t>
            </a:r>
            <a:r>
              <a:rPr lang="en-US" b="0" u="none" dirty="0"/>
              <a:t>non-verbal </a:t>
            </a:r>
          </a:p>
          <a:p>
            <a:r>
              <a:rPr lang="en-US" b="0" u="none" dirty="0"/>
              <a:t>	listening </a:t>
            </a:r>
          </a:p>
          <a:p>
            <a:r>
              <a:rPr lang="en-US" b="0" u="none" dirty="0"/>
              <a:t>	speaking</a:t>
            </a:r>
          </a:p>
          <a:p>
            <a:r>
              <a:rPr lang="en-US" b="0" u="none" dirty="0"/>
              <a:t>	expressing opinions constructively </a:t>
            </a:r>
          </a:p>
          <a:p>
            <a:endParaRPr lang="en-US" b="1" u="none" dirty="0"/>
          </a:p>
          <a:p>
            <a:r>
              <a:rPr lang="en-US" b="1" u="none" dirty="0"/>
              <a:t>How to make good decisions</a:t>
            </a:r>
          </a:p>
          <a:p>
            <a:r>
              <a:rPr lang="en-US" b="1" u="none" dirty="0"/>
              <a:t>	</a:t>
            </a:r>
            <a:r>
              <a:rPr lang="en-US" b="0" u="none" dirty="0"/>
              <a:t>-Recognition of how many decisions we make in a day and the factors that influence those decisions (anger, sadness, happy etc.) I read a story to the girls (about a 	paragraph long) and had them identify how many decisions the individual makes in the story. We then discussed the importance of making wise decisions and how </a:t>
            </a:r>
            <a:r>
              <a:rPr lang="en-US" b="0" u="none"/>
              <a:t>our 	emotions </a:t>
            </a:r>
            <a:r>
              <a:rPr lang="en-US" b="0" u="none" dirty="0"/>
              <a:t>often influence our decision. </a:t>
            </a:r>
          </a:p>
          <a:p>
            <a:endParaRPr lang="en-US" b="1" u="none" dirty="0"/>
          </a:p>
          <a:p>
            <a:r>
              <a:rPr lang="en-US" b="1" u="none" dirty="0"/>
              <a:t>How to resolve conflict </a:t>
            </a:r>
          </a:p>
          <a:p>
            <a:r>
              <a:rPr lang="en-US" b="1" u="none" dirty="0"/>
              <a:t>	</a:t>
            </a:r>
            <a:r>
              <a:rPr lang="en-US" b="0" u="none" dirty="0"/>
              <a:t>Identify emotions</a:t>
            </a:r>
          </a:p>
          <a:p>
            <a:r>
              <a:rPr lang="en-US" b="0" u="none" dirty="0"/>
              <a:t> 	Controlling your emotions in conflict </a:t>
            </a:r>
          </a:p>
          <a:p>
            <a:r>
              <a:rPr lang="en-US" b="0" u="none" dirty="0"/>
              <a:t>	Communicating effectively </a:t>
            </a:r>
          </a:p>
          <a:p>
            <a:r>
              <a:rPr lang="en-US" b="0" u="none" dirty="0"/>
              <a:t>	Creating a win-win</a:t>
            </a:r>
          </a:p>
          <a:p>
            <a:endParaRPr lang="en-US" b="1" u="none" dirty="0"/>
          </a:p>
          <a:p>
            <a:r>
              <a:rPr lang="en-US" b="1" u="none" dirty="0"/>
              <a:t>How to maintain friendship </a:t>
            </a:r>
            <a:endParaRPr lang="en-US" b="0" u="none" dirty="0"/>
          </a:p>
          <a:p>
            <a:r>
              <a:rPr lang="en-US" b="0" u="none" dirty="0"/>
              <a:t>	I had the girls write down the characteristics they thought a good friend would have and then encouraged them to do some self evaluation of themselves and ask if they 	exhibited the characteristics they wrote down</a:t>
            </a:r>
          </a:p>
        </p:txBody>
      </p:sp>
      <p:sp>
        <p:nvSpPr>
          <p:cNvPr id="4" name="Slide Number Placeholder 3"/>
          <p:cNvSpPr>
            <a:spLocks noGrp="1"/>
          </p:cNvSpPr>
          <p:nvPr>
            <p:ph type="sldNum" sz="quarter" idx="5"/>
          </p:nvPr>
        </p:nvSpPr>
        <p:spPr/>
        <p:txBody>
          <a:bodyPr/>
          <a:lstStyle/>
          <a:p>
            <a:fld id="{154DCE14-6E09-6143-B90E-AA4AB949EBF7}" type="slidenum">
              <a:rPr lang="en-US" smtClean="0"/>
              <a:t>5</a:t>
            </a:fld>
            <a:endParaRPr lang="en-US"/>
          </a:p>
        </p:txBody>
      </p:sp>
    </p:spTree>
    <p:extLst>
      <p:ext uri="{BB962C8B-B14F-4D97-AF65-F5344CB8AC3E}">
        <p14:creationId xmlns:p14="http://schemas.microsoft.com/office/powerpoint/2010/main" val="37554288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0">
              <a:spcBef>
                <a:spcPts val="0"/>
              </a:spcBef>
              <a:spcAft>
                <a:spcPts val="0"/>
              </a:spcAft>
              <a:buNone/>
            </a:pPr>
            <a:r>
              <a:rPr lang="en-US" sz="1200" b="1" u="sng" dirty="0">
                <a:effectLst/>
                <a:ea typeface="Times New Roman" panose="02020603050405020304" pitchFamily="18" charset="0"/>
              </a:rPr>
              <a:t>Counseling Prevention &amp; Intervention </a:t>
            </a:r>
          </a:p>
          <a:p>
            <a:pPr marL="171450" marR="0" indent="0">
              <a:spcBef>
                <a:spcPts val="0"/>
              </a:spcBef>
              <a:spcAft>
                <a:spcPts val="0"/>
              </a:spcAft>
              <a:buNone/>
            </a:pPr>
            <a:r>
              <a:rPr lang="en-US" sz="1200" b="0" u="none" dirty="0">
                <a:effectLst/>
                <a:ea typeface="Times New Roman" panose="02020603050405020304" pitchFamily="18" charset="0"/>
              </a:rPr>
              <a:t>For this group, my goal was to teach the girls how to operate within a friendship by becoming self-aware of how they treat their peers and those who are different than them. </a:t>
            </a:r>
          </a:p>
          <a:p>
            <a:pPr marL="171450" marR="0" indent="0">
              <a:spcBef>
                <a:spcPts val="0"/>
              </a:spcBef>
              <a:spcAft>
                <a:spcPts val="0"/>
              </a:spcAft>
              <a:buNone/>
            </a:pPr>
            <a:endParaRPr lang="en-US" sz="1200" b="1" u="sng" dirty="0">
              <a:effectLst/>
              <a:ea typeface="Times New Roman" panose="02020603050405020304" pitchFamily="18" charset="0"/>
            </a:endParaRPr>
          </a:p>
          <a:p>
            <a:pPr marL="171450" marR="0" indent="0">
              <a:spcBef>
                <a:spcPts val="0"/>
              </a:spcBef>
              <a:spcAft>
                <a:spcPts val="0"/>
              </a:spcAft>
              <a:buNone/>
            </a:pPr>
            <a:r>
              <a:rPr lang="en-US" sz="1200" b="1" u="sng" dirty="0">
                <a:effectLst/>
                <a:ea typeface="Times New Roman" panose="02020603050405020304" pitchFamily="18" charset="0"/>
              </a:rPr>
              <a:t>Diversity &amp; Advocacy </a:t>
            </a:r>
          </a:p>
          <a:p>
            <a:pPr marL="171450" marR="0" indent="0">
              <a:spcBef>
                <a:spcPts val="0"/>
              </a:spcBef>
              <a:spcAft>
                <a:spcPts val="0"/>
              </a:spcAft>
              <a:buNone/>
            </a:pPr>
            <a:r>
              <a:rPr lang="en-US" sz="1200" b="0" u="none" dirty="0">
                <a:effectLst/>
                <a:ea typeface="Times New Roman" panose="02020603050405020304" pitchFamily="18" charset="0"/>
              </a:rPr>
              <a:t>In group, we spent a good amount of time discussing communication within friendships and how important it is to listen to what their friends are saying, even when they don’t agree or wouldn’t handle a situation the same way. Having respect for others and understanding that they are unique and bring a unique perspective to friendship that can encourage and challenge others to succeed in multiple areas of their lives. </a:t>
            </a:r>
          </a:p>
          <a:p>
            <a:pPr marL="171450" marR="0" indent="0">
              <a:spcBef>
                <a:spcPts val="0"/>
              </a:spcBef>
              <a:spcAft>
                <a:spcPts val="0"/>
              </a:spcAft>
              <a:buNone/>
            </a:pPr>
            <a:endParaRPr lang="en-US" sz="1200" b="1" u="sng" dirty="0">
              <a:effectLst/>
              <a:ea typeface="Times New Roman" panose="02020603050405020304" pitchFamily="18" charset="0"/>
            </a:endParaRPr>
          </a:p>
          <a:p>
            <a:pPr marL="171450" marR="0" indent="0">
              <a:spcBef>
                <a:spcPts val="0"/>
              </a:spcBef>
              <a:spcAft>
                <a:spcPts val="0"/>
              </a:spcAft>
              <a:buNone/>
            </a:pPr>
            <a:r>
              <a:rPr lang="en-US" sz="1200" b="1" u="sng" dirty="0">
                <a:effectLst/>
                <a:ea typeface="Times New Roman" panose="02020603050405020304" pitchFamily="18" charset="0"/>
              </a:rPr>
              <a:t>Assessments </a:t>
            </a:r>
          </a:p>
          <a:p>
            <a:pPr marL="171450" marR="0" indent="0">
              <a:spcBef>
                <a:spcPts val="0"/>
              </a:spcBef>
              <a:spcAft>
                <a:spcPts val="0"/>
              </a:spcAft>
              <a:buNone/>
            </a:pPr>
            <a:r>
              <a:rPr lang="en-US" sz="1200" b="0" u="none" dirty="0">
                <a:effectLst/>
                <a:ea typeface="Times New Roman" panose="02020603050405020304" pitchFamily="18" charset="0"/>
              </a:rPr>
              <a:t>We spent sometime discussing areas of strengths and weakness in the girls friendships and I think it was helpful for them to recognize the positive and the areas the need improvement as it strengthens them as individuals</a:t>
            </a:r>
          </a:p>
          <a:p>
            <a:pPr marL="171450" marR="0" indent="0">
              <a:spcBef>
                <a:spcPts val="0"/>
              </a:spcBef>
              <a:spcAft>
                <a:spcPts val="0"/>
              </a:spcAft>
              <a:buNone/>
            </a:pPr>
            <a:endParaRPr lang="en-US" sz="1200" dirty="0">
              <a:effectLst/>
              <a:ea typeface="Times New Roman" panose="02020603050405020304" pitchFamily="18" charset="0"/>
            </a:endParaRPr>
          </a:p>
          <a:p>
            <a:pPr marL="171450" marR="0" indent="0">
              <a:spcBef>
                <a:spcPts val="0"/>
              </a:spcBef>
              <a:spcAft>
                <a:spcPts val="0"/>
              </a:spcAft>
              <a:buNone/>
            </a:pPr>
            <a:endParaRPr lang="en-US" sz="1200" dirty="0">
              <a:effectLst/>
              <a:ea typeface="Times New Roman" panose="02020603050405020304" pitchFamily="18" charset="0"/>
            </a:endParaRPr>
          </a:p>
          <a:p>
            <a:pPr marL="171450" marR="0" indent="0">
              <a:spcBef>
                <a:spcPts val="0"/>
              </a:spcBef>
              <a:spcAft>
                <a:spcPts val="0"/>
              </a:spcAft>
              <a:buNone/>
            </a:pPr>
            <a:r>
              <a:rPr lang="en-US" sz="1200" dirty="0">
                <a:effectLst/>
                <a:ea typeface="Times New Roman" panose="02020603050405020304" pitchFamily="18" charset="0"/>
              </a:rPr>
              <a:t>Liberty University. (2023). Internship Assessment (AIA). </a:t>
            </a:r>
          </a:p>
          <a:p>
            <a:pPr marL="171450" marR="0" indent="0">
              <a:spcBef>
                <a:spcPts val="0"/>
              </a:spcBef>
              <a:spcAft>
                <a:spcPts val="0"/>
              </a:spcAft>
              <a:buNone/>
            </a:pPr>
            <a:r>
              <a:rPr lang="en-US" sz="1200" u="sng" dirty="0">
                <a:solidFill>
                  <a:srgbClr val="0563C1"/>
                </a:solidFill>
                <a:effectLst/>
                <a:ea typeface="Times New Roman" panose="02020603050405020304" pitchFamily="18" charset="0"/>
                <a:hlinkClick r:id="rId3"/>
              </a:rPr>
              <a:t>https://www.liberty.edu/behavioral-sciences/counselor-ed/wp-</a:t>
            </a:r>
            <a:endParaRPr lang="en-US" sz="1200" dirty="0">
              <a:effectLst/>
              <a:ea typeface="Times New Roman" panose="02020603050405020304" pitchFamily="18" charset="0"/>
            </a:endParaRPr>
          </a:p>
          <a:p>
            <a:pPr marL="171450" marR="0" indent="0">
              <a:spcBef>
                <a:spcPts val="0"/>
              </a:spcBef>
              <a:spcAft>
                <a:spcPts val="0"/>
              </a:spcAft>
              <a:buNone/>
            </a:pPr>
            <a:r>
              <a:rPr lang="en-US" sz="1200" u="sng" dirty="0">
                <a:solidFill>
                  <a:srgbClr val="0563C1"/>
                </a:solidFill>
                <a:effectLst/>
                <a:ea typeface="Times New Roman" panose="02020603050405020304" pitchFamily="18" charset="0"/>
                <a:hlinkClick r:id="rId4"/>
              </a:rPr>
              <a:t>content/uploads/sites/43/2021/02/ADVANCED-INTERNSHIP-</a:t>
            </a:r>
            <a:endParaRPr lang="en-US" sz="1200" dirty="0">
              <a:effectLst/>
              <a:ea typeface="Times New Roman" panose="02020603050405020304" pitchFamily="18" charset="0"/>
            </a:endParaRPr>
          </a:p>
          <a:p>
            <a:pPr marL="171450" marR="0" indent="0">
              <a:spcBef>
                <a:spcPts val="0"/>
              </a:spcBef>
              <a:spcAft>
                <a:spcPts val="0"/>
              </a:spcAft>
              <a:buNone/>
            </a:pPr>
            <a:r>
              <a:rPr lang="en-US" sz="1200" u="sng" dirty="0">
                <a:solidFill>
                  <a:srgbClr val="0563C1"/>
                </a:solidFill>
                <a:effectLst/>
                <a:ea typeface="Times New Roman" panose="02020603050405020304" pitchFamily="18" charset="0"/>
                <a:hlinkClick r:id="rId4"/>
              </a:rPr>
              <a:t>ASSESSMENT_ASCA-1.pdf</a:t>
            </a:r>
            <a:endParaRPr lang="en-US" sz="1200" dirty="0"/>
          </a:p>
          <a:p>
            <a:endParaRPr lang="en-US" dirty="0"/>
          </a:p>
        </p:txBody>
      </p:sp>
      <p:sp>
        <p:nvSpPr>
          <p:cNvPr id="4" name="Slide Number Placeholder 3"/>
          <p:cNvSpPr>
            <a:spLocks noGrp="1"/>
          </p:cNvSpPr>
          <p:nvPr>
            <p:ph type="sldNum" sz="quarter" idx="5"/>
          </p:nvPr>
        </p:nvSpPr>
        <p:spPr/>
        <p:txBody>
          <a:bodyPr/>
          <a:lstStyle/>
          <a:p>
            <a:fld id="{154DCE14-6E09-6143-B90E-AA4AB949EBF7}" type="slidenum">
              <a:rPr lang="en-US" smtClean="0"/>
              <a:t>6</a:t>
            </a:fld>
            <a:endParaRPr lang="en-US"/>
          </a:p>
        </p:txBody>
      </p:sp>
    </p:spTree>
    <p:extLst>
      <p:ext uri="{BB962C8B-B14F-4D97-AF65-F5344CB8AC3E}">
        <p14:creationId xmlns:p14="http://schemas.microsoft.com/office/powerpoint/2010/main" val="35676216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ea typeface="Times New Roman" panose="02020603050405020304" pitchFamily="18" charset="0"/>
              </a:rPr>
              <a:t>American School Counseling Association. (2021) Mindsets &amp; behaviors for student success. </a:t>
            </a:r>
            <a:r>
              <a:rPr lang="en-US" sz="1200" u="sng" dirty="0">
                <a:solidFill>
                  <a:srgbClr val="0563C1"/>
                </a:solidFill>
                <a:effectLst/>
                <a:ea typeface="Times New Roman" panose="02020603050405020304" pitchFamily="18" charset="0"/>
                <a:hlinkClick r:id="rId3"/>
              </a:rPr>
              <a:t>www.schoolcounselor.org/getmedia/7428a787-a452-4abb-afec-</a:t>
            </a:r>
            <a:r>
              <a:rPr lang="en-US" sz="1200" u="sng" dirty="0">
                <a:solidFill>
                  <a:srgbClr val="0563C1"/>
                </a:solidFill>
                <a:effectLst/>
                <a:ea typeface="Times New Roman" panose="02020603050405020304" pitchFamily="18" charset="0"/>
                <a:hlinkClick r:id="rId4"/>
              </a:rPr>
              <a:t>d78ec77870cd/Mindsets-Behaviors.pdf</a:t>
            </a:r>
            <a:r>
              <a:rPr lang="en-US" sz="1200" dirty="0">
                <a:effectLst/>
                <a:ea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154DCE14-6E09-6143-B90E-AA4AB949EBF7}" type="slidenum">
              <a:rPr lang="en-US" smtClean="0"/>
              <a:t>7</a:t>
            </a:fld>
            <a:endParaRPr lang="en-US"/>
          </a:p>
        </p:txBody>
      </p:sp>
    </p:spTree>
    <p:extLst>
      <p:ext uri="{BB962C8B-B14F-4D97-AF65-F5344CB8AC3E}">
        <p14:creationId xmlns:p14="http://schemas.microsoft.com/office/powerpoint/2010/main" val="529913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54DCE14-6E09-6143-B90E-AA4AB949EBF7}" type="slidenum">
              <a:rPr lang="en-US" smtClean="0"/>
              <a:t>8</a:t>
            </a:fld>
            <a:endParaRPr lang="en-US"/>
          </a:p>
        </p:txBody>
      </p:sp>
    </p:spTree>
    <p:extLst>
      <p:ext uri="{BB962C8B-B14F-4D97-AF65-F5344CB8AC3E}">
        <p14:creationId xmlns:p14="http://schemas.microsoft.com/office/powerpoint/2010/main" val="18487389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Group Rules </a:t>
            </a:r>
          </a:p>
          <a:p>
            <a:r>
              <a:rPr lang="en-US" b="0" u="none" dirty="0"/>
              <a:t>I think one of the best ways to create a space that is inclusive of all individuals is have the group to create rules that will be implemented throughout the lessons. This provides space for the girls to work together and allows for them to express what they are feeling in a safe environment and where they feel comfortable. The girls came up with a great list of rules to follow for our time together which included the following rules:</a:t>
            </a:r>
          </a:p>
          <a:p>
            <a:endParaRPr lang="en-US" b="1" u="none" dirty="0"/>
          </a:p>
          <a:p>
            <a:r>
              <a:rPr lang="en-US" b="1" u="none" dirty="0"/>
              <a:t>Be respectful </a:t>
            </a:r>
          </a:p>
          <a:p>
            <a:r>
              <a:rPr lang="en-US" b="1" u="none" dirty="0"/>
              <a:t>No arguing </a:t>
            </a:r>
          </a:p>
          <a:p>
            <a:r>
              <a:rPr lang="en-US" b="1" u="none" dirty="0"/>
              <a:t>Don’t share what other share in group </a:t>
            </a:r>
          </a:p>
          <a:p>
            <a:r>
              <a:rPr lang="en-US" b="1" u="none" dirty="0"/>
              <a:t>No negative comments </a:t>
            </a:r>
          </a:p>
          <a:p>
            <a:r>
              <a:rPr lang="en-US" b="1" u="none" dirty="0"/>
              <a:t>No talking while others are talking </a:t>
            </a:r>
          </a:p>
          <a:p>
            <a:r>
              <a:rPr lang="en-US" b="1" u="none" dirty="0"/>
              <a:t>No touching </a:t>
            </a:r>
          </a:p>
          <a:p>
            <a:endParaRPr lang="en-US" b="1" u="sng" dirty="0"/>
          </a:p>
          <a:p>
            <a:r>
              <a:rPr lang="en-US" b="0" u="none" dirty="0"/>
              <a:t>I had one girl volunteer to write the rules down in our group notebook and all of the girls signed in showing agreement with what was asked. </a:t>
            </a:r>
          </a:p>
          <a:p>
            <a:endParaRPr lang="en-US" b="1" u="sng" dirty="0"/>
          </a:p>
          <a:p>
            <a:r>
              <a:rPr lang="en-US" b="1" u="sng" dirty="0"/>
              <a:t>Activities/games </a:t>
            </a:r>
          </a:p>
          <a:p>
            <a:r>
              <a:rPr lang="en-US" b="0" u="none" dirty="0"/>
              <a:t>I learned very quickly how much this group of girls loves to talk (obviously) but also how much they enjoyed participating in games and activities. I found I often would lose their attention when I was in the “teaching” part of the lesson but when I focused on more activities/ games while teaching the content, it made it easier to keep their attention. I sought to create an environment that focused on drawing them out about how they would manage or respond to certain situations in friendships. I found myself being surprised more often than not as many times I would hear a shocking response in how they would handle a situation with a friend and it made me realize that they need a context in school where they can safely express and work through interactions with their peers without the fear of judgment or assessment. We often found ourselves in group “playing out” the situation described or comments that were made. </a:t>
            </a:r>
            <a:endParaRPr lang="en-US" b="1" u="sng" dirty="0"/>
          </a:p>
          <a:p>
            <a:endParaRPr lang="en-US" b="1" u="sng" dirty="0"/>
          </a:p>
          <a:p>
            <a:r>
              <a:rPr lang="en-US" b="1" u="sng" dirty="0"/>
              <a:t>Note card rule </a:t>
            </a:r>
          </a:p>
          <a:p>
            <a:r>
              <a:rPr lang="en-US" sz="1800" b="0" i="0" u="none" strike="noStrike" dirty="0">
                <a:solidFill>
                  <a:srgbClr val="000000"/>
                </a:solidFill>
                <a:effectLst/>
                <a:latin typeface="Arial" panose="020B0604020202020204" pitchFamily="34" charset="0"/>
              </a:rPr>
              <a:t>Notecards will be placed on the table at the beginning of each group. If at any point during the group someone wants to write down a question or a thought about the topic or about future conversations we can have in the group, write it down and the student counselor will review it and go over it in next group</a:t>
            </a:r>
            <a:endParaRPr lang="en-US" b="0" u="none" dirty="0"/>
          </a:p>
          <a:p>
            <a:endParaRPr lang="en-US" b="1" u="sng" dirty="0"/>
          </a:p>
          <a:p>
            <a:r>
              <a:rPr lang="en-US" b="1" u="sng" dirty="0"/>
              <a:t>Food</a:t>
            </a:r>
          </a:p>
          <a:p>
            <a:r>
              <a:rPr lang="en-US" b="0" u="none" dirty="0"/>
              <a:t>Every group I would bring in a small snack for the girls as I realized early on that food was a big way for them to engage in the lesson and for them to connect with me and build relationally. I would ask them what food they would love to have at the sessions and I would seek to make that happen at least a couple times throughout our time together. </a:t>
            </a:r>
            <a:endParaRPr lang="en-US" dirty="0"/>
          </a:p>
        </p:txBody>
      </p:sp>
      <p:sp>
        <p:nvSpPr>
          <p:cNvPr id="4" name="Slide Number Placeholder 3"/>
          <p:cNvSpPr>
            <a:spLocks noGrp="1"/>
          </p:cNvSpPr>
          <p:nvPr>
            <p:ph type="sldNum" sz="quarter" idx="5"/>
          </p:nvPr>
        </p:nvSpPr>
        <p:spPr/>
        <p:txBody>
          <a:bodyPr/>
          <a:lstStyle/>
          <a:p>
            <a:fld id="{154DCE14-6E09-6143-B90E-AA4AB949EBF7}" type="slidenum">
              <a:rPr lang="en-US" smtClean="0"/>
              <a:t>9</a:t>
            </a:fld>
            <a:endParaRPr lang="en-US"/>
          </a:p>
        </p:txBody>
      </p:sp>
    </p:spTree>
    <p:extLst>
      <p:ext uri="{BB962C8B-B14F-4D97-AF65-F5344CB8AC3E}">
        <p14:creationId xmlns:p14="http://schemas.microsoft.com/office/powerpoint/2010/main" val="5031619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 and post assessments </a:t>
            </a:r>
          </a:p>
          <a:p>
            <a:r>
              <a:rPr lang="en-US" b="0" u="none" dirty="0"/>
              <a:t>One way that I evaluated the effectiveness of the group was through pre and post assessments. I wouldn’t say responses necessarily improved in a complete positive direction but the responses changed in a way that indicates growth of thought and a bigger awareness of self and what is true about themselves. Overall this group showed improvement on how they think about friendships and how they process interactions with their friends. An example would be, I asked on this assessment “Making and keeping friends is difficult” and the results showed</a:t>
            </a:r>
          </a:p>
          <a:p>
            <a:r>
              <a:rPr lang="en-US" b="1" u="none" dirty="0"/>
              <a:t>Pre-test: </a:t>
            </a:r>
          </a:p>
          <a:p>
            <a:r>
              <a:rPr lang="en-US" b="0" u="none" dirty="0"/>
              <a:t>33% Agree, 33.3% Unsure, 16.7% Disagree, 16.7% Strongly Disagree </a:t>
            </a:r>
          </a:p>
          <a:p>
            <a:r>
              <a:rPr lang="en-US" b="1" u="none" dirty="0"/>
              <a:t>Post test:</a:t>
            </a:r>
          </a:p>
          <a:p>
            <a:r>
              <a:rPr lang="en-US" b="0" u="none" dirty="0"/>
              <a:t>16.7% Strongly Agree, 16.7% Agree, 16.7 Unsure, 33.3 Disagree, 16.7% Strongly Disagree </a:t>
            </a:r>
          </a:p>
          <a:p>
            <a:endParaRPr lang="en-US" b="0" u="none" dirty="0"/>
          </a:p>
          <a:p>
            <a:r>
              <a:rPr lang="en-US" b="0" u="none" dirty="0"/>
              <a:t>This data communicated to me that the girls were learning more about being friends and analyzing what their relationships look like and how they operated within their friend groups which in my mind is growth. </a:t>
            </a:r>
            <a:endParaRPr lang="en-US" b="1" u="sng" dirty="0"/>
          </a:p>
          <a:p>
            <a:endParaRPr lang="en-US" b="1" u="sng" dirty="0"/>
          </a:p>
          <a:p>
            <a:r>
              <a:rPr lang="en-US" b="1" u="sng" dirty="0"/>
              <a:t>Site supervisor feedback </a:t>
            </a:r>
          </a:p>
          <a:p>
            <a:r>
              <a:rPr lang="en-US" b="0" u="none" dirty="0"/>
              <a:t>Throughout my time at the site, my supervisor provided feedback after every small group in order to improve on the effectiveness of the group. We discussed IEP accommodations, simplifying content, group management and overall effectiveness. </a:t>
            </a:r>
          </a:p>
          <a:p>
            <a:endParaRPr lang="en-US" b="0" u="none" dirty="0"/>
          </a:p>
          <a:p>
            <a:r>
              <a:rPr lang="en-US" b="1" u="sng" dirty="0"/>
              <a:t>Areas of improvement </a:t>
            </a:r>
          </a:p>
          <a:p>
            <a:r>
              <a:rPr lang="en-US" dirty="0"/>
              <a:t>A couple of ways that I would improve for future small groups would be amount of content presented and a more thorough knowledge of the academic levels of the girls. I had a bunch of good content but given the amount of time I had the girls, it felt like a ton to teach and I found myself rushing through important information instead of allowing the space for the girls to talk. This also ties into the girls understanding of the content and their academic level. I had several girls that had IEP’s in the group and were on 3</a:t>
            </a:r>
            <a:r>
              <a:rPr lang="en-US" baseline="30000" dirty="0"/>
              <a:t>rd</a:t>
            </a:r>
            <a:r>
              <a:rPr lang="en-US" dirty="0"/>
              <a:t> grade reading levels and couldn’t always read the activities we were doing or needed extra time in doing pre/post assessments or needed me to ask/answer a question terms they were familiar with. </a:t>
            </a:r>
          </a:p>
        </p:txBody>
      </p:sp>
      <p:sp>
        <p:nvSpPr>
          <p:cNvPr id="4" name="Slide Number Placeholder 3"/>
          <p:cNvSpPr>
            <a:spLocks noGrp="1"/>
          </p:cNvSpPr>
          <p:nvPr>
            <p:ph type="sldNum" sz="quarter" idx="5"/>
          </p:nvPr>
        </p:nvSpPr>
        <p:spPr/>
        <p:txBody>
          <a:bodyPr/>
          <a:lstStyle/>
          <a:p>
            <a:fld id="{154DCE14-6E09-6143-B90E-AA4AB949EBF7}" type="slidenum">
              <a:rPr lang="en-US" smtClean="0"/>
              <a:t>10</a:t>
            </a:fld>
            <a:endParaRPr lang="en-US"/>
          </a:p>
        </p:txBody>
      </p:sp>
    </p:spTree>
    <p:extLst>
      <p:ext uri="{BB962C8B-B14F-4D97-AF65-F5344CB8AC3E}">
        <p14:creationId xmlns:p14="http://schemas.microsoft.com/office/powerpoint/2010/main" val="3710809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smtClean="0"/>
              <a:t>12/2/24</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rIns="45720"/>
          <a:lstStyle/>
          <a:p>
            <a:fld id="{6D22F896-40B5-4ADD-8801-0D06FADFA095}" type="slidenum">
              <a:rPr lang="en-US" smtClean="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5262020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smtClean="0"/>
              <a:t>12/2/24</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1604180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smtClean="0"/>
              <a:t>12/2/24</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35435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smtClean="0"/>
              <a:t>12/2/24</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31947531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smtClean="0"/>
              <a:t>12/2/24</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574258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smtClean="0"/>
              <a:t>12/2/24</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extLst>
      <p:ext uri="{BB962C8B-B14F-4D97-AF65-F5344CB8AC3E}">
        <p14:creationId xmlns:p14="http://schemas.microsoft.com/office/powerpoint/2010/main" val="2524824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smtClean="0"/>
              <a:t>12/2/24</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03878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smtClean="0"/>
              <a:t>12/2/24</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671415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smtClean="0"/>
              <a:t>12/2/24</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66311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smtClean="0"/>
              <a:t>12/2/24</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82644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smtClean="0"/>
              <a:t>12/2/24</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61557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smtClean="0"/>
              <a:t>12/2/24</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a:t>
              </a:t>
            </a:r>
            <a:endParaRPr lang="en-US" dirty="0"/>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smtClean="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6189060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g"/><Relationship Id="rId7"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hyperlink" Target="applewebdata://10920F63-721D-4132-B143-6308C3454E3D/d78ec77870cd/Mindsets-Behaviors.pdf" TargetMode="External"/><Relationship Id="rId2" Type="http://schemas.openxmlformats.org/officeDocument/2006/relationships/hyperlink" Target="http://www.schoolcounselor.org/getmedia/7428a787-a452-4abb-afec-" TargetMode="External"/><Relationship Id="rId1" Type="http://schemas.openxmlformats.org/officeDocument/2006/relationships/slideLayout" Target="../slideLayouts/slideLayout2.xml"/><Relationship Id="rId5" Type="http://schemas.openxmlformats.org/officeDocument/2006/relationships/hyperlink" Target="applewebdata://10920F63-721D-4132-B143-6308C3454E3D/content/uploads/sites/43/2021/02/ADVANCED-INTERNSHIP-%20%20ASSESSMENT_ASCA-1.pdf" TargetMode="External"/><Relationship Id="rId4" Type="http://schemas.openxmlformats.org/officeDocument/2006/relationships/hyperlink" Target="https://www.liberty.edu/behavioral-sciences/counselor-ed/w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A2020-4FE2-34A4-066F-B5CC2C686B62}"/>
              </a:ext>
            </a:extLst>
          </p:cNvPr>
          <p:cNvSpPr>
            <a:spLocks noGrp="1"/>
          </p:cNvSpPr>
          <p:nvPr>
            <p:ph type="ctrTitle"/>
          </p:nvPr>
        </p:nvSpPr>
        <p:spPr/>
        <p:txBody>
          <a:bodyPr/>
          <a:lstStyle/>
          <a:p>
            <a:r>
              <a:rPr lang="en-US" dirty="0"/>
              <a:t>Friendship </a:t>
            </a:r>
          </a:p>
        </p:txBody>
      </p:sp>
      <p:sp>
        <p:nvSpPr>
          <p:cNvPr id="3" name="Subtitle 2">
            <a:extLst>
              <a:ext uri="{FF2B5EF4-FFF2-40B4-BE49-F238E27FC236}">
                <a16:creationId xmlns:a16="http://schemas.microsoft.com/office/drawing/2014/main" id="{6DAEF171-4F64-533B-40EB-562B0312CA68}"/>
              </a:ext>
            </a:extLst>
          </p:cNvPr>
          <p:cNvSpPr>
            <a:spLocks noGrp="1"/>
          </p:cNvSpPr>
          <p:nvPr>
            <p:ph type="subTitle" idx="1"/>
          </p:nvPr>
        </p:nvSpPr>
        <p:spPr>
          <a:xfrm>
            <a:off x="2772274" y="2071839"/>
            <a:ext cx="5357600" cy="1160213"/>
          </a:xfrm>
        </p:spPr>
        <p:txBody>
          <a:bodyPr>
            <a:normAutofit fontScale="92500" lnSpcReduction="10000"/>
          </a:bodyPr>
          <a:lstStyle/>
          <a:p>
            <a:r>
              <a:rPr lang="en-US" dirty="0"/>
              <a:t>Tiffany Groveman</a:t>
            </a:r>
          </a:p>
          <a:p>
            <a:r>
              <a:rPr lang="en-US" dirty="0"/>
              <a:t>COSC 694 Internship II</a:t>
            </a:r>
          </a:p>
          <a:p>
            <a:r>
              <a:rPr lang="en-US" dirty="0"/>
              <a:t>Dr. Tamika Hibbert</a:t>
            </a:r>
          </a:p>
        </p:txBody>
      </p:sp>
    </p:spTree>
    <p:extLst>
      <p:ext uri="{BB962C8B-B14F-4D97-AF65-F5344CB8AC3E}">
        <p14:creationId xmlns:p14="http://schemas.microsoft.com/office/powerpoint/2010/main" val="1978293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B5C9E-2C1F-A913-3AE0-C0C82A6EFF54}"/>
              </a:ext>
            </a:extLst>
          </p:cNvPr>
          <p:cNvSpPr>
            <a:spLocks noGrp="1"/>
          </p:cNvSpPr>
          <p:nvPr>
            <p:ph type="title"/>
          </p:nvPr>
        </p:nvSpPr>
        <p:spPr/>
        <p:txBody>
          <a:bodyPr/>
          <a:lstStyle/>
          <a:p>
            <a:r>
              <a:rPr lang="en-US" dirty="0"/>
              <a:t>Overview</a:t>
            </a:r>
          </a:p>
        </p:txBody>
      </p:sp>
      <p:sp>
        <p:nvSpPr>
          <p:cNvPr id="3" name="Content Placeholder 2">
            <a:extLst>
              <a:ext uri="{FF2B5EF4-FFF2-40B4-BE49-F238E27FC236}">
                <a16:creationId xmlns:a16="http://schemas.microsoft.com/office/drawing/2014/main" id="{93228B43-52CB-CA10-ACEF-68B4A3EABA6F}"/>
              </a:ext>
            </a:extLst>
          </p:cNvPr>
          <p:cNvSpPr>
            <a:spLocks noGrp="1"/>
          </p:cNvSpPr>
          <p:nvPr>
            <p:ph idx="1"/>
          </p:nvPr>
        </p:nvSpPr>
        <p:spPr/>
        <p:txBody>
          <a:bodyPr/>
          <a:lstStyle/>
          <a:p>
            <a:r>
              <a:rPr lang="en-US" b="1" dirty="0"/>
              <a:t>Who : </a:t>
            </a:r>
            <a:r>
              <a:rPr lang="en-US" dirty="0"/>
              <a:t>7</a:t>
            </a:r>
            <a:r>
              <a:rPr lang="en-US" baseline="30000" dirty="0"/>
              <a:t>th</a:t>
            </a:r>
            <a:r>
              <a:rPr lang="en-US" dirty="0"/>
              <a:t> grade girls </a:t>
            </a:r>
          </a:p>
          <a:p>
            <a:r>
              <a:rPr lang="en-US" b="1" dirty="0"/>
              <a:t>What: </a:t>
            </a:r>
            <a:r>
              <a:rPr lang="en-US" dirty="0"/>
              <a:t>Social Skills (Friendship)</a:t>
            </a:r>
          </a:p>
          <a:p>
            <a:r>
              <a:rPr lang="en-US" b="1" dirty="0"/>
              <a:t>Why: </a:t>
            </a:r>
            <a:r>
              <a:rPr lang="en-US" dirty="0"/>
              <a:t>Provide this group of girls with a framework to operate within friendship and to help them build social skills that can be used throughout grade school and post-graduation </a:t>
            </a:r>
          </a:p>
        </p:txBody>
      </p:sp>
      <p:pic>
        <p:nvPicPr>
          <p:cNvPr id="7" name="Picture 6">
            <a:extLst>
              <a:ext uri="{FF2B5EF4-FFF2-40B4-BE49-F238E27FC236}">
                <a16:creationId xmlns:a16="http://schemas.microsoft.com/office/drawing/2014/main" id="{A153D499-3BEF-34C3-4061-68DA106F868E}"/>
              </a:ext>
            </a:extLst>
          </p:cNvPr>
          <p:cNvPicPr>
            <a:picLocks noChangeAspect="1"/>
          </p:cNvPicPr>
          <p:nvPr/>
        </p:nvPicPr>
        <p:blipFill>
          <a:blip r:embed="rId3"/>
          <a:stretch>
            <a:fillRect/>
          </a:stretch>
        </p:blipFill>
        <p:spPr>
          <a:xfrm>
            <a:off x="7101840" y="1843220"/>
            <a:ext cx="2910840" cy="1671125"/>
          </a:xfrm>
          <a:prstGeom prst="rect">
            <a:avLst/>
          </a:prstGeom>
        </p:spPr>
      </p:pic>
      <p:sp>
        <p:nvSpPr>
          <p:cNvPr id="8" name="TextBox 7">
            <a:extLst>
              <a:ext uri="{FF2B5EF4-FFF2-40B4-BE49-F238E27FC236}">
                <a16:creationId xmlns:a16="http://schemas.microsoft.com/office/drawing/2014/main" id="{B78BDAB4-848C-045A-215F-B0FF32010C83}"/>
              </a:ext>
            </a:extLst>
          </p:cNvPr>
          <p:cNvSpPr txBox="1"/>
          <p:nvPr/>
        </p:nvSpPr>
        <p:spPr>
          <a:xfrm>
            <a:off x="7101840" y="3508250"/>
            <a:ext cx="3308279" cy="246221"/>
          </a:xfrm>
          <a:prstGeom prst="rect">
            <a:avLst/>
          </a:prstGeom>
          <a:noFill/>
        </p:spPr>
        <p:txBody>
          <a:bodyPr wrap="square" rtlCol="0">
            <a:spAutoFit/>
          </a:bodyPr>
          <a:lstStyle/>
          <a:p>
            <a:r>
              <a:rPr lang="en-US" sz="1000" dirty="0"/>
              <a:t>Figure 1 google image of friends </a:t>
            </a:r>
            <a:r>
              <a:rPr lang="en-US" sz="1000" dirty="0" err="1"/>
              <a:t>www.google.com</a:t>
            </a:r>
            <a:r>
              <a:rPr lang="en-US" sz="1000" dirty="0"/>
              <a:t> </a:t>
            </a:r>
          </a:p>
        </p:txBody>
      </p:sp>
    </p:spTree>
    <p:extLst>
      <p:ext uri="{BB962C8B-B14F-4D97-AF65-F5344CB8AC3E}">
        <p14:creationId xmlns:p14="http://schemas.microsoft.com/office/powerpoint/2010/main" val="714940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7E92F-4349-86C0-3AB8-EDA75DA9329A}"/>
              </a:ext>
            </a:extLst>
          </p:cNvPr>
          <p:cNvSpPr>
            <a:spLocks noGrp="1"/>
          </p:cNvSpPr>
          <p:nvPr>
            <p:ph type="title"/>
          </p:nvPr>
        </p:nvSpPr>
        <p:spPr/>
        <p:txBody>
          <a:bodyPr/>
          <a:lstStyle/>
          <a:p>
            <a:r>
              <a:rPr lang="en-US" dirty="0"/>
              <a:t>Existing Data Sources </a:t>
            </a:r>
          </a:p>
        </p:txBody>
      </p:sp>
      <p:sp>
        <p:nvSpPr>
          <p:cNvPr id="3" name="Content Placeholder 2">
            <a:extLst>
              <a:ext uri="{FF2B5EF4-FFF2-40B4-BE49-F238E27FC236}">
                <a16:creationId xmlns:a16="http://schemas.microsoft.com/office/drawing/2014/main" id="{4A4D6E5D-83B4-3430-0D05-5A3362C6EA14}"/>
              </a:ext>
            </a:extLst>
          </p:cNvPr>
          <p:cNvSpPr>
            <a:spLocks noGrp="1"/>
          </p:cNvSpPr>
          <p:nvPr>
            <p:ph idx="1"/>
          </p:nvPr>
        </p:nvSpPr>
        <p:spPr/>
        <p:txBody>
          <a:bodyPr/>
          <a:lstStyle/>
          <a:p>
            <a:r>
              <a:rPr lang="en-US" dirty="0"/>
              <a:t>Discipline Referrals </a:t>
            </a:r>
          </a:p>
          <a:p>
            <a:r>
              <a:rPr lang="en-US" dirty="0"/>
              <a:t>Behavioral Data</a:t>
            </a:r>
          </a:p>
          <a:p>
            <a:pPr lvl="1"/>
            <a:r>
              <a:rPr lang="en-US" dirty="0"/>
              <a:t> teacher, counselor, &amp; parent emails</a:t>
            </a:r>
          </a:p>
          <a:p>
            <a:pPr lvl="1"/>
            <a:r>
              <a:rPr lang="en-US" dirty="0"/>
              <a:t>Schoology  </a:t>
            </a:r>
          </a:p>
          <a:p>
            <a:pPr lvl="1"/>
            <a:endParaRPr lang="en-US" dirty="0"/>
          </a:p>
        </p:txBody>
      </p:sp>
    </p:spTree>
    <p:extLst>
      <p:ext uri="{BB962C8B-B14F-4D97-AF65-F5344CB8AC3E}">
        <p14:creationId xmlns:p14="http://schemas.microsoft.com/office/powerpoint/2010/main" val="865666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93C62-A3B1-326A-9C48-C580C7890E77}"/>
              </a:ext>
            </a:extLst>
          </p:cNvPr>
          <p:cNvSpPr>
            <a:spLocks noGrp="1"/>
          </p:cNvSpPr>
          <p:nvPr>
            <p:ph type="title"/>
          </p:nvPr>
        </p:nvSpPr>
        <p:spPr/>
        <p:txBody>
          <a:bodyPr/>
          <a:lstStyle/>
          <a:p>
            <a:r>
              <a:rPr lang="en-US" dirty="0"/>
              <a:t>Needs Assessment </a:t>
            </a:r>
          </a:p>
        </p:txBody>
      </p:sp>
      <p:sp>
        <p:nvSpPr>
          <p:cNvPr id="3" name="Content Placeholder 2">
            <a:extLst>
              <a:ext uri="{FF2B5EF4-FFF2-40B4-BE49-F238E27FC236}">
                <a16:creationId xmlns:a16="http://schemas.microsoft.com/office/drawing/2014/main" id="{3B2DD2B1-2837-0E66-C97D-D9116C9EB11E}"/>
              </a:ext>
            </a:extLst>
          </p:cNvPr>
          <p:cNvSpPr>
            <a:spLocks noGrp="1"/>
          </p:cNvSpPr>
          <p:nvPr>
            <p:ph idx="1"/>
          </p:nvPr>
        </p:nvSpPr>
        <p:spPr/>
        <p:txBody>
          <a:bodyPr/>
          <a:lstStyle/>
          <a:p>
            <a:r>
              <a:rPr lang="en-US" dirty="0"/>
              <a:t>Counselors</a:t>
            </a:r>
          </a:p>
          <a:p>
            <a:r>
              <a:rPr lang="en-US" dirty="0"/>
              <a:t>Administration</a:t>
            </a:r>
          </a:p>
          <a:p>
            <a:r>
              <a:rPr lang="en-US" dirty="0"/>
              <a:t>Teachers </a:t>
            </a:r>
          </a:p>
        </p:txBody>
      </p:sp>
      <p:pic>
        <p:nvPicPr>
          <p:cNvPr id="1026" name="Picture 2" descr="Forms response chart. Question title: A small group consisting of girls would benefit most from focusing on what topic?. Number of responses: 12 responses.">
            <a:extLst>
              <a:ext uri="{FF2B5EF4-FFF2-40B4-BE49-F238E27FC236}">
                <a16:creationId xmlns:a16="http://schemas.microsoft.com/office/drawing/2014/main" id="{46CE2D5E-6C29-7A44-78C2-CED3702C9C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1012" y="2744508"/>
            <a:ext cx="2519127" cy="122656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FD6DDEF-25EA-5B90-E12D-C4F0033B6F87}"/>
              </a:ext>
            </a:extLst>
          </p:cNvPr>
          <p:cNvPicPr>
            <a:picLocks noChangeAspect="1"/>
          </p:cNvPicPr>
          <p:nvPr/>
        </p:nvPicPr>
        <p:blipFill>
          <a:blip r:embed="rId4"/>
          <a:stretch>
            <a:fillRect/>
          </a:stretch>
        </p:blipFill>
        <p:spPr>
          <a:xfrm>
            <a:off x="5228493" y="2535029"/>
            <a:ext cx="2724959" cy="3032001"/>
          </a:xfrm>
          <a:prstGeom prst="rect">
            <a:avLst/>
          </a:prstGeom>
        </p:spPr>
      </p:pic>
      <p:pic>
        <p:nvPicPr>
          <p:cNvPr id="1030" name="Picture 6" descr="Forms response chart. Question title: What do you see as the biggest struggle for 7th grade girls this year?. Number of responses: 12 responses.">
            <a:extLst>
              <a:ext uri="{FF2B5EF4-FFF2-40B4-BE49-F238E27FC236}">
                <a16:creationId xmlns:a16="http://schemas.microsoft.com/office/drawing/2014/main" id="{E7592A6F-125F-7296-8FBA-605C4F89B3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1012" y="4172759"/>
            <a:ext cx="2519126" cy="122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30960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2E2F9-8B98-AF1E-CB28-6E598C703430}"/>
              </a:ext>
            </a:extLst>
          </p:cNvPr>
          <p:cNvSpPr>
            <a:spLocks noGrp="1"/>
          </p:cNvSpPr>
          <p:nvPr>
            <p:ph type="title"/>
          </p:nvPr>
        </p:nvSpPr>
        <p:spPr/>
        <p:txBody>
          <a:bodyPr/>
          <a:lstStyle/>
          <a:p>
            <a:r>
              <a:rPr lang="en-US" dirty="0"/>
              <a:t>Description of Project </a:t>
            </a:r>
          </a:p>
        </p:txBody>
      </p:sp>
      <p:sp>
        <p:nvSpPr>
          <p:cNvPr id="3" name="Content Placeholder 2">
            <a:extLst>
              <a:ext uri="{FF2B5EF4-FFF2-40B4-BE49-F238E27FC236}">
                <a16:creationId xmlns:a16="http://schemas.microsoft.com/office/drawing/2014/main" id="{BB31B38C-215E-6753-F4F1-635841BCBD3B}"/>
              </a:ext>
            </a:extLst>
          </p:cNvPr>
          <p:cNvSpPr>
            <a:spLocks noGrp="1"/>
          </p:cNvSpPr>
          <p:nvPr>
            <p:ph idx="1"/>
          </p:nvPr>
        </p:nvSpPr>
        <p:spPr/>
        <p:txBody>
          <a:bodyPr>
            <a:normAutofit/>
          </a:bodyPr>
          <a:lstStyle/>
          <a:p>
            <a:r>
              <a:rPr lang="en-US" dirty="0"/>
              <a:t>Group details </a:t>
            </a:r>
          </a:p>
          <a:p>
            <a:r>
              <a:rPr lang="en-US" dirty="0"/>
              <a:t>The “How </a:t>
            </a:r>
            <a:r>
              <a:rPr lang="en-US" dirty="0" err="1"/>
              <a:t>to’s</a:t>
            </a:r>
            <a:r>
              <a:rPr lang="en-US" dirty="0"/>
              <a:t>” of Friendship </a:t>
            </a:r>
          </a:p>
          <a:p>
            <a:pPr lvl="1"/>
            <a:r>
              <a:rPr lang="en-US" dirty="0"/>
              <a:t>How to communicate </a:t>
            </a:r>
          </a:p>
          <a:p>
            <a:pPr lvl="1"/>
            <a:r>
              <a:rPr lang="en-US" dirty="0"/>
              <a:t>How to make good decisions </a:t>
            </a:r>
          </a:p>
          <a:p>
            <a:pPr lvl="1"/>
            <a:r>
              <a:rPr lang="en-US" dirty="0"/>
              <a:t>How to resolve conflict </a:t>
            </a:r>
          </a:p>
          <a:p>
            <a:pPr lvl="1"/>
            <a:r>
              <a:rPr lang="en-US" dirty="0"/>
              <a:t>How to maintain friendship </a:t>
            </a:r>
          </a:p>
        </p:txBody>
      </p:sp>
      <p:pic>
        <p:nvPicPr>
          <p:cNvPr id="5" name="Picture 4">
            <a:extLst>
              <a:ext uri="{FF2B5EF4-FFF2-40B4-BE49-F238E27FC236}">
                <a16:creationId xmlns:a16="http://schemas.microsoft.com/office/drawing/2014/main" id="{C615F4A8-B4B3-C923-3D65-99D268C5C95A}"/>
              </a:ext>
            </a:extLst>
          </p:cNvPr>
          <p:cNvPicPr>
            <a:picLocks noChangeAspect="1"/>
          </p:cNvPicPr>
          <p:nvPr/>
        </p:nvPicPr>
        <p:blipFill>
          <a:blip r:embed="rId3"/>
          <a:stretch>
            <a:fillRect/>
          </a:stretch>
        </p:blipFill>
        <p:spPr>
          <a:xfrm>
            <a:off x="6901261" y="1738630"/>
            <a:ext cx="3164324" cy="2101850"/>
          </a:xfrm>
          <a:prstGeom prst="rect">
            <a:avLst/>
          </a:prstGeom>
        </p:spPr>
      </p:pic>
      <p:sp>
        <p:nvSpPr>
          <p:cNvPr id="7" name="TextBox 6">
            <a:extLst>
              <a:ext uri="{FF2B5EF4-FFF2-40B4-BE49-F238E27FC236}">
                <a16:creationId xmlns:a16="http://schemas.microsoft.com/office/drawing/2014/main" id="{E7EAB121-5BE8-3244-8847-0F44B80315C9}"/>
              </a:ext>
            </a:extLst>
          </p:cNvPr>
          <p:cNvSpPr txBox="1"/>
          <p:nvPr/>
        </p:nvSpPr>
        <p:spPr>
          <a:xfrm>
            <a:off x="7168396" y="3884200"/>
            <a:ext cx="3164324" cy="246221"/>
          </a:xfrm>
          <a:prstGeom prst="rect">
            <a:avLst/>
          </a:prstGeom>
          <a:noFill/>
        </p:spPr>
        <p:txBody>
          <a:bodyPr wrap="square" rtlCol="0">
            <a:spAutoFit/>
          </a:bodyPr>
          <a:lstStyle/>
          <a:p>
            <a:r>
              <a:rPr lang="en-US" sz="1000" dirty="0"/>
              <a:t>Figure 2 google image of data </a:t>
            </a:r>
            <a:r>
              <a:rPr lang="en-US" sz="1000" dirty="0" err="1"/>
              <a:t>www.google.com</a:t>
            </a:r>
            <a:endParaRPr lang="en-US" sz="1000" dirty="0"/>
          </a:p>
        </p:txBody>
      </p:sp>
    </p:spTree>
    <p:extLst>
      <p:ext uri="{BB962C8B-B14F-4D97-AF65-F5344CB8AC3E}">
        <p14:creationId xmlns:p14="http://schemas.microsoft.com/office/powerpoint/2010/main" val="3634221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0E82D-C54D-B40B-6C9A-36FF8D08A302}"/>
              </a:ext>
            </a:extLst>
          </p:cNvPr>
          <p:cNvSpPr>
            <a:spLocks noGrp="1"/>
          </p:cNvSpPr>
          <p:nvPr>
            <p:ph type="title"/>
          </p:nvPr>
        </p:nvSpPr>
        <p:spPr/>
        <p:txBody>
          <a:bodyPr/>
          <a:lstStyle/>
          <a:p>
            <a:r>
              <a:rPr lang="en-US" dirty="0"/>
              <a:t>AIA Specialty Standards and Rationale </a:t>
            </a:r>
          </a:p>
        </p:txBody>
      </p:sp>
      <p:sp>
        <p:nvSpPr>
          <p:cNvPr id="3" name="Content Placeholder 2">
            <a:extLst>
              <a:ext uri="{FF2B5EF4-FFF2-40B4-BE49-F238E27FC236}">
                <a16:creationId xmlns:a16="http://schemas.microsoft.com/office/drawing/2014/main" id="{62BF76B9-7A8E-4964-B2C7-C053D3EA5CE8}"/>
              </a:ext>
            </a:extLst>
          </p:cNvPr>
          <p:cNvSpPr>
            <a:spLocks noGrp="1"/>
          </p:cNvSpPr>
          <p:nvPr>
            <p:ph idx="1"/>
          </p:nvPr>
        </p:nvSpPr>
        <p:spPr>
          <a:xfrm>
            <a:off x="2773599" y="1722121"/>
            <a:ext cx="7796540" cy="4632960"/>
          </a:xfrm>
        </p:spPr>
        <p:txBody>
          <a:bodyPr>
            <a:normAutofit/>
          </a:bodyPr>
          <a:lstStyle/>
          <a:p>
            <a:r>
              <a:rPr lang="en-US" dirty="0"/>
              <a:t>Counseling Prevention &amp; Intervention CAEP (A1.1d,f)</a:t>
            </a:r>
          </a:p>
          <a:p>
            <a:pPr lvl="1"/>
            <a:r>
              <a:rPr lang="en-US" dirty="0"/>
              <a:t>Demonstrates self-awareness, sensitivity to others, and the skills needed to relate to diverse individuals, groups, and classrooms </a:t>
            </a:r>
          </a:p>
          <a:p>
            <a:r>
              <a:rPr lang="en-US" dirty="0"/>
              <a:t>Diversity &amp; Advocacy ASCA (M-1; M-2; B-PF 6; B-PF 9)</a:t>
            </a:r>
          </a:p>
          <a:p>
            <a:pPr lvl="1"/>
            <a:r>
              <a:rPr lang="en-US" dirty="0"/>
              <a:t>Demonstrates multicultural competencies in relation to diversity, equity, and opportunity in student learning and development </a:t>
            </a:r>
          </a:p>
          <a:p>
            <a:r>
              <a:rPr lang="en-US" dirty="0"/>
              <a:t>Assessments ASCA (B-PA 1-B-PA 9)</a:t>
            </a:r>
          </a:p>
          <a:p>
            <a:pPr lvl="1"/>
            <a:r>
              <a:rPr lang="en-US" dirty="0"/>
              <a:t>Assesses and interprets students strengths and needs, recognizing uniqueness in cultures, languages, values, backgrounds, and abilities</a:t>
            </a:r>
          </a:p>
          <a:p>
            <a:pPr lvl="1"/>
            <a:endParaRPr lang="en-US" dirty="0"/>
          </a:p>
        </p:txBody>
      </p:sp>
    </p:spTree>
    <p:extLst>
      <p:ext uri="{BB962C8B-B14F-4D97-AF65-F5344CB8AC3E}">
        <p14:creationId xmlns:p14="http://schemas.microsoft.com/office/powerpoint/2010/main" val="2706062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7C0FC-18B2-3B5E-FC30-755936D570EB}"/>
              </a:ext>
            </a:extLst>
          </p:cNvPr>
          <p:cNvSpPr>
            <a:spLocks noGrp="1"/>
          </p:cNvSpPr>
          <p:nvPr>
            <p:ph type="title"/>
          </p:nvPr>
        </p:nvSpPr>
        <p:spPr/>
        <p:txBody>
          <a:bodyPr/>
          <a:lstStyle/>
          <a:p>
            <a:r>
              <a:rPr lang="en-US" dirty="0"/>
              <a:t>ASCA Mindsets &amp; Behaviors Rationale </a:t>
            </a:r>
          </a:p>
        </p:txBody>
      </p:sp>
      <p:sp>
        <p:nvSpPr>
          <p:cNvPr id="3" name="Content Placeholder 2">
            <a:extLst>
              <a:ext uri="{FF2B5EF4-FFF2-40B4-BE49-F238E27FC236}">
                <a16:creationId xmlns:a16="http://schemas.microsoft.com/office/drawing/2014/main" id="{6BA8A22C-B451-85BD-B377-D310F665A96B}"/>
              </a:ext>
            </a:extLst>
          </p:cNvPr>
          <p:cNvSpPr>
            <a:spLocks noGrp="1"/>
          </p:cNvSpPr>
          <p:nvPr>
            <p:ph idx="1"/>
          </p:nvPr>
        </p:nvSpPr>
        <p:spPr/>
        <p:txBody>
          <a:bodyPr/>
          <a:lstStyle/>
          <a:p>
            <a:r>
              <a:rPr lang="en-US" dirty="0"/>
              <a:t>M 3. Positive attitude toward work and learning </a:t>
            </a:r>
          </a:p>
          <a:p>
            <a:r>
              <a:rPr lang="en-US" dirty="0"/>
              <a:t>B-SS 2. Positive, respectful and supportive relationships with students who are similar to and different from them</a:t>
            </a:r>
          </a:p>
          <a:p>
            <a:r>
              <a:rPr lang="en-US" dirty="0"/>
              <a:t>B-SS 7. Leadership and teamwork skills to work effectively in diverse groups</a:t>
            </a:r>
          </a:p>
        </p:txBody>
      </p:sp>
    </p:spTree>
    <p:extLst>
      <p:ext uri="{BB962C8B-B14F-4D97-AF65-F5344CB8AC3E}">
        <p14:creationId xmlns:p14="http://schemas.microsoft.com/office/powerpoint/2010/main" val="3282891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85F5B-ED34-92F8-11C6-DC83E69AE0DC}"/>
              </a:ext>
            </a:extLst>
          </p:cNvPr>
          <p:cNvSpPr>
            <a:spLocks noGrp="1"/>
          </p:cNvSpPr>
          <p:nvPr>
            <p:ph type="title"/>
          </p:nvPr>
        </p:nvSpPr>
        <p:spPr/>
        <p:txBody>
          <a:bodyPr/>
          <a:lstStyle/>
          <a:p>
            <a:r>
              <a:rPr lang="en-US" dirty="0"/>
              <a:t>Lesson Plan Examples </a:t>
            </a:r>
          </a:p>
        </p:txBody>
      </p:sp>
      <p:pic>
        <p:nvPicPr>
          <p:cNvPr id="5" name="Content Placeholder 4">
            <a:extLst>
              <a:ext uri="{FF2B5EF4-FFF2-40B4-BE49-F238E27FC236}">
                <a16:creationId xmlns:a16="http://schemas.microsoft.com/office/drawing/2014/main" id="{6D459B8A-6251-AA32-1726-DCC953047B97}"/>
              </a:ext>
            </a:extLst>
          </p:cNvPr>
          <p:cNvPicPr>
            <a:picLocks noGrp="1" noChangeAspect="1"/>
          </p:cNvPicPr>
          <p:nvPr>
            <p:ph idx="1"/>
          </p:nvPr>
        </p:nvPicPr>
        <p:blipFill>
          <a:blip r:embed="rId3"/>
          <a:stretch>
            <a:fillRect/>
          </a:stretch>
        </p:blipFill>
        <p:spPr>
          <a:xfrm>
            <a:off x="4579065" y="1586220"/>
            <a:ext cx="2900627" cy="2848620"/>
          </a:xfrm>
        </p:spPr>
      </p:pic>
      <p:pic>
        <p:nvPicPr>
          <p:cNvPr id="7" name="Picture 6">
            <a:extLst>
              <a:ext uri="{FF2B5EF4-FFF2-40B4-BE49-F238E27FC236}">
                <a16:creationId xmlns:a16="http://schemas.microsoft.com/office/drawing/2014/main" id="{33D164DB-37BB-5F4F-B8F7-1A0C01CA12B6}"/>
              </a:ext>
            </a:extLst>
          </p:cNvPr>
          <p:cNvPicPr>
            <a:picLocks noChangeAspect="1"/>
          </p:cNvPicPr>
          <p:nvPr/>
        </p:nvPicPr>
        <p:blipFill>
          <a:blip r:embed="rId4"/>
          <a:stretch>
            <a:fillRect/>
          </a:stretch>
        </p:blipFill>
        <p:spPr>
          <a:xfrm rot="1749507">
            <a:off x="7779796" y="3836387"/>
            <a:ext cx="1504603" cy="2082330"/>
          </a:xfrm>
          <a:prstGeom prst="rect">
            <a:avLst/>
          </a:prstGeom>
        </p:spPr>
      </p:pic>
      <p:pic>
        <p:nvPicPr>
          <p:cNvPr id="9" name="Picture 8">
            <a:extLst>
              <a:ext uri="{FF2B5EF4-FFF2-40B4-BE49-F238E27FC236}">
                <a16:creationId xmlns:a16="http://schemas.microsoft.com/office/drawing/2014/main" id="{14D2499B-06CE-B375-644D-4F519A5B110F}"/>
              </a:ext>
            </a:extLst>
          </p:cNvPr>
          <p:cNvPicPr>
            <a:picLocks noChangeAspect="1"/>
          </p:cNvPicPr>
          <p:nvPr/>
        </p:nvPicPr>
        <p:blipFill>
          <a:blip r:embed="rId5"/>
          <a:stretch>
            <a:fillRect/>
          </a:stretch>
        </p:blipFill>
        <p:spPr>
          <a:xfrm rot="20130215">
            <a:off x="2623650" y="3863786"/>
            <a:ext cx="1602532" cy="2217862"/>
          </a:xfrm>
          <a:prstGeom prst="rect">
            <a:avLst/>
          </a:prstGeom>
        </p:spPr>
      </p:pic>
      <p:pic>
        <p:nvPicPr>
          <p:cNvPr id="11" name="Picture 10">
            <a:extLst>
              <a:ext uri="{FF2B5EF4-FFF2-40B4-BE49-F238E27FC236}">
                <a16:creationId xmlns:a16="http://schemas.microsoft.com/office/drawing/2014/main" id="{A66430F3-3E00-35A9-57F1-7B0A6B4E6627}"/>
              </a:ext>
            </a:extLst>
          </p:cNvPr>
          <p:cNvPicPr>
            <a:picLocks noChangeAspect="1"/>
          </p:cNvPicPr>
          <p:nvPr/>
        </p:nvPicPr>
        <p:blipFill>
          <a:blip r:embed="rId6"/>
          <a:stretch>
            <a:fillRect/>
          </a:stretch>
        </p:blipFill>
        <p:spPr>
          <a:xfrm rot="1026778">
            <a:off x="8341766" y="1581285"/>
            <a:ext cx="1366300" cy="1890922"/>
          </a:xfrm>
          <a:prstGeom prst="rect">
            <a:avLst/>
          </a:prstGeom>
        </p:spPr>
      </p:pic>
      <p:pic>
        <p:nvPicPr>
          <p:cNvPr id="13" name="Picture 12">
            <a:extLst>
              <a:ext uri="{FF2B5EF4-FFF2-40B4-BE49-F238E27FC236}">
                <a16:creationId xmlns:a16="http://schemas.microsoft.com/office/drawing/2014/main" id="{96BECCD8-2913-C7FC-9FDC-F6F5FF5DFF45}"/>
              </a:ext>
            </a:extLst>
          </p:cNvPr>
          <p:cNvPicPr>
            <a:picLocks noChangeAspect="1"/>
          </p:cNvPicPr>
          <p:nvPr/>
        </p:nvPicPr>
        <p:blipFill>
          <a:blip r:embed="rId7"/>
          <a:stretch>
            <a:fillRect/>
          </a:stretch>
        </p:blipFill>
        <p:spPr>
          <a:xfrm>
            <a:off x="5299108" y="4598006"/>
            <a:ext cx="1383491" cy="1914714"/>
          </a:xfrm>
          <a:prstGeom prst="rect">
            <a:avLst/>
          </a:prstGeom>
        </p:spPr>
      </p:pic>
      <p:pic>
        <p:nvPicPr>
          <p:cNvPr id="15" name="Picture 14">
            <a:extLst>
              <a:ext uri="{FF2B5EF4-FFF2-40B4-BE49-F238E27FC236}">
                <a16:creationId xmlns:a16="http://schemas.microsoft.com/office/drawing/2014/main" id="{CEBF2D81-D0A2-659A-80EE-975E1E2AD646}"/>
              </a:ext>
            </a:extLst>
          </p:cNvPr>
          <p:cNvPicPr>
            <a:picLocks noChangeAspect="1"/>
          </p:cNvPicPr>
          <p:nvPr/>
        </p:nvPicPr>
        <p:blipFill>
          <a:blip r:embed="rId8"/>
          <a:stretch>
            <a:fillRect/>
          </a:stretch>
        </p:blipFill>
        <p:spPr>
          <a:xfrm rot="20605803">
            <a:off x="2188440" y="1424210"/>
            <a:ext cx="1453821" cy="2012050"/>
          </a:xfrm>
          <a:prstGeom prst="rect">
            <a:avLst/>
          </a:prstGeom>
        </p:spPr>
      </p:pic>
    </p:spTree>
    <p:extLst>
      <p:ext uri="{BB962C8B-B14F-4D97-AF65-F5344CB8AC3E}">
        <p14:creationId xmlns:p14="http://schemas.microsoft.com/office/powerpoint/2010/main" val="1775509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9F4FD-88C5-9152-A4F2-A0C4FFD4D1D3}"/>
              </a:ext>
            </a:extLst>
          </p:cNvPr>
          <p:cNvSpPr>
            <a:spLocks noGrp="1"/>
          </p:cNvSpPr>
          <p:nvPr>
            <p:ph type="title"/>
          </p:nvPr>
        </p:nvSpPr>
        <p:spPr/>
        <p:txBody>
          <a:bodyPr/>
          <a:lstStyle/>
          <a:p>
            <a:r>
              <a:rPr lang="en-US" dirty="0"/>
              <a:t>Cultural Sensitivities </a:t>
            </a:r>
          </a:p>
        </p:txBody>
      </p:sp>
      <p:sp>
        <p:nvSpPr>
          <p:cNvPr id="3" name="Content Placeholder 2">
            <a:extLst>
              <a:ext uri="{FF2B5EF4-FFF2-40B4-BE49-F238E27FC236}">
                <a16:creationId xmlns:a16="http://schemas.microsoft.com/office/drawing/2014/main" id="{18289CB3-1308-6A40-DB22-355730C2AAFA}"/>
              </a:ext>
            </a:extLst>
          </p:cNvPr>
          <p:cNvSpPr>
            <a:spLocks noGrp="1"/>
          </p:cNvSpPr>
          <p:nvPr>
            <p:ph idx="1"/>
          </p:nvPr>
        </p:nvSpPr>
        <p:spPr/>
        <p:txBody>
          <a:bodyPr/>
          <a:lstStyle/>
          <a:p>
            <a:r>
              <a:rPr lang="en-US" dirty="0"/>
              <a:t>Group rules </a:t>
            </a:r>
          </a:p>
          <a:p>
            <a:r>
              <a:rPr lang="en-US" dirty="0"/>
              <a:t>Activities/games </a:t>
            </a:r>
          </a:p>
          <a:p>
            <a:r>
              <a:rPr lang="en-US" dirty="0"/>
              <a:t>Note card rule  </a:t>
            </a:r>
          </a:p>
          <a:p>
            <a:r>
              <a:rPr lang="en-US" dirty="0"/>
              <a:t>Food </a:t>
            </a:r>
          </a:p>
        </p:txBody>
      </p:sp>
      <p:pic>
        <p:nvPicPr>
          <p:cNvPr id="5" name="Picture 4">
            <a:extLst>
              <a:ext uri="{FF2B5EF4-FFF2-40B4-BE49-F238E27FC236}">
                <a16:creationId xmlns:a16="http://schemas.microsoft.com/office/drawing/2014/main" id="{614B5F56-A3CA-2277-96BB-FFC60DC51657}"/>
              </a:ext>
            </a:extLst>
          </p:cNvPr>
          <p:cNvPicPr>
            <a:picLocks noChangeAspect="1"/>
          </p:cNvPicPr>
          <p:nvPr/>
        </p:nvPicPr>
        <p:blipFill>
          <a:blip r:embed="rId3"/>
          <a:stretch>
            <a:fillRect/>
          </a:stretch>
        </p:blipFill>
        <p:spPr>
          <a:xfrm>
            <a:off x="6358465" y="2906182"/>
            <a:ext cx="3961903" cy="2275417"/>
          </a:xfrm>
          <a:prstGeom prst="rect">
            <a:avLst/>
          </a:prstGeom>
        </p:spPr>
      </p:pic>
      <p:sp>
        <p:nvSpPr>
          <p:cNvPr id="6" name="TextBox 5">
            <a:extLst>
              <a:ext uri="{FF2B5EF4-FFF2-40B4-BE49-F238E27FC236}">
                <a16:creationId xmlns:a16="http://schemas.microsoft.com/office/drawing/2014/main" id="{2553665C-328A-9F01-83FA-9A42A730C00E}"/>
              </a:ext>
            </a:extLst>
          </p:cNvPr>
          <p:cNvSpPr txBox="1"/>
          <p:nvPr/>
        </p:nvSpPr>
        <p:spPr>
          <a:xfrm>
            <a:off x="6993467" y="5246440"/>
            <a:ext cx="3034806" cy="246221"/>
          </a:xfrm>
          <a:prstGeom prst="rect">
            <a:avLst/>
          </a:prstGeom>
          <a:noFill/>
        </p:spPr>
        <p:txBody>
          <a:bodyPr wrap="square" rtlCol="0">
            <a:spAutoFit/>
          </a:bodyPr>
          <a:lstStyle/>
          <a:p>
            <a:r>
              <a:rPr lang="en-US" sz="1000" dirty="0"/>
              <a:t>Figure 3 google image of world </a:t>
            </a:r>
            <a:r>
              <a:rPr lang="en-US" sz="1000" dirty="0" err="1"/>
              <a:t>www.google.com</a:t>
            </a:r>
            <a:endParaRPr lang="en-US" sz="1000" dirty="0"/>
          </a:p>
        </p:txBody>
      </p:sp>
    </p:spTree>
    <p:extLst>
      <p:ext uri="{BB962C8B-B14F-4D97-AF65-F5344CB8AC3E}">
        <p14:creationId xmlns:p14="http://schemas.microsoft.com/office/powerpoint/2010/main" val="925631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701E4-5F44-31BE-3308-B5ED2AFD90DA}"/>
              </a:ext>
            </a:extLst>
          </p:cNvPr>
          <p:cNvSpPr>
            <a:spLocks noGrp="1"/>
          </p:cNvSpPr>
          <p:nvPr>
            <p:ph type="title"/>
          </p:nvPr>
        </p:nvSpPr>
        <p:spPr/>
        <p:txBody>
          <a:bodyPr/>
          <a:lstStyle/>
          <a:p>
            <a:r>
              <a:rPr lang="en-US" dirty="0"/>
              <a:t>Evaluation</a:t>
            </a:r>
          </a:p>
        </p:txBody>
      </p:sp>
      <p:sp>
        <p:nvSpPr>
          <p:cNvPr id="3" name="Content Placeholder 2">
            <a:extLst>
              <a:ext uri="{FF2B5EF4-FFF2-40B4-BE49-F238E27FC236}">
                <a16:creationId xmlns:a16="http://schemas.microsoft.com/office/drawing/2014/main" id="{9020E861-0E5C-D839-1743-3C3D549E7849}"/>
              </a:ext>
            </a:extLst>
          </p:cNvPr>
          <p:cNvSpPr>
            <a:spLocks noGrp="1"/>
          </p:cNvSpPr>
          <p:nvPr>
            <p:ph idx="1"/>
          </p:nvPr>
        </p:nvSpPr>
        <p:spPr/>
        <p:txBody>
          <a:bodyPr/>
          <a:lstStyle/>
          <a:p>
            <a:r>
              <a:rPr lang="en-US" dirty="0"/>
              <a:t>Pre and post assessments </a:t>
            </a:r>
          </a:p>
          <a:p>
            <a:r>
              <a:rPr lang="en-US" dirty="0"/>
              <a:t>Site supervisor feedback </a:t>
            </a:r>
          </a:p>
          <a:p>
            <a:r>
              <a:rPr lang="en-US" dirty="0"/>
              <a:t>Areas of improvement </a:t>
            </a:r>
          </a:p>
        </p:txBody>
      </p:sp>
      <p:pic>
        <p:nvPicPr>
          <p:cNvPr id="5" name="Picture 4">
            <a:extLst>
              <a:ext uri="{FF2B5EF4-FFF2-40B4-BE49-F238E27FC236}">
                <a16:creationId xmlns:a16="http://schemas.microsoft.com/office/drawing/2014/main" id="{8A40E67E-D040-7ADB-FD3A-0FD4C1842A2B}"/>
              </a:ext>
            </a:extLst>
          </p:cNvPr>
          <p:cNvPicPr>
            <a:picLocks noChangeAspect="1"/>
          </p:cNvPicPr>
          <p:nvPr/>
        </p:nvPicPr>
        <p:blipFill>
          <a:blip r:embed="rId3"/>
          <a:stretch>
            <a:fillRect/>
          </a:stretch>
        </p:blipFill>
        <p:spPr>
          <a:xfrm rot="19957061">
            <a:off x="6833155" y="1997610"/>
            <a:ext cx="1672703" cy="1108850"/>
          </a:xfrm>
          <a:prstGeom prst="rect">
            <a:avLst/>
          </a:prstGeom>
        </p:spPr>
      </p:pic>
      <p:pic>
        <p:nvPicPr>
          <p:cNvPr id="7" name="Picture 6">
            <a:extLst>
              <a:ext uri="{FF2B5EF4-FFF2-40B4-BE49-F238E27FC236}">
                <a16:creationId xmlns:a16="http://schemas.microsoft.com/office/drawing/2014/main" id="{57BD5DF6-CABB-1B04-5A82-FE60BBB08F1B}"/>
              </a:ext>
            </a:extLst>
          </p:cNvPr>
          <p:cNvPicPr>
            <a:picLocks noChangeAspect="1"/>
          </p:cNvPicPr>
          <p:nvPr/>
        </p:nvPicPr>
        <p:blipFill>
          <a:blip r:embed="rId4"/>
          <a:stretch>
            <a:fillRect/>
          </a:stretch>
        </p:blipFill>
        <p:spPr>
          <a:xfrm rot="19853368">
            <a:off x="8134040" y="1969174"/>
            <a:ext cx="1666536" cy="1125531"/>
          </a:xfrm>
          <a:prstGeom prst="rect">
            <a:avLst/>
          </a:prstGeom>
        </p:spPr>
      </p:pic>
      <p:pic>
        <p:nvPicPr>
          <p:cNvPr id="9" name="Picture 8">
            <a:extLst>
              <a:ext uri="{FF2B5EF4-FFF2-40B4-BE49-F238E27FC236}">
                <a16:creationId xmlns:a16="http://schemas.microsoft.com/office/drawing/2014/main" id="{097149FB-6DE2-FA6C-4F64-3D0E462F50E4}"/>
              </a:ext>
            </a:extLst>
          </p:cNvPr>
          <p:cNvPicPr>
            <a:picLocks noChangeAspect="1"/>
          </p:cNvPicPr>
          <p:nvPr/>
        </p:nvPicPr>
        <p:blipFill>
          <a:blip r:embed="rId5"/>
          <a:stretch>
            <a:fillRect/>
          </a:stretch>
        </p:blipFill>
        <p:spPr>
          <a:xfrm>
            <a:off x="6739745" y="3585481"/>
            <a:ext cx="1225768" cy="672260"/>
          </a:xfrm>
          <a:prstGeom prst="rect">
            <a:avLst/>
          </a:prstGeom>
        </p:spPr>
      </p:pic>
      <p:pic>
        <p:nvPicPr>
          <p:cNvPr id="11" name="Picture 10">
            <a:extLst>
              <a:ext uri="{FF2B5EF4-FFF2-40B4-BE49-F238E27FC236}">
                <a16:creationId xmlns:a16="http://schemas.microsoft.com/office/drawing/2014/main" id="{84C659D9-3758-983B-5D46-50D5B07737E7}"/>
              </a:ext>
            </a:extLst>
          </p:cNvPr>
          <p:cNvPicPr>
            <a:picLocks noChangeAspect="1"/>
          </p:cNvPicPr>
          <p:nvPr/>
        </p:nvPicPr>
        <p:blipFill>
          <a:blip r:embed="rId6"/>
          <a:stretch>
            <a:fillRect/>
          </a:stretch>
        </p:blipFill>
        <p:spPr>
          <a:xfrm>
            <a:off x="6742678" y="4451137"/>
            <a:ext cx="1222835" cy="672260"/>
          </a:xfrm>
          <a:prstGeom prst="rect">
            <a:avLst/>
          </a:prstGeom>
        </p:spPr>
      </p:pic>
      <p:pic>
        <p:nvPicPr>
          <p:cNvPr id="13" name="Picture 12">
            <a:extLst>
              <a:ext uri="{FF2B5EF4-FFF2-40B4-BE49-F238E27FC236}">
                <a16:creationId xmlns:a16="http://schemas.microsoft.com/office/drawing/2014/main" id="{A54C5762-F0D8-87DF-C108-B41721E168BD}"/>
              </a:ext>
            </a:extLst>
          </p:cNvPr>
          <p:cNvPicPr>
            <a:picLocks noChangeAspect="1"/>
          </p:cNvPicPr>
          <p:nvPr/>
        </p:nvPicPr>
        <p:blipFill>
          <a:blip r:embed="rId7"/>
          <a:stretch>
            <a:fillRect/>
          </a:stretch>
        </p:blipFill>
        <p:spPr>
          <a:xfrm>
            <a:off x="8225709" y="3598860"/>
            <a:ext cx="1225769" cy="672260"/>
          </a:xfrm>
          <a:prstGeom prst="rect">
            <a:avLst/>
          </a:prstGeom>
        </p:spPr>
      </p:pic>
      <p:pic>
        <p:nvPicPr>
          <p:cNvPr id="15" name="Picture 14">
            <a:extLst>
              <a:ext uri="{FF2B5EF4-FFF2-40B4-BE49-F238E27FC236}">
                <a16:creationId xmlns:a16="http://schemas.microsoft.com/office/drawing/2014/main" id="{C2DF8362-28CF-B0C0-D38B-77CB19E2F5E1}"/>
              </a:ext>
            </a:extLst>
          </p:cNvPr>
          <p:cNvPicPr>
            <a:picLocks noChangeAspect="1"/>
          </p:cNvPicPr>
          <p:nvPr/>
        </p:nvPicPr>
        <p:blipFill>
          <a:blip r:embed="rId8"/>
          <a:stretch>
            <a:fillRect/>
          </a:stretch>
        </p:blipFill>
        <p:spPr>
          <a:xfrm>
            <a:off x="8228643" y="4488272"/>
            <a:ext cx="1222835" cy="672260"/>
          </a:xfrm>
          <a:prstGeom prst="rect">
            <a:avLst/>
          </a:prstGeom>
        </p:spPr>
      </p:pic>
    </p:spTree>
    <p:extLst>
      <p:ext uri="{BB962C8B-B14F-4D97-AF65-F5344CB8AC3E}">
        <p14:creationId xmlns:p14="http://schemas.microsoft.com/office/powerpoint/2010/main" val="290588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7DAD0-4EF2-8B0F-8D6C-6B46DEA8DAB4}"/>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FAF21B81-8B59-29A6-8D23-78E98921E681}"/>
              </a:ext>
            </a:extLst>
          </p:cNvPr>
          <p:cNvSpPr>
            <a:spLocks noGrp="1"/>
          </p:cNvSpPr>
          <p:nvPr>
            <p:ph idx="1"/>
          </p:nvPr>
        </p:nvSpPr>
        <p:spPr/>
        <p:txBody>
          <a:bodyPr/>
          <a:lstStyle/>
          <a:p>
            <a:pPr marL="171450" marR="0" indent="0">
              <a:spcBef>
                <a:spcPts val="0"/>
              </a:spcBef>
              <a:spcAft>
                <a:spcPts val="0"/>
              </a:spcAft>
              <a:buNone/>
            </a:pPr>
            <a:r>
              <a:rPr lang="en-US" sz="2000" dirty="0">
                <a:effectLst/>
                <a:ea typeface="Times New Roman" panose="02020603050405020304" pitchFamily="18" charset="0"/>
              </a:rPr>
              <a:t>American School Counseling Association. (2021) Mindsets &amp; behaviors for student success. </a:t>
            </a:r>
            <a:r>
              <a:rPr lang="en-US" sz="2000" u="sng" dirty="0">
                <a:solidFill>
                  <a:srgbClr val="0563C1"/>
                </a:solidFill>
                <a:effectLst/>
                <a:ea typeface="Times New Roman" panose="02020603050405020304" pitchFamily="18" charset="0"/>
                <a:hlinkClick r:id="rId2"/>
              </a:rPr>
              <a:t>www.schoolcounselor.org/getmedia/7428a787-a452-4abb-afec-</a:t>
            </a:r>
            <a:r>
              <a:rPr lang="en-US" sz="2000" u="sng" dirty="0">
                <a:solidFill>
                  <a:srgbClr val="0563C1"/>
                </a:solidFill>
                <a:effectLst/>
                <a:ea typeface="Times New Roman" panose="02020603050405020304" pitchFamily="18" charset="0"/>
                <a:hlinkClick r:id="rId3"/>
              </a:rPr>
              <a:t>d78ec77870cd/Mindsets-Behaviors.pdf</a:t>
            </a:r>
            <a:r>
              <a:rPr lang="en-US" sz="2000" dirty="0">
                <a:effectLst/>
                <a:ea typeface="Times New Roman" panose="02020603050405020304" pitchFamily="18" charset="0"/>
              </a:rPr>
              <a:t> </a:t>
            </a:r>
          </a:p>
          <a:p>
            <a:pPr marL="171450" marR="0" indent="0">
              <a:spcBef>
                <a:spcPts val="0"/>
              </a:spcBef>
              <a:spcAft>
                <a:spcPts val="0"/>
              </a:spcAft>
              <a:buNone/>
            </a:pPr>
            <a:endParaRPr lang="en-US" sz="2000" dirty="0">
              <a:ea typeface="Times New Roman" panose="02020603050405020304" pitchFamily="18" charset="0"/>
            </a:endParaRPr>
          </a:p>
          <a:p>
            <a:pPr marL="171450" marR="0" indent="0">
              <a:spcBef>
                <a:spcPts val="0"/>
              </a:spcBef>
              <a:spcAft>
                <a:spcPts val="0"/>
              </a:spcAft>
              <a:buNone/>
            </a:pPr>
            <a:r>
              <a:rPr lang="en-US" sz="2000" dirty="0">
                <a:effectLst/>
                <a:ea typeface="Times New Roman" panose="02020603050405020304" pitchFamily="18" charset="0"/>
              </a:rPr>
              <a:t>Liberty University. (2023). Internship Assessment (AIA). </a:t>
            </a:r>
          </a:p>
          <a:p>
            <a:pPr marL="171450" marR="0" indent="0">
              <a:spcBef>
                <a:spcPts val="0"/>
              </a:spcBef>
              <a:spcAft>
                <a:spcPts val="0"/>
              </a:spcAft>
              <a:buNone/>
            </a:pPr>
            <a:r>
              <a:rPr lang="en-US" sz="2000" u="sng" dirty="0">
                <a:solidFill>
                  <a:srgbClr val="0563C1"/>
                </a:solidFill>
                <a:effectLst/>
                <a:ea typeface="Times New Roman" panose="02020603050405020304" pitchFamily="18" charset="0"/>
                <a:hlinkClick r:id="rId4"/>
              </a:rPr>
              <a:t>https://www.liberty.edu/behavioral-sciences/counselor-ed/wp-</a:t>
            </a:r>
            <a:endParaRPr lang="en-US" sz="2000" dirty="0">
              <a:effectLst/>
              <a:ea typeface="Times New Roman" panose="02020603050405020304" pitchFamily="18" charset="0"/>
            </a:endParaRPr>
          </a:p>
          <a:p>
            <a:pPr marL="171450" marR="0" indent="0">
              <a:spcBef>
                <a:spcPts val="0"/>
              </a:spcBef>
              <a:spcAft>
                <a:spcPts val="0"/>
              </a:spcAft>
              <a:buNone/>
            </a:pPr>
            <a:r>
              <a:rPr lang="en-US" sz="2000" u="sng" dirty="0">
                <a:solidFill>
                  <a:srgbClr val="0563C1"/>
                </a:solidFill>
                <a:effectLst/>
                <a:ea typeface="Times New Roman" panose="02020603050405020304" pitchFamily="18" charset="0"/>
                <a:hlinkClick r:id="rId5"/>
              </a:rPr>
              <a:t>content/uploads/sites/43/2021/02/ADVANCED-INTERNSHIP-</a:t>
            </a:r>
            <a:endParaRPr lang="en-US" sz="2000" dirty="0">
              <a:effectLst/>
              <a:ea typeface="Times New Roman" panose="02020603050405020304" pitchFamily="18" charset="0"/>
            </a:endParaRPr>
          </a:p>
          <a:p>
            <a:pPr marL="171450" marR="0" indent="0">
              <a:spcBef>
                <a:spcPts val="0"/>
              </a:spcBef>
              <a:spcAft>
                <a:spcPts val="0"/>
              </a:spcAft>
              <a:buNone/>
            </a:pPr>
            <a:r>
              <a:rPr lang="en-US" sz="2000" u="sng" dirty="0">
                <a:solidFill>
                  <a:srgbClr val="0563C1"/>
                </a:solidFill>
                <a:effectLst/>
                <a:ea typeface="Times New Roman" panose="02020603050405020304" pitchFamily="18" charset="0"/>
                <a:hlinkClick r:id="rId5"/>
              </a:rPr>
              <a:t>ASSESSMENT_ASCA-1.pdf</a:t>
            </a:r>
            <a:endParaRPr lang="en-US" sz="2000" dirty="0"/>
          </a:p>
          <a:p>
            <a:endParaRPr lang="en-US" dirty="0"/>
          </a:p>
        </p:txBody>
      </p:sp>
    </p:spTree>
    <p:extLst>
      <p:ext uri="{BB962C8B-B14F-4D97-AF65-F5344CB8AC3E}">
        <p14:creationId xmlns:p14="http://schemas.microsoft.com/office/powerpoint/2010/main" val="34762138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82E"/>
      </a:dk2>
      <a:lt2>
        <a:srgbClr val="C2F5FC"/>
      </a:lt2>
      <a:accent1>
        <a:srgbClr val="4091F3"/>
      </a:accent1>
      <a:accent2>
        <a:srgbClr val="8BBCF1"/>
      </a:accent2>
      <a:accent3>
        <a:srgbClr val="CB6A6A"/>
      </a:accent3>
      <a:accent4>
        <a:srgbClr val="C567AF"/>
      </a:accent4>
      <a:accent5>
        <a:srgbClr val="A684F9"/>
      </a:accent5>
      <a:accent6>
        <a:srgbClr val="A9ACEE"/>
      </a:accent6>
      <a:hlink>
        <a:srgbClr val="6D9CC5"/>
      </a:hlink>
      <a:folHlink>
        <a:srgbClr val="6D82A0"/>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178B2DAB-5DDE-4060-A857-D2E1CDA9250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{863353DE-2C55-7845-A108-3297E5D5DCCF}tf16401378</Template>
  <TotalTime>8207</TotalTime>
  <Words>1952</Words>
  <Application>Microsoft Macintosh PowerPoint</Application>
  <PresentationFormat>Widescreen</PresentationFormat>
  <Paragraphs>156</Paragraphs>
  <Slides>11</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docs-Roboto</vt:lpstr>
      <vt:lpstr>MS Shell Dlg 2</vt:lpstr>
      <vt:lpstr>Wingdings</vt:lpstr>
      <vt:lpstr>Wingdings 3</vt:lpstr>
      <vt:lpstr>Madison</vt:lpstr>
      <vt:lpstr>Friendship </vt:lpstr>
      <vt:lpstr>Overview</vt:lpstr>
      <vt:lpstr>Existing Data Sources </vt:lpstr>
      <vt:lpstr>Needs Assessment </vt:lpstr>
      <vt:lpstr>Description of Project </vt:lpstr>
      <vt:lpstr>AIA Specialty Standards and Rationale </vt:lpstr>
      <vt:lpstr>ASCA Mindsets &amp; Behaviors Rationale </vt:lpstr>
      <vt:lpstr>Lesson Plan Examples </vt:lpstr>
      <vt:lpstr>Cultural Sensitivities </vt:lpstr>
      <vt:lpstr>Evaluation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Friendship </dc:title>
  <dc:creator>Tiffany Groveman</dc:creator>
  <cp:lastModifiedBy>Tiffany Groveman</cp:lastModifiedBy>
  <cp:revision>71</cp:revision>
  <dcterms:created xsi:type="dcterms:W3CDTF">2024-11-04T22:33:32Z</dcterms:created>
  <dcterms:modified xsi:type="dcterms:W3CDTF">2024-12-02T22:12:32Z</dcterms:modified>
</cp:coreProperties>
</file>