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437"/>
    <p:restoredTop sz="82378"/>
  </p:normalViewPr>
  <p:slideViewPr>
    <p:cSldViewPr snapToGrid="0">
      <p:cViewPr varScale="1">
        <p:scale>
          <a:sx n="82" d="100"/>
          <a:sy n="82" d="100"/>
        </p:scale>
        <p:origin x="232" y="184"/>
      </p:cViewPr>
      <p:guideLst/>
    </p:cSldViewPr>
  </p:slideViewPr>
  <p:notesTextViewPr>
    <p:cViewPr>
      <p:scale>
        <a:sx n="1" d="1"/>
        <a:sy n="1" d="1"/>
      </p:scale>
      <p:origin x="0" y="-1984"/>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E46B651-3CE1-8D41-AFFB-0FCEE05DD304}" type="datetimeFigureOut">
              <a:rPr lang="en-US" smtClean="0"/>
              <a:t>4/22/24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3C0244-D9F2-D54F-8774-55C4A81F38A9}" type="slidenum">
              <a:rPr lang="en-US" smtClean="0"/>
              <a:t>‹#›</a:t>
            </a:fld>
            <a:endParaRPr lang="en-US" dirty="0"/>
          </a:p>
        </p:txBody>
      </p:sp>
    </p:spTree>
    <p:extLst>
      <p:ext uri="{BB962C8B-B14F-4D97-AF65-F5344CB8AC3E}">
        <p14:creationId xmlns:p14="http://schemas.microsoft.com/office/powerpoint/2010/main" val="35330053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liberty.edu/behavioral-sciences/counselor-ed/wp-"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applewebdata://10920F63-721D-4132-B143-6308C3454E3D/content/uploads/sites/43/2021/02/ADVANCED-INTERNSHIP-%20%20ASSESSMENT_ASCA-1.pdf"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schoolcounselor.org/getmedia/7428a787-a452-4abb-afec-"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applewebdata://10920F63-721D-4132-B143-6308C3454E3D/d78ec77870cd/Mindsets-Behaviors.pdf" TargetMode="Externa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ighschool.https://nces.ed.gov/ccd/schoolsearch/school_detail.asp?Search=1&amp;DistrictID=2400330&amp;SchoolPageNum=4&amp;ID=240033000655"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group was implemented into a 9</a:t>
            </a:r>
            <a:r>
              <a:rPr lang="en-US" baseline="30000" dirty="0"/>
              <a:t>th</a:t>
            </a:r>
            <a:r>
              <a:rPr lang="en-US" dirty="0"/>
              <a:t> &amp; 10</a:t>
            </a:r>
            <a:r>
              <a:rPr lang="en-US" baseline="30000" dirty="0"/>
              <a:t>th</a:t>
            </a:r>
            <a:r>
              <a:rPr lang="en-US" dirty="0"/>
              <a:t> grade career preparation class majority being honor students. </a:t>
            </a:r>
          </a:p>
        </p:txBody>
      </p:sp>
      <p:sp>
        <p:nvSpPr>
          <p:cNvPr id="4" name="Slide Number Placeholder 3"/>
          <p:cNvSpPr>
            <a:spLocks noGrp="1"/>
          </p:cNvSpPr>
          <p:nvPr>
            <p:ph type="sldNum" sz="quarter" idx="5"/>
          </p:nvPr>
        </p:nvSpPr>
        <p:spPr/>
        <p:txBody>
          <a:bodyPr/>
          <a:lstStyle/>
          <a:p>
            <a:fld id="{473C0244-D9F2-D54F-8774-55C4A81F38A9}" type="slidenum">
              <a:rPr lang="en-US" smtClean="0"/>
              <a:t>1</a:t>
            </a:fld>
            <a:endParaRPr lang="en-US" dirty="0"/>
          </a:p>
        </p:txBody>
      </p:sp>
    </p:spTree>
    <p:extLst>
      <p:ext uri="{BB962C8B-B14F-4D97-AF65-F5344CB8AC3E}">
        <p14:creationId xmlns:p14="http://schemas.microsoft.com/office/powerpoint/2010/main" val="14135112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 began exploring some of the existing data on these students, I began realizing that teaching study skills is not simply about knowing how to appropriately organize, note take, test take, and time manage but it was about teaching students how to do this in a healthy way</a:t>
            </a:r>
          </a:p>
        </p:txBody>
      </p:sp>
      <p:sp>
        <p:nvSpPr>
          <p:cNvPr id="4" name="Slide Number Placeholder 3"/>
          <p:cNvSpPr>
            <a:spLocks noGrp="1"/>
          </p:cNvSpPr>
          <p:nvPr>
            <p:ph type="sldNum" sz="quarter" idx="5"/>
          </p:nvPr>
        </p:nvSpPr>
        <p:spPr/>
        <p:txBody>
          <a:bodyPr/>
          <a:lstStyle/>
          <a:p>
            <a:fld id="{473C0244-D9F2-D54F-8774-55C4A81F38A9}" type="slidenum">
              <a:rPr lang="en-US" smtClean="0"/>
              <a:t>2</a:t>
            </a:fld>
            <a:endParaRPr lang="en-US" dirty="0"/>
          </a:p>
        </p:txBody>
      </p:sp>
    </p:spTree>
    <p:extLst>
      <p:ext uri="{BB962C8B-B14F-4D97-AF65-F5344CB8AC3E}">
        <p14:creationId xmlns:p14="http://schemas.microsoft.com/office/powerpoint/2010/main" val="652302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endParaRPr lang="en-US" dirty="0">
              <a:effectLst/>
            </a:endParaRPr>
          </a:p>
          <a:p>
            <a:pPr marL="742950" marR="0" lvl="1" indent="-285750">
              <a:spcBef>
                <a:spcPts val="0"/>
              </a:spcBef>
              <a:spcAft>
                <a:spcPts val="0"/>
              </a:spcAft>
              <a:buSzPts val="1000"/>
              <a:buFont typeface="Symbol" pitchFamily="2" charset="2"/>
              <a:buChar char=""/>
              <a:tabLst>
                <a:tab pos="914400" algn="l"/>
              </a:tabLst>
            </a:pP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Review what data sources you used to help develop this project. Be sure to include a description of the data. For example, if you mention using attendance data, be sure to discuss the specifics of the data. </a:t>
            </a:r>
            <a:endPar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u="sng" dirty="0"/>
          </a:p>
          <a:p>
            <a:r>
              <a:rPr lang="en-US" u="sng" dirty="0"/>
              <a:t>Behavioral Data </a:t>
            </a:r>
          </a:p>
          <a:p>
            <a:r>
              <a:rPr lang="en-US" u="none" dirty="0"/>
              <a:t>Referrals that are verbal or written via email or </a:t>
            </a:r>
            <a:r>
              <a:rPr lang="en-US" u="none" dirty="0" err="1"/>
              <a:t>schoology</a:t>
            </a:r>
            <a:r>
              <a:rPr lang="en-US" u="none" dirty="0"/>
              <a:t>. (EXPLAIN SCHOOLOGY). My site supervisor organizes the parents emails by their grade so we reviewed many of the emails from the parents of 9</a:t>
            </a:r>
            <a:r>
              <a:rPr lang="en-US" u="none" baseline="30000" dirty="0"/>
              <a:t>th</a:t>
            </a:r>
            <a:r>
              <a:rPr lang="en-US" u="none" dirty="0"/>
              <a:t>-10</a:t>
            </a:r>
            <a:r>
              <a:rPr lang="en-US" u="none" baseline="30000" dirty="0"/>
              <a:t>th</a:t>
            </a:r>
            <a:r>
              <a:rPr lang="en-US" u="none" dirty="0"/>
              <a:t> grade students throughout the year, to better understand a pattern of what many students are struggling with this school year. We also went through the emails from 9</a:t>
            </a:r>
            <a:r>
              <a:rPr lang="en-US" u="none" baseline="30000" dirty="0"/>
              <a:t>th</a:t>
            </a:r>
            <a:r>
              <a:rPr lang="en-US" u="none" dirty="0"/>
              <a:t>-10</a:t>
            </a:r>
            <a:r>
              <a:rPr lang="en-US" u="none" baseline="30000" dirty="0"/>
              <a:t>th</a:t>
            </a:r>
            <a:r>
              <a:rPr lang="en-US" u="none" dirty="0"/>
              <a:t> grade teachers looking at the referrals that were sent in. </a:t>
            </a:r>
          </a:p>
          <a:p>
            <a:r>
              <a:rPr lang="en-US" u="none" dirty="0"/>
              <a:t>In Walkersville high school in Frederick county there is a system called schoology where students have direct messaging with staff such as teachers and counselor. Parents also have access to schoology but more limited in what they can do on the system. Many student referrals or self referrals in the 9</a:t>
            </a:r>
            <a:r>
              <a:rPr lang="en-US" u="none" baseline="30000" dirty="0"/>
              <a:t>th</a:t>
            </a:r>
            <a:r>
              <a:rPr lang="en-US" u="none" dirty="0"/>
              <a:t> &amp; 10</a:t>
            </a:r>
            <a:r>
              <a:rPr lang="en-US" u="none" baseline="30000" dirty="0"/>
              <a:t>th</a:t>
            </a:r>
            <a:r>
              <a:rPr lang="en-US" u="none" dirty="0"/>
              <a:t> were coming from schoology where students were asking to meet with the school counselor to discuss dropping classes or wanting to talk about their anxiety because of their work load. </a:t>
            </a:r>
          </a:p>
          <a:p>
            <a:endParaRPr lang="en-US" u="none" dirty="0"/>
          </a:p>
          <a:p>
            <a:r>
              <a:rPr lang="en-US" u="sng" dirty="0"/>
              <a:t>Achievement Data </a:t>
            </a:r>
          </a:p>
          <a:p>
            <a:r>
              <a:rPr lang="en-US" u="none" dirty="0"/>
              <a:t>Registrations sheets house academic requests for following year as well as a general overview of the classes students were initially placed in based on needs and desires. Students at the beginning of the year manually fill out the classes they desire to take and the counselors have meetings and work with the student to accommodate their schedule. As we began looking at referrals over the past year from parents, teachers and students we began to notice many students in the 9</a:t>
            </a:r>
            <a:r>
              <a:rPr lang="en-US" u="none" baseline="30000" dirty="0"/>
              <a:t>th</a:t>
            </a:r>
            <a:r>
              <a:rPr lang="en-US" u="none" dirty="0"/>
              <a:t> &amp; 10th grade class were getting referred to the counselor for anxiety and being overwhelmed. The school counselor and I began too look into these students who were being referred and noticed that these students were excelling in their studies but the way in which they were obtaining those grades were unhealthy. </a:t>
            </a:r>
            <a:endParaRPr lang="en-US" u="sng" dirty="0"/>
          </a:p>
          <a:p>
            <a:endParaRPr lang="en-US" u="sng" dirty="0"/>
          </a:p>
        </p:txBody>
      </p:sp>
      <p:sp>
        <p:nvSpPr>
          <p:cNvPr id="4" name="Slide Number Placeholder 3"/>
          <p:cNvSpPr>
            <a:spLocks noGrp="1"/>
          </p:cNvSpPr>
          <p:nvPr>
            <p:ph type="sldNum" sz="quarter" idx="5"/>
          </p:nvPr>
        </p:nvSpPr>
        <p:spPr/>
        <p:txBody>
          <a:bodyPr/>
          <a:lstStyle/>
          <a:p>
            <a:fld id="{473C0244-D9F2-D54F-8774-55C4A81F38A9}" type="slidenum">
              <a:rPr lang="en-US" smtClean="0"/>
              <a:t>3</a:t>
            </a:fld>
            <a:endParaRPr lang="en-US" dirty="0"/>
          </a:p>
        </p:txBody>
      </p:sp>
    </p:spTree>
    <p:extLst>
      <p:ext uri="{BB962C8B-B14F-4D97-AF65-F5344CB8AC3E}">
        <p14:creationId xmlns:p14="http://schemas.microsoft.com/office/powerpoint/2010/main" val="3790724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b="1" u="sng" dirty="0"/>
              <a:t>Students in 9</a:t>
            </a:r>
            <a:r>
              <a:rPr lang="en-US" b="1" u="sng" baseline="30000" dirty="0"/>
              <a:t>th</a:t>
            </a:r>
            <a:r>
              <a:rPr lang="en-US" b="1" u="sng" dirty="0"/>
              <a:t> &amp; 10</a:t>
            </a:r>
            <a:r>
              <a:rPr lang="en-US" b="1" u="sng" baseline="30000" dirty="0"/>
              <a:t>th</a:t>
            </a:r>
            <a:r>
              <a:rPr lang="en-US" b="1" u="sng" dirty="0"/>
              <a:t> grade and parents</a:t>
            </a:r>
          </a:p>
          <a:p>
            <a:r>
              <a:rPr lang="en-US" b="0" u="none" dirty="0"/>
              <a:t>Walkersville has about 1200 students with half of that being 9-10</a:t>
            </a:r>
            <a:r>
              <a:rPr lang="en-US" b="0" u="none" baseline="30000" dirty="0"/>
              <a:t>th</a:t>
            </a:r>
            <a:r>
              <a:rPr lang="en-US" b="0" u="none" dirty="0"/>
              <a:t> grade students, give or take. I did not choose to send a formal assessment to 9</a:t>
            </a:r>
            <a:r>
              <a:rPr lang="en-US" b="0" u="none" baseline="30000" dirty="0"/>
              <a:t>th</a:t>
            </a:r>
            <a:r>
              <a:rPr lang="en-US" b="0" u="none" dirty="0"/>
              <a:t> &amp; 10</a:t>
            </a:r>
            <a:r>
              <a:rPr lang="en-US" b="0" u="none" baseline="30000" dirty="0"/>
              <a:t>th</a:t>
            </a:r>
            <a:r>
              <a:rPr lang="en-US" b="0" u="none" dirty="0"/>
              <a:t> students, however ,we reviewed schoology messages and self-reports for students who had expressed anxiety or being overwhelmed in their workload along with parents referral of students. This provided enough data to recognize a need in this area for a healthy balance of study skills. </a:t>
            </a:r>
          </a:p>
          <a:p>
            <a:endParaRPr lang="en-US" b="1" u="sng" dirty="0"/>
          </a:p>
          <a:p>
            <a:r>
              <a:rPr lang="en-US" b="1" u="sng" dirty="0"/>
              <a:t>Faculty /\School Counselor </a:t>
            </a:r>
          </a:p>
          <a:p>
            <a:r>
              <a:rPr lang="en-US" b="0" u="none" dirty="0"/>
              <a:t>I surveyed about 15 faculty members in the 9</a:t>
            </a:r>
            <a:r>
              <a:rPr lang="en-US" b="0" u="none" baseline="30000" dirty="0"/>
              <a:t>th</a:t>
            </a:r>
            <a:r>
              <a:rPr lang="en-US" b="0" u="none" dirty="0"/>
              <a:t> and 10</a:t>
            </a:r>
            <a:r>
              <a:rPr lang="en-US" b="0" u="none" baseline="30000" dirty="0"/>
              <a:t>th</a:t>
            </a:r>
            <a:r>
              <a:rPr lang="en-US" b="0" u="none" dirty="0"/>
              <a:t> grade classes and the school counselors using a google form sent via email. The site supervisor and I also reviewed teacher referrals through schoology messaging, in-person discussion with these teachers which included, at my request, to have them forward emails sent to them from parents that mentioned students anxiety, course load, or extra support. The data also included the direct emails parents sent to the counselor. </a:t>
            </a:r>
          </a:p>
          <a:p>
            <a:endParaRPr lang="en-US" b="0" u="none"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u="none" dirty="0"/>
              <a:t>After collaboration with the school counselor, looking at the existing data and discussing the results of the needs assessment (students/parent and faculty/school counselors), I made the decision to focus on study skills. I felt it was important that students in these younger grades learned healthy study habits early on as it can help prevent future burnout or potential grade worsening. I chose to not send needs assessments to parents or students as I felt I would not have sufficient time to gather the necessary data but I did incorporate the referral emails sent by 9</a:t>
            </a:r>
            <a:r>
              <a:rPr lang="en-US" u="none" baseline="30000" dirty="0"/>
              <a:t>th</a:t>
            </a:r>
            <a:r>
              <a:rPr lang="en-US" u="none" dirty="0"/>
              <a:t> and 10</a:t>
            </a:r>
            <a:r>
              <a:rPr lang="en-US" u="none" baseline="30000" dirty="0"/>
              <a:t>th</a:t>
            </a:r>
            <a:r>
              <a:rPr lang="en-US" u="none" dirty="0"/>
              <a:t> grade parents as well as students self-referral into the decision. </a:t>
            </a:r>
          </a:p>
          <a:p>
            <a:endParaRPr lang="en-US" b="0" u="none" dirty="0"/>
          </a:p>
        </p:txBody>
      </p:sp>
      <p:sp>
        <p:nvSpPr>
          <p:cNvPr id="4" name="Slide Number Placeholder 3"/>
          <p:cNvSpPr>
            <a:spLocks noGrp="1"/>
          </p:cNvSpPr>
          <p:nvPr>
            <p:ph type="sldNum" sz="quarter" idx="5"/>
          </p:nvPr>
        </p:nvSpPr>
        <p:spPr/>
        <p:txBody>
          <a:bodyPr/>
          <a:lstStyle/>
          <a:p>
            <a:fld id="{473C0244-D9F2-D54F-8774-55C4A81F38A9}" type="slidenum">
              <a:rPr lang="en-US" smtClean="0"/>
              <a:t>4</a:t>
            </a:fld>
            <a:endParaRPr lang="en-US" dirty="0"/>
          </a:p>
        </p:txBody>
      </p:sp>
    </p:spTree>
    <p:extLst>
      <p:ext uri="{BB962C8B-B14F-4D97-AF65-F5344CB8AC3E}">
        <p14:creationId xmlns:p14="http://schemas.microsoft.com/office/powerpoint/2010/main" val="2701928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Study Skills: Time management, organizational skills, note taking, test taking </a:t>
            </a:r>
          </a:p>
          <a:p>
            <a:r>
              <a:rPr lang="en-US" b="0" u="none" dirty="0"/>
              <a:t>My goal with this group was to teach the students healthy study skills and provide them tips and tricks to make their workload and lifestyle feel more manageable. The project they had to work on to ”present” at the end of the 4</a:t>
            </a:r>
            <a:r>
              <a:rPr lang="en-US" b="0" u="none" baseline="30000" dirty="0"/>
              <a:t>th</a:t>
            </a:r>
            <a:r>
              <a:rPr lang="en-US" b="0" u="none" dirty="0"/>
              <a:t> lesson plan was a group board game that can be implemented at a lower school level. I told them that each lesson I teach will provide them with tools to utilize when creating this board game. Each lesson I gave them time to collaborate with the other students in the classroom to create the board game.</a:t>
            </a:r>
          </a:p>
          <a:p>
            <a:r>
              <a:rPr lang="en-US" b="0" u="none" dirty="0"/>
              <a:t> </a:t>
            </a:r>
            <a:endParaRPr lang="en-US" b="1" u="sng" dirty="0"/>
          </a:p>
          <a:p>
            <a:r>
              <a:rPr lang="en-US" b="1" u="sng" dirty="0"/>
              <a:t>Group Details </a:t>
            </a:r>
          </a:p>
          <a:p>
            <a:r>
              <a:rPr lang="en-US" b="0" u="none" dirty="0"/>
              <a:t>The group consisted of 18 students taking a college and career prep class. It was a combine group of 9</a:t>
            </a:r>
            <a:r>
              <a:rPr lang="en-US" b="0" u="none" baseline="30000" dirty="0"/>
              <a:t>th</a:t>
            </a:r>
            <a:r>
              <a:rPr lang="en-US" b="0" u="none" dirty="0"/>
              <a:t> and 10</a:t>
            </a:r>
            <a:r>
              <a:rPr lang="en-US" b="0" u="none" baseline="30000" dirty="0"/>
              <a:t>th</a:t>
            </a:r>
            <a:r>
              <a:rPr lang="en-US" b="0" u="none" dirty="0"/>
              <a:t> graders, male and female, who took this class as an credit toward their requirements. I spoke with the teacher about the class and the class consisted a diverse population with a majority of students being academically driven and very successful. 8 of the students were in honors classes, 3 were taking AP or college level courses and the other 7 were in regular courses. I obtained the students names from the schoology and  grades from the most recent report card and was surprised to see how well many of the students were doing in their course relate to their grades. </a:t>
            </a:r>
          </a:p>
          <a:p>
            <a:endParaRPr lang="en-US" b="0" u="none" dirty="0"/>
          </a:p>
          <a:p>
            <a:r>
              <a:rPr lang="en-US" b="1" u="sng" dirty="0"/>
              <a:t>Time Management </a:t>
            </a:r>
          </a:p>
          <a:p>
            <a:r>
              <a:rPr lang="en-US" b="0" u="none" dirty="0"/>
              <a:t>Prioritizing </a:t>
            </a:r>
          </a:p>
          <a:p>
            <a:r>
              <a:rPr lang="en-US" b="0" u="none" dirty="0"/>
              <a:t>Planning</a:t>
            </a:r>
          </a:p>
          <a:p>
            <a:r>
              <a:rPr lang="en-US" b="0" u="none" dirty="0"/>
              <a:t>Pushing/Productivity </a:t>
            </a:r>
          </a:p>
          <a:p>
            <a:endParaRPr lang="en-US" b="0" u="none" dirty="0"/>
          </a:p>
          <a:p>
            <a:r>
              <a:rPr lang="en-US" b="1" u="sng" dirty="0"/>
              <a:t>Organizational Skills </a:t>
            </a:r>
          </a:p>
          <a:p>
            <a:r>
              <a:rPr lang="en-US" b="0" u="none" dirty="0"/>
              <a:t>Keeping a time log and planner</a:t>
            </a:r>
          </a:p>
          <a:p>
            <a:endParaRPr lang="en-US" b="1" u="sng" dirty="0"/>
          </a:p>
          <a:p>
            <a:r>
              <a:rPr lang="en-US" b="1" u="sng" dirty="0"/>
              <a:t>Note Taking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Outlining method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Mapping method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Charting method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Sentence method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a:p>
            <a:r>
              <a:rPr lang="en-US" b="1" u="sng" dirty="0"/>
              <a:t>Test Taking</a:t>
            </a:r>
          </a:p>
          <a:p>
            <a:r>
              <a:rPr lang="en-US" b="0" dirty="0"/>
              <a:t>We practiced what we learned in following week by laying out the time we had for the week, organizing our notes and learning material, planning time to study </a:t>
            </a:r>
            <a:endParaRPr lang="en-US" b="0" u="sng" dirty="0"/>
          </a:p>
          <a:p>
            <a:endParaRPr lang="en-US" b="0" u="sng" dirty="0"/>
          </a:p>
          <a:p>
            <a:r>
              <a:rPr lang="en-US" b="1" u="sng" dirty="0"/>
              <a:t>Board Game </a:t>
            </a:r>
          </a:p>
          <a:p>
            <a:pPr rtl="0">
              <a:spcBef>
                <a:spcPts val="0"/>
              </a:spcBef>
              <a:spcAft>
                <a:spcPts val="0"/>
              </a:spcAft>
            </a:pPr>
            <a:r>
              <a:rPr lang="en-US" sz="1800" b="1" i="0" u="none" strike="noStrike" dirty="0">
                <a:solidFill>
                  <a:srgbClr val="000000"/>
                </a:solidFill>
                <a:effectLst/>
                <a:latin typeface="Arial" panose="020B0604020202020204" pitchFamily="34" charset="0"/>
              </a:rPr>
              <a:t>The game should include the following: </a:t>
            </a:r>
            <a:endParaRPr lang="en-US" b="0" dirty="0">
              <a:effectLst/>
            </a:endParaRPr>
          </a:p>
          <a:p>
            <a:pPr rtl="0">
              <a:spcBef>
                <a:spcPts val="0"/>
              </a:spcBef>
              <a:spcAft>
                <a:spcPts val="0"/>
              </a:spcAft>
            </a:pPr>
            <a:br>
              <a:rPr lang="en-US" b="0" dirty="0">
                <a:effectLst/>
              </a:rPr>
            </a:br>
            <a:r>
              <a:rPr lang="en-US" sz="1800" b="0" i="0" u="none" strike="noStrike" dirty="0">
                <a:solidFill>
                  <a:srgbClr val="000000"/>
                </a:solidFill>
                <a:effectLst/>
                <a:latin typeface="Arial" panose="020B0604020202020204" pitchFamily="34" charset="0"/>
              </a:rPr>
              <a:t>Name of Game </a:t>
            </a:r>
            <a:endParaRPr lang="en-US" b="0" dirty="0">
              <a:effectLst/>
            </a:endParaRPr>
          </a:p>
          <a:p>
            <a:pPr rtl="0">
              <a:spcBef>
                <a:spcPts val="0"/>
              </a:spcBef>
              <a:spcAft>
                <a:spcPts val="0"/>
              </a:spcAft>
            </a:pPr>
            <a:r>
              <a:rPr lang="en-US" sz="1800" b="0" i="0" u="none" strike="noStrike" dirty="0">
                <a:solidFill>
                  <a:srgbClr val="000000"/>
                </a:solidFill>
                <a:effectLst/>
                <a:latin typeface="Arial" panose="020B0604020202020204" pitchFamily="34" charset="0"/>
              </a:rPr>
              <a:t>Skill they want to teach the students</a:t>
            </a:r>
            <a:endParaRPr lang="en-US" b="0" dirty="0">
              <a:effectLst/>
            </a:endParaRPr>
          </a:p>
          <a:p>
            <a:pPr rtl="0">
              <a:spcBef>
                <a:spcPts val="0"/>
              </a:spcBef>
              <a:spcAft>
                <a:spcPts val="0"/>
              </a:spcAft>
            </a:pPr>
            <a:r>
              <a:rPr lang="en-US" sz="1800" b="0" i="0" u="none" strike="noStrike" dirty="0">
                <a:solidFill>
                  <a:srgbClr val="000000"/>
                </a:solidFill>
                <a:effectLst/>
                <a:latin typeface="Arial" panose="020B0604020202020204" pitchFamily="34" charset="0"/>
              </a:rPr>
              <a:t>How many students can play at one time</a:t>
            </a:r>
            <a:endParaRPr lang="en-US" b="0" dirty="0">
              <a:effectLst/>
            </a:endParaRPr>
          </a:p>
          <a:p>
            <a:pPr rtl="0">
              <a:spcBef>
                <a:spcPts val="0"/>
              </a:spcBef>
              <a:spcAft>
                <a:spcPts val="0"/>
              </a:spcAft>
            </a:pPr>
            <a:r>
              <a:rPr lang="en-US" sz="1800" b="0" i="0" u="none" strike="noStrike" dirty="0">
                <a:solidFill>
                  <a:srgbClr val="000000"/>
                </a:solidFill>
                <a:effectLst/>
                <a:latin typeface="Arial" panose="020B0604020202020204" pitchFamily="34" charset="0"/>
              </a:rPr>
              <a:t>How long the game will take to play</a:t>
            </a:r>
            <a:endParaRPr lang="en-US" b="0" dirty="0">
              <a:effectLst/>
            </a:endParaRPr>
          </a:p>
          <a:p>
            <a:pPr rtl="0">
              <a:spcBef>
                <a:spcPts val="0"/>
              </a:spcBef>
              <a:spcAft>
                <a:spcPts val="0"/>
              </a:spcAft>
            </a:pPr>
            <a:r>
              <a:rPr lang="en-US" sz="1800" b="0" i="0" u="none" strike="noStrike" dirty="0">
                <a:solidFill>
                  <a:srgbClr val="000000"/>
                </a:solidFill>
                <a:effectLst/>
                <a:latin typeface="Arial" panose="020B0604020202020204" pitchFamily="34" charset="0"/>
              </a:rPr>
              <a:t>What supplies will be required </a:t>
            </a:r>
            <a:endParaRPr lang="en-US" b="0" dirty="0">
              <a:effectLst/>
            </a:endParaRPr>
          </a:p>
          <a:p>
            <a:pPr rtl="0">
              <a:spcBef>
                <a:spcPts val="0"/>
              </a:spcBef>
              <a:spcAft>
                <a:spcPts val="0"/>
              </a:spcAft>
            </a:pPr>
            <a:r>
              <a:rPr lang="en-US" sz="1800" b="0" i="0" u="none" strike="noStrike" dirty="0">
                <a:solidFill>
                  <a:srgbClr val="000000"/>
                </a:solidFill>
                <a:effectLst/>
                <a:latin typeface="Arial" panose="020B0604020202020204" pitchFamily="34" charset="0"/>
              </a:rPr>
              <a:t>Delegating jobs </a:t>
            </a:r>
            <a:endParaRPr lang="en-US" b="0" dirty="0">
              <a:effectLst/>
            </a:endParaRPr>
          </a:p>
          <a:p>
            <a:pPr rtl="0">
              <a:spcBef>
                <a:spcPts val="0"/>
              </a:spcBef>
              <a:spcAft>
                <a:spcPts val="0"/>
              </a:spcAft>
            </a:pPr>
            <a:r>
              <a:rPr lang="en-US" sz="1800" b="0" i="0" u="none" strike="noStrike" dirty="0">
                <a:solidFill>
                  <a:srgbClr val="000000"/>
                </a:solidFill>
                <a:effectLst/>
                <a:latin typeface="Arial" panose="020B0604020202020204" pitchFamily="34" charset="0"/>
              </a:rPr>
              <a:t>Rules of game</a:t>
            </a:r>
            <a:endParaRPr lang="en-US" b="0" dirty="0">
              <a:effectLst/>
            </a:endParaRPr>
          </a:p>
          <a:p>
            <a:pPr rtl="0">
              <a:spcBef>
                <a:spcPts val="0"/>
              </a:spcBef>
              <a:spcAft>
                <a:spcPts val="0"/>
              </a:spcAft>
            </a:pPr>
            <a:r>
              <a:rPr lang="en-US" sz="1800" b="0" i="0" u="none" strike="noStrike" dirty="0">
                <a:solidFill>
                  <a:srgbClr val="000000"/>
                </a:solidFill>
                <a:effectLst/>
                <a:latin typeface="Arial" panose="020B0604020202020204" pitchFamily="34" charset="0"/>
              </a:rPr>
              <a:t>Purpose of game </a:t>
            </a:r>
            <a:endParaRPr lang="en-US" b="0" dirty="0">
              <a:effectLst/>
            </a:endParaRPr>
          </a:p>
          <a:p>
            <a:br>
              <a:rPr lang="en-US" dirty="0"/>
            </a:br>
            <a:endParaRPr lang="en-US" b="0" u="none" dirty="0"/>
          </a:p>
          <a:p>
            <a:endParaRPr lang="en-US" b="0" u="none" dirty="0"/>
          </a:p>
        </p:txBody>
      </p:sp>
      <p:sp>
        <p:nvSpPr>
          <p:cNvPr id="4" name="Slide Number Placeholder 3"/>
          <p:cNvSpPr>
            <a:spLocks noGrp="1"/>
          </p:cNvSpPr>
          <p:nvPr>
            <p:ph type="sldNum" sz="quarter" idx="5"/>
          </p:nvPr>
        </p:nvSpPr>
        <p:spPr/>
        <p:txBody>
          <a:bodyPr/>
          <a:lstStyle/>
          <a:p>
            <a:fld id="{473C0244-D9F2-D54F-8774-55C4A81F38A9}" type="slidenum">
              <a:rPr lang="en-US" smtClean="0"/>
              <a:t>5</a:t>
            </a:fld>
            <a:endParaRPr lang="en-US" dirty="0"/>
          </a:p>
        </p:txBody>
      </p:sp>
    </p:spTree>
    <p:extLst>
      <p:ext uri="{BB962C8B-B14F-4D97-AF65-F5344CB8AC3E}">
        <p14:creationId xmlns:p14="http://schemas.microsoft.com/office/powerpoint/2010/main" val="28418125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endParaRPr lang="en-US" dirty="0">
              <a:effectLst/>
            </a:endParaRPr>
          </a:p>
          <a:p>
            <a:pPr marL="742950" marR="0" lvl="1" indent="-285750">
              <a:spcBef>
                <a:spcPts val="0"/>
              </a:spcBef>
              <a:spcAft>
                <a:spcPts val="0"/>
              </a:spcAft>
              <a:buSzPts val="1000"/>
              <a:buFont typeface="Symbol" pitchFamily="2" charset="2"/>
              <a:buChar char=""/>
              <a:tabLst>
                <a:tab pos="914400" algn="l"/>
              </a:tabLst>
            </a:pP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Identify the standards and provide the rationale for alignment. </a:t>
            </a:r>
            <a:endPar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endParaRPr lang="en-US" dirty="0"/>
          </a:p>
          <a:p>
            <a:pPr marL="457200" marR="0">
              <a:spcBef>
                <a:spcPts val="0"/>
              </a:spcBef>
              <a:spcAft>
                <a:spcPts val="0"/>
              </a:spcAft>
            </a:pPr>
            <a:r>
              <a:rPr lang="en-US" b="1" u="sng" dirty="0"/>
              <a:t>Counseling Prevention &amp; Intervention </a:t>
            </a:r>
            <a:endParaRPr lang="en-US" sz="1200" b="1" u="sng" dirty="0">
              <a:effectLst/>
              <a:ea typeface="Times New Roman" panose="02020603050405020304" pitchFamily="18" charset="0"/>
            </a:endParaRPr>
          </a:p>
          <a:p>
            <a:pPr marL="457200" marR="0">
              <a:spcBef>
                <a:spcPts val="0"/>
              </a:spcBef>
              <a:spcAft>
                <a:spcPts val="0"/>
              </a:spcAft>
            </a:pPr>
            <a:r>
              <a:rPr lang="en-US" sz="1200" dirty="0">
                <a:effectLst/>
                <a:ea typeface="Times New Roman" panose="02020603050405020304" pitchFamily="18" charset="0"/>
              </a:rPr>
              <a:t>-In this case I was aiming to teach healthy coping skills so encouraging them to continue to work hard but also to fin opportunities to lighten their load and their stress. The aim is also to encourage them in post secondary education and if they are too overwhelmed in their season of life now, it may effect them wanting to further their education! </a:t>
            </a:r>
          </a:p>
          <a:p>
            <a:pPr marL="457200" marR="0">
              <a:spcBef>
                <a:spcPts val="0"/>
              </a:spcBef>
              <a:spcAft>
                <a:spcPts val="0"/>
              </a:spcAft>
            </a:pPr>
            <a:endParaRPr lang="en-US" sz="1200" dirty="0">
              <a:effectLst/>
              <a:ea typeface="Times New Roman" panose="02020603050405020304" pitchFamily="18" charset="0"/>
            </a:endParaRPr>
          </a:p>
          <a:p>
            <a:pPr marL="457200" marR="0">
              <a:spcBef>
                <a:spcPts val="0"/>
              </a:spcBef>
              <a:spcAft>
                <a:spcPts val="0"/>
              </a:spcAft>
            </a:pPr>
            <a:r>
              <a:rPr lang="en-US" b="1" u="sng" dirty="0"/>
              <a:t>Academic Development </a:t>
            </a:r>
            <a:endParaRPr lang="en-US" sz="1200" b="1" u="sng" dirty="0">
              <a:effectLst/>
              <a:ea typeface="Times New Roman" panose="02020603050405020304" pitchFamily="18" charset="0"/>
            </a:endParaRPr>
          </a:p>
          <a:p>
            <a:pPr marL="457200" marR="0">
              <a:spcBef>
                <a:spcPts val="0"/>
              </a:spcBef>
              <a:spcAft>
                <a:spcPts val="0"/>
              </a:spcAft>
            </a:pPr>
            <a:r>
              <a:rPr lang="en-US" sz="1200" dirty="0">
                <a:effectLst/>
                <a:ea typeface="Times New Roman" panose="02020603050405020304" pitchFamily="18" charset="0"/>
              </a:rPr>
              <a:t>-In post secondary education the need for balance is extremely important as </a:t>
            </a:r>
          </a:p>
          <a:p>
            <a:pPr marL="457200" marR="0">
              <a:spcBef>
                <a:spcPts val="0"/>
              </a:spcBef>
              <a:spcAft>
                <a:spcPts val="0"/>
              </a:spcAft>
            </a:pPr>
            <a:endParaRPr lang="en-US" sz="1200" dirty="0">
              <a:effectLst/>
              <a:ea typeface="Times New Roman" panose="02020603050405020304" pitchFamily="18" charset="0"/>
            </a:endParaRPr>
          </a:p>
          <a:p>
            <a:pPr marL="457200" marR="0">
              <a:spcBef>
                <a:spcPts val="0"/>
              </a:spcBef>
              <a:spcAft>
                <a:spcPts val="0"/>
              </a:spcAft>
            </a:pPr>
            <a:r>
              <a:rPr lang="en-US" b="1" u="sng" dirty="0"/>
              <a:t>Collaboration &amp; Consultation </a:t>
            </a:r>
            <a:endParaRPr lang="en-US" sz="1200" b="1" u="sng" dirty="0">
              <a:effectLst/>
              <a:ea typeface="Times New Roman" panose="02020603050405020304" pitchFamily="18" charset="0"/>
            </a:endParaRPr>
          </a:p>
          <a:p>
            <a:pPr marL="457200" marR="0">
              <a:spcBef>
                <a:spcPts val="0"/>
              </a:spcBef>
              <a:spcAft>
                <a:spcPts val="0"/>
              </a:spcAft>
            </a:pPr>
            <a:r>
              <a:rPr lang="en-US" sz="1200" dirty="0">
                <a:effectLst/>
                <a:ea typeface="Times New Roman" panose="02020603050405020304" pitchFamily="18" charset="0"/>
              </a:rPr>
              <a:t>The aim of the board game was too not only implement the skills taught but also to teach communication amongst peers and to work together, learn to ask for help and grow as a group</a:t>
            </a:r>
          </a:p>
          <a:p>
            <a:pPr marL="457200" marR="0">
              <a:spcBef>
                <a:spcPts val="0"/>
              </a:spcBef>
              <a:spcAft>
                <a:spcPts val="0"/>
              </a:spcAft>
            </a:pPr>
            <a:endParaRPr lang="en-US" sz="1200" dirty="0">
              <a:effectLst/>
              <a:ea typeface="Times New Roman" panose="02020603050405020304" pitchFamily="18" charset="0"/>
            </a:endParaRPr>
          </a:p>
          <a:p>
            <a:pPr marL="457200" marR="0">
              <a:spcBef>
                <a:spcPts val="0"/>
              </a:spcBef>
              <a:spcAft>
                <a:spcPts val="0"/>
              </a:spcAft>
            </a:pPr>
            <a:r>
              <a:rPr lang="en-US" b="1" u="sng" dirty="0"/>
              <a:t>Diversity &amp; Advocacy </a:t>
            </a:r>
          </a:p>
          <a:p>
            <a:pPr marL="457200" marR="0">
              <a:spcBef>
                <a:spcPts val="0"/>
              </a:spcBef>
              <a:spcAft>
                <a:spcPts val="0"/>
              </a:spcAft>
            </a:pPr>
            <a:endParaRPr lang="en-US" sz="1200" b="1" u="sng" dirty="0">
              <a:effectLst/>
              <a:ea typeface="Times New Roman" panose="02020603050405020304" pitchFamily="18" charset="0"/>
            </a:endParaRPr>
          </a:p>
          <a:p>
            <a:pPr marL="457200" marR="0">
              <a:spcBef>
                <a:spcPts val="0"/>
              </a:spcBef>
              <a:spcAft>
                <a:spcPts val="0"/>
              </a:spcAft>
            </a:pPr>
            <a:endParaRPr lang="en-US" sz="1200" dirty="0">
              <a:effectLst/>
              <a:ea typeface="Times New Roman" panose="02020603050405020304" pitchFamily="18" charset="0"/>
            </a:endParaRPr>
          </a:p>
          <a:p>
            <a:pPr marL="457200" marR="0">
              <a:spcBef>
                <a:spcPts val="0"/>
              </a:spcBef>
              <a:spcAft>
                <a:spcPts val="0"/>
              </a:spcAft>
            </a:pPr>
            <a:r>
              <a:rPr lang="en-US" sz="1200" dirty="0">
                <a:effectLst/>
                <a:ea typeface="Times New Roman" panose="02020603050405020304" pitchFamily="18" charset="0"/>
              </a:rPr>
              <a:t>Liberty University. (2023). Internship Assessment (AIA). </a:t>
            </a:r>
            <a:r>
              <a:rPr lang="en-US" sz="1200" u="sng" dirty="0">
                <a:solidFill>
                  <a:srgbClr val="0563C1"/>
                </a:solidFill>
                <a:effectLst/>
                <a:ea typeface="Times New Roman" panose="02020603050405020304" pitchFamily="18" charset="0"/>
                <a:hlinkClick r:id="rId3"/>
              </a:rPr>
              <a:t>https://www.liberty.edu/behavioral-sciences/counselor-ed/wp</a:t>
            </a:r>
            <a:r>
              <a:rPr lang="en-US" sz="1200" u="sng" dirty="0">
                <a:solidFill>
                  <a:srgbClr val="0563C1"/>
                </a:solidFill>
                <a:effectLst/>
                <a:ea typeface="Times New Roman" panose="02020603050405020304" pitchFamily="18" charset="0"/>
              </a:rPr>
              <a:t> </a:t>
            </a:r>
            <a:r>
              <a:rPr lang="en-US" sz="1200" u="sng" dirty="0">
                <a:solidFill>
                  <a:srgbClr val="0563C1"/>
                </a:solidFill>
                <a:effectLst/>
                <a:ea typeface="Times New Roman" panose="02020603050405020304" pitchFamily="18" charset="0"/>
                <a:hlinkClick r:id="rId4"/>
              </a:rPr>
              <a:t>content/uploads/sites/43/2021/02/ADVANCED-INTERNSHIP-ASSESSMENT_ASCA-1.pdf</a:t>
            </a:r>
            <a:endParaRPr lang="en-US" sz="1200" dirty="0">
              <a:effectLst/>
              <a:ea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73C0244-D9F2-D54F-8774-55C4A81F38A9}" type="slidenum">
              <a:rPr lang="en-US" smtClean="0"/>
              <a:t>6</a:t>
            </a:fld>
            <a:endParaRPr lang="en-US" dirty="0"/>
          </a:p>
        </p:txBody>
      </p:sp>
    </p:spTree>
    <p:extLst>
      <p:ext uri="{BB962C8B-B14F-4D97-AF65-F5344CB8AC3E}">
        <p14:creationId xmlns:p14="http://schemas.microsoft.com/office/powerpoint/2010/main" val="3825826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742950" marR="0" lvl="1" indent="-285750">
              <a:spcBef>
                <a:spcPts val="0"/>
              </a:spcBef>
              <a:spcAft>
                <a:spcPts val="0"/>
              </a:spcAft>
              <a:buSzPts val="1000"/>
              <a:buFont typeface="Symbol" pitchFamily="2" charset="2"/>
              <a:buChar char=""/>
              <a:tabLst>
                <a:tab pos="914400" algn="l"/>
              </a:tabLst>
            </a:pP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Identify the standards and provide the rationale for alignment. </a:t>
            </a:r>
            <a:endPar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457200" marR="0">
              <a:spcBef>
                <a:spcPts val="0"/>
              </a:spcBef>
              <a:spcAft>
                <a:spcPts val="0"/>
              </a:spcAft>
            </a:pPr>
            <a:endParaRPr lang="en-US" sz="1200" dirty="0">
              <a:effectLst/>
              <a:ea typeface="Times New Roman" panose="02020603050405020304" pitchFamily="18" charset="0"/>
            </a:endParaRPr>
          </a:p>
          <a:p>
            <a:pPr marL="457200" marR="0">
              <a:spcBef>
                <a:spcPts val="0"/>
              </a:spcBef>
              <a:spcAft>
                <a:spcPts val="0"/>
              </a:spcAft>
            </a:pPr>
            <a:endParaRPr lang="en-US" sz="1200" dirty="0">
              <a:effectLst/>
              <a:ea typeface="Times New Roman" panose="02020603050405020304" pitchFamily="18" charset="0"/>
            </a:endParaRPr>
          </a:p>
          <a:p>
            <a:pPr marL="457200" marR="0">
              <a:spcBef>
                <a:spcPts val="0"/>
              </a:spcBef>
              <a:spcAft>
                <a:spcPts val="0"/>
              </a:spcAft>
            </a:pPr>
            <a:endParaRPr lang="en-US" sz="1200" dirty="0">
              <a:effectLst/>
              <a:ea typeface="Times New Roman" panose="02020603050405020304" pitchFamily="18" charset="0"/>
            </a:endParaRPr>
          </a:p>
          <a:p>
            <a:pPr marL="457200" marR="0">
              <a:spcBef>
                <a:spcPts val="0"/>
              </a:spcBef>
              <a:spcAft>
                <a:spcPts val="0"/>
              </a:spcAft>
            </a:pPr>
            <a:r>
              <a:rPr lang="en-US" sz="1200" dirty="0">
                <a:effectLst/>
                <a:ea typeface="Times New Roman" panose="02020603050405020304" pitchFamily="18" charset="0"/>
              </a:rPr>
              <a:t>American School Counseling Association. (2021) Mindsets &amp; behaviors for student success. </a:t>
            </a:r>
            <a:r>
              <a:rPr lang="en-US" sz="1200" u="sng" dirty="0">
                <a:solidFill>
                  <a:srgbClr val="0563C1"/>
                </a:solidFill>
                <a:effectLst/>
                <a:ea typeface="Times New Roman" panose="02020603050405020304" pitchFamily="18" charset="0"/>
                <a:hlinkClick r:id="rId3"/>
              </a:rPr>
              <a:t>www.schoolcounselor.org/getmedia/7428a787-a452-4abb-afec-</a:t>
            </a:r>
            <a:r>
              <a:rPr lang="en-US" sz="1200" u="sng" dirty="0">
                <a:solidFill>
                  <a:srgbClr val="0563C1"/>
                </a:solidFill>
                <a:effectLst/>
                <a:ea typeface="Times New Roman" panose="02020603050405020304" pitchFamily="18" charset="0"/>
                <a:hlinkClick r:id="rId4"/>
              </a:rPr>
              <a:t>d78ec77870cd/Mindsets-Behaviors.pdf</a:t>
            </a:r>
            <a:r>
              <a:rPr lang="en-US" sz="1200" dirty="0">
                <a:effectLst/>
                <a:ea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473C0244-D9F2-D54F-8774-55C4A81F38A9}" type="slidenum">
              <a:rPr lang="en-US" smtClean="0"/>
              <a:t>7</a:t>
            </a:fld>
            <a:endParaRPr lang="en-US" dirty="0"/>
          </a:p>
        </p:txBody>
      </p:sp>
    </p:spTree>
    <p:extLst>
      <p:ext uri="{BB962C8B-B14F-4D97-AF65-F5344CB8AC3E}">
        <p14:creationId xmlns:p14="http://schemas.microsoft.com/office/powerpoint/2010/main" val="42500550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Time Management -Tips/Time Log Worksheet -Purchased Amazon Planner </a:t>
            </a:r>
          </a:p>
          <a:p>
            <a:endParaRPr lang="en-US" b="1" dirty="0"/>
          </a:p>
          <a:p>
            <a:r>
              <a:rPr lang="en-US" b="1" dirty="0"/>
              <a:t>Organizational -Weekly/Monthly Calendars </a:t>
            </a:r>
          </a:p>
          <a:p>
            <a:endParaRPr lang="en-US" b="1" dirty="0"/>
          </a:p>
          <a:p>
            <a:r>
              <a:rPr lang="en-US" b="1" dirty="0"/>
              <a:t>Note taking methods – outlining method, mapping method, charting method, the sentence method </a:t>
            </a:r>
          </a:p>
          <a:p>
            <a:endParaRPr lang="en-US" b="1" dirty="0"/>
          </a:p>
          <a:p>
            <a:r>
              <a:rPr lang="en-US" b="1" dirty="0"/>
              <a:t>Test taking –we practiced what we learned in following week by laying out the time we had for the week, organizing our notes and learning material, planning time to study </a:t>
            </a:r>
          </a:p>
        </p:txBody>
      </p:sp>
      <p:sp>
        <p:nvSpPr>
          <p:cNvPr id="4" name="Slide Number Placeholder 3"/>
          <p:cNvSpPr>
            <a:spLocks noGrp="1"/>
          </p:cNvSpPr>
          <p:nvPr>
            <p:ph type="sldNum" sz="quarter" idx="5"/>
          </p:nvPr>
        </p:nvSpPr>
        <p:spPr/>
        <p:txBody>
          <a:bodyPr/>
          <a:lstStyle/>
          <a:p>
            <a:fld id="{473C0244-D9F2-D54F-8774-55C4A81F38A9}" type="slidenum">
              <a:rPr lang="en-US" smtClean="0"/>
              <a:t>8</a:t>
            </a:fld>
            <a:endParaRPr lang="en-US" dirty="0"/>
          </a:p>
        </p:txBody>
      </p:sp>
    </p:spTree>
    <p:extLst>
      <p:ext uri="{BB962C8B-B14F-4D97-AF65-F5344CB8AC3E}">
        <p14:creationId xmlns:p14="http://schemas.microsoft.com/office/powerpoint/2010/main" val="1933641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t>Study skills conversations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After the information was shared with the students, I sought to ask them questions about how, if any, are these skills utilized at home or in their lives. This provided the students with opportunities to share about their own experiences with these skills and also provided a context for other students and myself about their cultures or lifestyles.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r>
              <a:rPr lang="en-US" b="1" u="sng" dirty="0"/>
              <a:t>Application of information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One of the things I sought to do while teaching the lesson plan was too provide students with options in how they would apply the information being taught, One small example on organization would be I printed multiple type of organization sheets that that included monthly and weekly options for how a student can organize their school and personal/home life. We discussed that not everyone would be served by specific types or organizational planners so I sought to have open communication about those types of styles in the group.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u="sng" dirty="0"/>
              <a:t>Board Game Creation </a:t>
            </a:r>
          </a:p>
          <a:p>
            <a:r>
              <a:rPr lang="en-US" dirty="0"/>
              <a:t>One activity geared toward cultural sensitivity was the creation of a board game. The students were given instructions to create a board game that could be played at the elementary school level, for any age and all different students. They were given parameters and were encouraged to think about their population and the character trait or skill they wished for the students to learn. It allowed for everyone to be heard ad have a voice. </a:t>
            </a:r>
          </a:p>
          <a:p>
            <a:endParaRPr lang="en-US" dirty="0"/>
          </a:p>
          <a:p>
            <a:endParaRPr lang="en-US" sz="1200" dirty="0"/>
          </a:p>
          <a:p>
            <a:endParaRPr lang="en-US" sz="1200" dirty="0"/>
          </a:p>
          <a:p>
            <a:endParaRPr lang="en-US" sz="1200" dirty="0"/>
          </a:p>
          <a:p>
            <a:r>
              <a:rPr lang="en-US" sz="1200" dirty="0"/>
              <a:t>National Center for Center for Educational Statistics. (2022). Walkersville </a:t>
            </a:r>
            <a:r>
              <a:rPr lang="en-US" sz="1200" dirty="0">
                <a:hlinkClick r:id="rId3"/>
              </a:rPr>
              <a:t>Highschool.https://nces.ed.gov/ccd/schoolsearch/school_detail.asp?Search=1&amp;DistrictID=2400330&amp;SchoolPageNum=4&amp;ID=240033000655 </a:t>
            </a:r>
            <a:endParaRPr lang="en-US" dirty="0"/>
          </a:p>
        </p:txBody>
      </p:sp>
      <p:sp>
        <p:nvSpPr>
          <p:cNvPr id="4" name="Slide Number Placeholder 3"/>
          <p:cNvSpPr>
            <a:spLocks noGrp="1"/>
          </p:cNvSpPr>
          <p:nvPr>
            <p:ph type="sldNum" sz="quarter" idx="5"/>
          </p:nvPr>
        </p:nvSpPr>
        <p:spPr/>
        <p:txBody>
          <a:bodyPr/>
          <a:lstStyle/>
          <a:p>
            <a:fld id="{473C0244-D9F2-D54F-8774-55C4A81F38A9}" type="slidenum">
              <a:rPr lang="en-US" smtClean="0"/>
              <a:t>9</a:t>
            </a:fld>
            <a:endParaRPr lang="en-US" dirty="0"/>
          </a:p>
        </p:txBody>
      </p:sp>
    </p:spTree>
    <p:extLst>
      <p:ext uri="{BB962C8B-B14F-4D97-AF65-F5344CB8AC3E}">
        <p14:creationId xmlns:p14="http://schemas.microsoft.com/office/powerpoint/2010/main" val="17579805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0" marR="0" lvl="2" indent="-228600">
              <a:spcBef>
                <a:spcPts val="0"/>
              </a:spcBef>
              <a:spcAft>
                <a:spcPts val="0"/>
              </a:spcAft>
              <a:buSzPts val="1000"/>
              <a:buFont typeface="Symbol" pitchFamily="2" charset="2"/>
              <a:buChar char=""/>
              <a:tabLst>
                <a:tab pos="1371600" algn="l"/>
              </a:tabLst>
            </a:pP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How did you evaluate your intervention?</a:t>
            </a:r>
            <a:endPar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spcBef>
                <a:spcPts val="0"/>
              </a:spcBef>
              <a:spcAft>
                <a:spcPts val="0"/>
              </a:spcAft>
              <a:buSzPts val="1000"/>
              <a:buFont typeface="Symbol" pitchFamily="2" charset="2"/>
              <a:buChar char=""/>
              <a:tabLst>
                <a:tab pos="1371600" algn="l"/>
              </a:tabLst>
            </a:pPr>
            <a:r>
              <a:rPr lang="en-US" sz="12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How effective was your intervention? Provide data to support your response. For example, if you gave a pre/post assessment, you would share that data. </a:t>
            </a:r>
            <a:endPar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endParaRPr lang="en-US" b="1" u="sng" dirty="0"/>
          </a:p>
          <a:p>
            <a:endParaRPr lang="en-US" b="1" u="sng" dirty="0"/>
          </a:p>
          <a:p>
            <a:r>
              <a:rPr lang="en-US" b="1" u="sng" dirty="0"/>
              <a:t>Pre/Post assessments</a:t>
            </a:r>
          </a:p>
          <a:p>
            <a:r>
              <a:rPr lang="en-US" b="0" u="none" dirty="0"/>
              <a:t>The pre and post assessments that were administered help provide me, the student counselor, with a way to evaluate the effectiveness of the lesson plan and to measure changes in knowledge skills or attitudes . The pre/post questions were administered to the students at the beginning  and end of each of the 4 lesson plans. I used a 5 point likert scale (Strongly agree to Strongly Disagree) when asking the students questions and used that data to compile a chart to evaluate knowledge on the subject. Example of the data that was collected is the pie chart which shows the pre and post question data of time management” I often get overwhelmed with my schedule?”. The data shows, from that particular question that the students became more aware and understanding of the importance and recognition time management</a:t>
            </a:r>
          </a:p>
          <a:p>
            <a:endParaRPr lang="en-US" b="0" u="none" dirty="0"/>
          </a:p>
          <a:p>
            <a:r>
              <a:rPr lang="en-US" b="0" u="none" dirty="0"/>
              <a:t>Time management ”having a strong understanding of time management increased from Unsure at 21% to no one being unsure and 75% of the students agreeing.</a:t>
            </a:r>
          </a:p>
          <a:p>
            <a:r>
              <a:rPr lang="en-US" b="0" u="none" dirty="0"/>
              <a:t>Organizational “</a:t>
            </a:r>
            <a:r>
              <a:rPr lang="en-US" b="0" i="0" dirty="0">
                <a:solidFill>
                  <a:srgbClr val="202124"/>
                </a:solidFill>
                <a:effectLst/>
                <a:latin typeface="docs-Roboto"/>
              </a:rPr>
              <a:t>I organize tasks and events in my life in a healthy way” Unsure at 33% to 12% being unsure </a:t>
            </a:r>
            <a:endParaRPr lang="en-US" b="0" u="none" dirty="0"/>
          </a:p>
          <a:p>
            <a:r>
              <a:rPr lang="en-US" b="0" u="none" dirty="0"/>
              <a:t>Note Taking “</a:t>
            </a:r>
            <a:r>
              <a:rPr lang="en-US" b="0" i="0" dirty="0">
                <a:solidFill>
                  <a:srgbClr val="202124"/>
                </a:solidFill>
                <a:effectLst/>
                <a:latin typeface="Roboto" panose="020F0502020204030204" pitchFamily="34" charset="0"/>
              </a:rPr>
              <a:t> I understand what it means to take good notes” 37% Unsure to no one being unsure and 80 % agreeing</a:t>
            </a:r>
          </a:p>
          <a:p>
            <a:r>
              <a:rPr lang="en-US" b="0" u="none" dirty="0"/>
              <a:t>Test taking “</a:t>
            </a:r>
            <a:r>
              <a:rPr lang="en-US" b="0" i="0" dirty="0">
                <a:solidFill>
                  <a:srgbClr val="202124"/>
                </a:solidFill>
                <a:effectLst/>
                <a:latin typeface="Roboto" panose="02000000000000000000" pitchFamily="2" charset="0"/>
              </a:rPr>
              <a:t> I understand what it means to be a good test taker” 33% unsure to 25% being unsure </a:t>
            </a:r>
            <a:endParaRPr lang="en-US" b="0" u="none" dirty="0"/>
          </a:p>
          <a:p>
            <a:endParaRPr lang="en-US" b="1" u="sng" dirty="0"/>
          </a:p>
          <a:p>
            <a:r>
              <a:rPr lang="en-US" b="1" u="sng" dirty="0"/>
              <a:t>Supervisor feedback</a:t>
            </a:r>
          </a:p>
          <a:p>
            <a:r>
              <a:rPr lang="en-US" b="0" u="none" dirty="0"/>
              <a:t>Another means of evaluation was supervisor feedback. After each of the lesson plans, the site supervisor would provide me with written and verbal feedback as to what was effective in the lesson plans and what could be modified or worked on. My site supervisor also sought to collaborate with me on how to most effectively communicate and present the study skills information. </a:t>
            </a:r>
          </a:p>
          <a:p>
            <a:endParaRPr lang="en-US" b="1" u="sng" dirty="0"/>
          </a:p>
          <a:p>
            <a:r>
              <a:rPr lang="en-US" b="1" u="sng" dirty="0"/>
              <a:t>Student engagement/board game completion </a:t>
            </a:r>
          </a:p>
          <a:p>
            <a:r>
              <a:rPr lang="en-US" b="0" u="none" dirty="0"/>
              <a:t>Another way I evaluated the intervention is by student engagement and participation The students loved engaging in questions and working through different aspects of their lives. They all participated and were eager too jump in and create this board game (yes I did get permission from several of the girls to take a picture of them with some oof the project). After the lesson plan ono the 4</a:t>
            </a:r>
            <a:r>
              <a:rPr lang="en-US" b="0" u="none" baseline="30000" dirty="0"/>
              <a:t>th</a:t>
            </a:r>
            <a:r>
              <a:rPr lang="en-US" b="0" u="none" dirty="0"/>
              <a:t> week the students and I discussed what they enjoyed about the lesson and I asked them what could be improved. </a:t>
            </a:r>
          </a:p>
          <a:p>
            <a:endParaRPr lang="en-US" b="0" u="none" dirty="0"/>
          </a:p>
          <a:p>
            <a:r>
              <a:rPr lang="en-US" b="1" u="sng" dirty="0"/>
              <a:t>Areas of Improvement </a:t>
            </a:r>
          </a:p>
          <a:p>
            <a:r>
              <a:rPr lang="en-US" b="0" u="none" dirty="0"/>
              <a:t>Manage my time better! I felt like I was rushed at every single lesson plan and it was a huge reminder for me how important these skills are for school counselors as well. Another area I would like to improve on is classroom management. I think it was easy for me to see where I fell short and in getting to know my students on a more personal level. I know there isn’t much you can do about that in a lesson but it reminded me of how important it is to be in the classroom and getting to know the students on a more personal level. </a:t>
            </a:r>
          </a:p>
          <a:p>
            <a:endParaRPr lang="en-US" dirty="0"/>
          </a:p>
        </p:txBody>
      </p:sp>
      <p:sp>
        <p:nvSpPr>
          <p:cNvPr id="4" name="Slide Number Placeholder 3"/>
          <p:cNvSpPr>
            <a:spLocks noGrp="1"/>
          </p:cNvSpPr>
          <p:nvPr>
            <p:ph type="sldNum" sz="quarter" idx="5"/>
          </p:nvPr>
        </p:nvSpPr>
        <p:spPr/>
        <p:txBody>
          <a:bodyPr/>
          <a:lstStyle/>
          <a:p>
            <a:fld id="{473C0244-D9F2-D54F-8774-55C4A81F38A9}" type="slidenum">
              <a:rPr lang="en-US" smtClean="0"/>
              <a:t>10</a:t>
            </a:fld>
            <a:endParaRPr lang="en-US" dirty="0"/>
          </a:p>
        </p:txBody>
      </p:sp>
    </p:spTree>
    <p:extLst>
      <p:ext uri="{BB962C8B-B14F-4D97-AF65-F5344CB8AC3E}">
        <p14:creationId xmlns:p14="http://schemas.microsoft.com/office/powerpoint/2010/main" val="32054657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3C0244-D9F2-D54F-8774-55C4A81F38A9}" type="slidenum">
              <a:rPr lang="en-US" smtClean="0"/>
              <a:t>11</a:t>
            </a:fld>
            <a:endParaRPr lang="en-US" dirty="0"/>
          </a:p>
        </p:txBody>
      </p:sp>
    </p:spTree>
    <p:extLst>
      <p:ext uri="{BB962C8B-B14F-4D97-AF65-F5344CB8AC3E}">
        <p14:creationId xmlns:p14="http://schemas.microsoft.com/office/powerpoint/2010/main" val="54040154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A11D76AA-B63A-D74E-AA47-8C9744CC3090}" type="datetimeFigureOut">
              <a:rPr lang="en-US" smtClean="0"/>
              <a:t>4/22/24</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A2EADC7E-EA25-8441-932F-D7F2976156E3}" type="slidenum">
              <a:rPr lang="en-US" smtClean="0"/>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35899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1D76AA-B63A-D74E-AA47-8C9744CC3090}" type="datetimeFigureOut">
              <a:rPr lang="en-US" smtClean="0"/>
              <a:t>4/22/24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EADC7E-EA25-8441-932F-D7F2976156E3}" type="slidenum">
              <a:rPr lang="en-US" smtClean="0"/>
              <a:t>‹#›</a:t>
            </a:fld>
            <a:endParaRPr lang="en-US" dirty="0"/>
          </a:p>
        </p:txBody>
      </p:sp>
    </p:spTree>
    <p:extLst>
      <p:ext uri="{BB962C8B-B14F-4D97-AF65-F5344CB8AC3E}">
        <p14:creationId xmlns:p14="http://schemas.microsoft.com/office/powerpoint/2010/main" val="182789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1D76AA-B63A-D74E-AA47-8C9744CC3090}" type="datetimeFigureOut">
              <a:rPr lang="en-US" smtClean="0"/>
              <a:t>4/22/24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EADC7E-EA25-8441-932F-D7F2976156E3}" type="slidenum">
              <a:rPr lang="en-US" smtClean="0"/>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36987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11D76AA-B63A-D74E-AA47-8C9744CC3090}" type="datetimeFigureOut">
              <a:rPr lang="en-US" smtClean="0"/>
              <a:t>4/22/24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EADC7E-EA25-8441-932F-D7F2976156E3}" type="slidenum">
              <a:rPr lang="en-US" smtClean="0"/>
              <a:t>‹#›</a:t>
            </a:fld>
            <a:endParaRPr lang="en-US" dirty="0"/>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25930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11D76AA-B63A-D74E-AA47-8C9744CC3090}" type="datetimeFigureOut">
              <a:rPr lang="en-US" smtClean="0"/>
              <a:t>4/22/24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2EADC7E-EA25-8441-932F-D7F2976156E3}" type="slidenum">
              <a:rPr lang="en-US" smtClean="0"/>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212314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11D76AA-B63A-D74E-AA47-8C9744CC3090}" type="datetimeFigureOut">
              <a:rPr lang="en-US" smtClean="0"/>
              <a:t>4/22/24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2EADC7E-EA25-8441-932F-D7F2976156E3}"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9586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1D76AA-B63A-D74E-AA47-8C9744CC3090}" type="datetimeFigureOut">
              <a:rPr lang="en-US" smtClean="0"/>
              <a:t>4/22/24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2EADC7E-EA25-8441-932F-D7F2976156E3}" type="slidenum">
              <a:rPr lang="en-US" smtClean="0"/>
              <a:t>‹#›</a:t>
            </a:fld>
            <a:endParaRPr lang="en-US" dirty="0"/>
          </a:p>
        </p:txBody>
      </p:sp>
    </p:spTree>
    <p:extLst>
      <p:ext uri="{BB962C8B-B14F-4D97-AF65-F5344CB8AC3E}">
        <p14:creationId xmlns:p14="http://schemas.microsoft.com/office/powerpoint/2010/main" val="23839628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11D76AA-B63A-D74E-AA47-8C9744CC3090}" type="datetimeFigureOut">
              <a:rPr lang="en-US" smtClean="0"/>
              <a:t>4/22/24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EADC7E-EA25-8441-932F-D7F2976156E3}" type="slidenum">
              <a:rPr lang="en-US" smtClean="0"/>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43740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11D76AA-B63A-D74E-AA47-8C9744CC3090}" type="datetimeFigureOut">
              <a:rPr lang="en-US" smtClean="0"/>
              <a:t>4/22/24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EADC7E-EA25-8441-932F-D7F2976156E3}" type="slidenum">
              <a:rPr lang="en-US" smtClean="0"/>
              <a:t>‹#›</a:t>
            </a:fld>
            <a:endParaRPr lang="en-US" dirty="0"/>
          </a:p>
        </p:txBody>
      </p:sp>
    </p:spTree>
    <p:extLst>
      <p:ext uri="{BB962C8B-B14F-4D97-AF65-F5344CB8AC3E}">
        <p14:creationId xmlns:p14="http://schemas.microsoft.com/office/powerpoint/2010/main" val="33376780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11D76AA-B63A-D74E-AA47-8C9744CC3090}" type="datetimeFigureOut">
              <a:rPr lang="en-US" smtClean="0"/>
              <a:t>4/22/24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2EADC7E-EA25-8441-932F-D7F2976156E3}" type="slidenum">
              <a:rPr lang="en-US" smtClean="0"/>
              <a:t>‹#›</a:t>
            </a:fld>
            <a:endParaRPr lang="en-US" dirty="0"/>
          </a:p>
        </p:txBody>
      </p:sp>
    </p:spTree>
    <p:extLst>
      <p:ext uri="{BB962C8B-B14F-4D97-AF65-F5344CB8AC3E}">
        <p14:creationId xmlns:p14="http://schemas.microsoft.com/office/powerpoint/2010/main" val="31834364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1D76AA-B63A-D74E-AA47-8C9744CC3090}" type="datetimeFigureOut">
              <a:rPr lang="en-US" smtClean="0"/>
              <a:t>4/22/24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EADC7E-EA25-8441-932F-D7F2976156E3}" type="slidenum">
              <a:rPr lang="en-US" smtClean="0"/>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339156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1D76AA-B63A-D74E-AA47-8C9744CC3090}" type="datetimeFigureOut">
              <a:rPr lang="en-US" smtClean="0"/>
              <a:t>4/22/24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EADC7E-EA25-8441-932F-D7F2976156E3}" type="slidenum">
              <a:rPr lang="en-US" smtClean="0"/>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79237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1D76AA-B63A-D74E-AA47-8C9744CC3090}" type="datetimeFigureOut">
              <a:rPr lang="en-US" smtClean="0"/>
              <a:t>4/22/24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EADC7E-EA25-8441-932F-D7F2976156E3}" type="slidenum">
              <a:rPr lang="en-US" smtClean="0"/>
              <a:t>‹#›</a:t>
            </a:fld>
            <a:endParaRPr lang="en-US" dirty="0"/>
          </a:p>
        </p:txBody>
      </p:sp>
    </p:spTree>
    <p:extLst>
      <p:ext uri="{BB962C8B-B14F-4D97-AF65-F5344CB8AC3E}">
        <p14:creationId xmlns:p14="http://schemas.microsoft.com/office/powerpoint/2010/main" val="38447377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1D76AA-B63A-D74E-AA47-8C9744CC3090}" type="datetimeFigureOut">
              <a:rPr lang="en-US" smtClean="0"/>
              <a:t>4/22/24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EADC7E-EA25-8441-932F-D7F2976156E3}" type="slidenum">
              <a:rPr lang="en-US" smtClean="0"/>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330814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11D76AA-B63A-D74E-AA47-8C9744CC3090}" type="datetimeFigureOut">
              <a:rPr lang="en-US" smtClean="0"/>
              <a:t>4/22/24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EADC7E-EA25-8441-932F-D7F2976156E3}" type="slidenum">
              <a:rPr lang="en-US" smtClean="0"/>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090519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1D76AA-B63A-D74E-AA47-8C9744CC3090}" type="datetimeFigureOut">
              <a:rPr lang="en-US" smtClean="0"/>
              <a:t>4/22/24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EADC7E-EA25-8441-932F-D7F2976156E3}" type="slidenum">
              <a:rPr lang="en-US" smtClean="0"/>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07125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11D76AA-B63A-D74E-AA47-8C9744CC3090}" type="datetimeFigureOut">
              <a:rPr lang="en-US" smtClean="0"/>
              <a:t>4/22/24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2EADC7E-EA25-8441-932F-D7F2976156E3}" type="slidenum">
              <a:rPr lang="en-US" smtClean="0"/>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59719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11D76AA-B63A-D74E-AA47-8C9744CC3090}" type="datetimeFigureOut">
              <a:rPr lang="en-US" smtClean="0"/>
              <a:t>4/22/24</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2EADC7E-EA25-8441-932F-D7F2976156E3}" type="slidenum">
              <a:rPr lang="en-US" smtClean="0"/>
              <a:t>‹#›</a:t>
            </a:fld>
            <a:endParaRPr lang="en-US" dirty="0"/>
          </a:p>
        </p:txBody>
      </p:sp>
    </p:spTree>
    <p:extLst>
      <p:ext uri="{BB962C8B-B14F-4D97-AF65-F5344CB8AC3E}">
        <p14:creationId xmlns:p14="http://schemas.microsoft.com/office/powerpoint/2010/main" val="2117350125"/>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6.jpg"/><Relationship Id="rId3" Type="http://schemas.openxmlformats.org/officeDocument/2006/relationships/image" Target="../media/image11.png"/><Relationship Id="rId7"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9.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jpeg"/><Relationship Id="rId7"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jpeg"/></Relationships>
</file>

<file path=ppt/slides/_rels/slide11.xml.rels><?xml version="1.0" encoding="UTF-8" standalone="yes"?>
<Relationships xmlns="http://schemas.openxmlformats.org/package/2006/relationships"><Relationship Id="rId3" Type="http://schemas.openxmlformats.org/officeDocument/2006/relationships/hyperlink" Target="http://www.schoolcounselor.org/getmedia/7428a787-a452-4abb-afec-" TargetMode="External"/><Relationship Id="rId7" Type="http://schemas.openxmlformats.org/officeDocument/2006/relationships/hyperlink" Target="highschool.https://nces.ed.gov/ccd/schoolsearch/school_detail.asp?Search=1&amp;DistrictID=2400330&amp;SchoolPageNum=4&amp;ID=240033000655"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applewebdata://10920F63-721D-4132-B143-6308C3454E3D/content/uploads/sites/43/2021/02/ADVANCED-INTERNSHIP-%20%20ASSESSMENT_ASCA-1.pdf" TargetMode="External"/><Relationship Id="rId5" Type="http://schemas.openxmlformats.org/officeDocument/2006/relationships/hyperlink" Target="https://www.liberty.edu/behavioral-sciences/counselor-ed/wp-" TargetMode="External"/><Relationship Id="rId4" Type="http://schemas.openxmlformats.org/officeDocument/2006/relationships/hyperlink" Target="applewebdata://10920F63-721D-4132-B143-6308C3454E3D/d78ec77870cd/Mindsets-Behaviors.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58FBB-D612-7F59-97BA-60C14F526317}"/>
              </a:ext>
            </a:extLst>
          </p:cNvPr>
          <p:cNvSpPr>
            <a:spLocks noGrp="1"/>
          </p:cNvSpPr>
          <p:nvPr>
            <p:ph type="ctrTitle"/>
          </p:nvPr>
        </p:nvSpPr>
        <p:spPr/>
        <p:txBody>
          <a:bodyPr/>
          <a:lstStyle/>
          <a:p>
            <a:r>
              <a:rPr lang="en-US" dirty="0"/>
              <a:t>Study Skills</a:t>
            </a:r>
          </a:p>
        </p:txBody>
      </p:sp>
      <p:sp>
        <p:nvSpPr>
          <p:cNvPr id="3" name="Subtitle 2">
            <a:extLst>
              <a:ext uri="{FF2B5EF4-FFF2-40B4-BE49-F238E27FC236}">
                <a16:creationId xmlns:a16="http://schemas.microsoft.com/office/drawing/2014/main" id="{3FF9095D-EDA2-9B7E-BF3B-A1741EC34528}"/>
              </a:ext>
            </a:extLst>
          </p:cNvPr>
          <p:cNvSpPr>
            <a:spLocks noGrp="1"/>
          </p:cNvSpPr>
          <p:nvPr>
            <p:ph type="subTitle" idx="1"/>
          </p:nvPr>
        </p:nvSpPr>
        <p:spPr/>
        <p:txBody>
          <a:bodyPr>
            <a:normAutofit/>
          </a:bodyPr>
          <a:lstStyle/>
          <a:p>
            <a:r>
              <a:rPr lang="en-US" sz="1600" dirty="0"/>
              <a:t>Tiffany Groveman</a:t>
            </a:r>
          </a:p>
          <a:p>
            <a:r>
              <a:rPr lang="en-US" sz="1600" dirty="0"/>
              <a:t>COSC 693 Internship I</a:t>
            </a:r>
          </a:p>
          <a:p>
            <a:r>
              <a:rPr lang="en-US" sz="1600" dirty="0"/>
              <a:t>Dr. Tamika Hibbert </a:t>
            </a:r>
          </a:p>
        </p:txBody>
      </p:sp>
    </p:spTree>
    <p:extLst>
      <p:ext uri="{BB962C8B-B14F-4D97-AF65-F5344CB8AC3E}">
        <p14:creationId xmlns:p14="http://schemas.microsoft.com/office/powerpoint/2010/main" val="1184985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FEDD1-23DC-BB53-7EE1-3A4DFA029B68}"/>
              </a:ext>
            </a:extLst>
          </p:cNvPr>
          <p:cNvSpPr>
            <a:spLocks noGrp="1"/>
          </p:cNvSpPr>
          <p:nvPr>
            <p:ph type="title"/>
          </p:nvPr>
        </p:nvSpPr>
        <p:spPr/>
        <p:txBody>
          <a:bodyPr/>
          <a:lstStyle/>
          <a:p>
            <a:r>
              <a:rPr lang="en-US" dirty="0"/>
              <a:t>Lesson Plan Overview </a:t>
            </a:r>
          </a:p>
        </p:txBody>
      </p:sp>
      <p:sp>
        <p:nvSpPr>
          <p:cNvPr id="3" name="Content Placeholder 2">
            <a:extLst>
              <a:ext uri="{FF2B5EF4-FFF2-40B4-BE49-F238E27FC236}">
                <a16:creationId xmlns:a16="http://schemas.microsoft.com/office/drawing/2014/main" id="{D6A82EC0-405A-7F49-1D12-ED1A2FB37260}"/>
              </a:ext>
            </a:extLst>
          </p:cNvPr>
          <p:cNvSpPr>
            <a:spLocks noGrp="1"/>
          </p:cNvSpPr>
          <p:nvPr>
            <p:ph idx="1"/>
          </p:nvPr>
        </p:nvSpPr>
        <p:spPr/>
        <p:txBody>
          <a:bodyPr/>
          <a:lstStyle/>
          <a:p>
            <a:r>
              <a:rPr lang="en-US" dirty="0"/>
              <a:t>This lesson plan was created and implemented with the purpose to teach healthy study habits within the classroom setting, empowering students to balance school, personal and professional life. </a:t>
            </a:r>
          </a:p>
        </p:txBody>
      </p:sp>
    </p:spTree>
    <p:extLst>
      <p:ext uri="{BB962C8B-B14F-4D97-AF65-F5344CB8AC3E}">
        <p14:creationId xmlns:p14="http://schemas.microsoft.com/office/powerpoint/2010/main" val="348158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30C71-3952-390D-6C5B-C9B35738D9F2}"/>
              </a:ext>
            </a:extLst>
          </p:cNvPr>
          <p:cNvSpPr>
            <a:spLocks noGrp="1"/>
          </p:cNvSpPr>
          <p:nvPr>
            <p:ph type="title"/>
          </p:nvPr>
        </p:nvSpPr>
        <p:spPr/>
        <p:txBody>
          <a:bodyPr/>
          <a:lstStyle/>
          <a:p>
            <a:r>
              <a:rPr lang="en-US" dirty="0"/>
              <a:t>Existing Data Sources</a:t>
            </a:r>
          </a:p>
        </p:txBody>
      </p:sp>
      <p:sp>
        <p:nvSpPr>
          <p:cNvPr id="3" name="Content Placeholder 2">
            <a:extLst>
              <a:ext uri="{FF2B5EF4-FFF2-40B4-BE49-F238E27FC236}">
                <a16:creationId xmlns:a16="http://schemas.microsoft.com/office/drawing/2014/main" id="{FA0546BE-BADE-CCFD-4F4D-F01E4ED92730}"/>
              </a:ext>
            </a:extLst>
          </p:cNvPr>
          <p:cNvSpPr>
            <a:spLocks noGrp="1"/>
          </p:cNvSpPr>
          <p:nvPr>
            <p:ph idx="1"/>
          </p:nvPr>
        </p:nvSpPr>
        <p:spPr/>
        <p:txBody>
          <a:bodyPr/>
          <a:lstStyle/>
          <a:p>
            <a:r>
              <a:rPr lang="en-US" dirty="0"/>
              <a:t>Behavioral Data </a:t>
            </a:r>
          </a:p>
          <a:p>
            <a:pPr lvl="1"/>
            <a:r>
              <a:rPr lang="en-US" dirty="0"/>
              <a:t>Counselor Referrals</a:t>
            </a:r>
          </a:p>
          <a:p>
            <a:pPr lvl="2"/>
            <a:r>
              <a:rPr lang="en-US" dirty="0"/>
              <a:t>Email referrals from parents &amp; teachers </a:t>
            </a:r>
          </a:p>
          <a:p>
            <a:pPr lvl="2"/>
            <a:r>
              <a:rPr lang="en-US" dirty="0"/>
              <a:t>Schoology messaging from students </a:t>
            </a:r>
          </a:p>
          <a:p>
            <a:r>
              <a:rPr lang="en-US" dirty="0"/>
              <a:t>Achievement Data</a:t>
            </a:r>
          </a:p>
          <a:p>
            <a:pPr lvl="1"/>
            <a:r>
              <a:rPr lang="en-US" dirty="0"/>
              <a:t>Consistency in grades  </a:t>
            </a:r>
          </a:p>
        </p:txBody>
      </p:sp>
      <p:pic>
        <p:nvPicPr>
          <p:cNvPr id="5" name="Picture 4">
            <a:extLst>
              <a:ext uri="{FF2B5EF4-FFF2-40B4-BE49-F238E27FC236}">
                <a16:creationId xmlns:a16="http://schemas.microsoft.com/office/drawing/2014/main" id="{9A243591-55CE-AEE5-0448-91DE326B4B76}"/>
              </a:ext>
            </a:extLst>
          </p:cNvPr>
          <p:cNvPicPr>
            <a:picLocks noChangeAspect="1"/>
          </p:cNvPicPr>
          <p:nvPr/>
        </p:nvPicPr>
        <p:blipFill>
          <a:blip r:embed="rId3"/>
          <a:stretch>
            <a:fillRect/>
          </a:stretch>
        </p:blipFill>
        <p:spPr>
          <a:xfrm>
            <a:off x="7255522" y="2643334"/>
            <a:ext cx="2639915" cy="1029465"/>
          </a:xfrm>
          <a:prstGeom prst="rect">
            <a:avLst/>
          </a:prstGeom>
        </p:spPr>
      </p:pic>
      <p:sp>
        <p:nvSpPr>
          <p:cNvPr id="6" name="TextBox 5">
            <a:extLst>
              <a:ext uri="{FF2B5EF4-FFF2-40B4-BE49-F238E27FC236}">
                <a16:creationId xmlns:a16="http://schemas.microsoft.com/office/drawing/2014/main" id="{B681E0E4-80D0-90E1-DED2-D4C484AF1CBA}"/>
              </a:ext>
            </a:extLst>
          </p:cNvPr>
          <p:cNvSpPr txBox="1"/>
          <p:nvPr/>
        </p:nvSpPr>
        <p:spPr>
          <a:xfrm>
            <a:off x="7255522" y="3759201"/>
            <a:ext cx="2858861" cy="246221"/>
          </a:xfrm>
          <a:prstGeom prst="rect">
            <a:avLst/>
          </a:prstGeom>
          <a:noFill/>
        </p:spPr>
        <p:txBody>
          <a:bodyPr wrap="square" rtlCol="0">
            <a:spAutoFit/>
          </a:bodyPr>
          <a:lstStyle/>
          <a:p>
            <a:r>
              <a:rPr lang="en-US" sz="1000" dirty="0"/>
              <a:t>Figure 1 google image of Schoology </a:t>
            </a:r>
            <a:r>
              <a:rPr lang="en-US" sz="1000" dirty="0" err="1"/>
              <a:t>www.google.com</a:t>
            </a:r>
            <a:r>
              <a:rPr lang="en-US" sz="1000" dirty="0"/>
              <a:t> </a:t>
            </a:r>
          </a:p>
        </p:txBody>
      </p:sp>
    </p:spTree>
    <p:extLst>
      <p:ext uri="{BB962C8B-B14F-4D97-AF65-F5344CB8AC3E}">
        <p14:creationId xmlns:p14="http://schemas.microsoft.com/office/powerpoint/2010/main" val="3932870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159C6-CDE6-1B66-7EDE-504D7CC22604}"/>
              </a:ext>
            </a:extLst>
          </p:cNvPr>
          <p:cNvSpPr>
            <a:spLocks noGrp="1"/>
          </p:cNvSpPr>
          <p:nvPr>
            <p:ph type="title"/>
          </p:nvPr>
        </p:nvSpPr>
        <p:spPr/>
        <p:txBody>
          <a:bodyPr/>
          <a:lstStyle/>
          <a:p>
            <a:r>
              <a:rPr lang="en-US" dirty="0"/>
              <a:t>Needs Assessment </a:t>
            </a:r>
          </a:p>
        </p:txBody>
      </p:sp>
      <p:sp>
        <p:nvSpPr>
          <p:cNvPr id="3" name="Content Placeholder 2">
            <a:extLst>
              <a:ext uri="{FF2B5EF4-FFF2-40B4-BE49-F238E27FC236}">
                <a16:creationId xmlns:a16="http://schemas.microsoft.com/office/drawing/2014/main" id="{7D1C25BB-17EE-E51D-7DA3-10CD9D2DC433}"/>
              </a:ext>
            </a:extLst>
          </p:cNvPr>
          <p:cNvSpPr>
            <a:spLocks noGrp="1"/>
          </p:cNvSpPr>
          <p:nvPr>
            <p:ph idx="1"/>
          </p:nvPr>
        </p:nvSpPr>
        <p:spPr/>
        <p:txBody>
          <a:bodyPr/>
          <a:lstStyle/>
          <a:p>
            <a:r>
              <a:rPr lang="en-US" dirty="0"/>
              <a:t>Student’s in 9</a:t>
            </a:r>
            <a:r>
              <a:rPr lang="en-US" baseline="30000" dirty="0"/>
              <a:t>th</a:t>
            </a:r>
            <a:r>
              <a:rPr lang="en-US" dirty="0"/>
              <a:t> &amp; 10</a:t>
            </a:r>
            <a:r>
              <a:rPr lang="en-US" baseline="30000" dirty="0"/>
              <a:t>th</a:t>
            </a:r>
            <a:r>
              <a:rPr lang="en-US" dirty="0"/>
              <a:t> grade &amp; Parents   </a:t>
            </a:r>
          </a:p>
          <a:p>
            <a:r>
              <a:rPr lang="en-US" dirty="0"/>
              <a:t>Faculty </a:t>
            </a:r>
          </a:p>
          <a:p>
            <a:r>
              <a:rPr lang="en-US" dirty="0"/>
              <a:t>School Counselor </a:t>
            </a:r>
          </a:p>
        </p:txBody>
      </p:sp>
      <p:pic>
        <p:nvPicPr>
          <p:cNvPr id="5" name="Picture 4">
            <a:extLst>
              <a:ext uri="{FF2B5EF4-FFF2-40B4-BE49-F238E27FC236}">
                <a16:creationId xmlns:a16="http://schemas.microsoft.com/office/drawing/2014/main" id="{77D158D9-3E29-161A-B923-8C721FB0B0F8}"/>
              </a:ext>
            </a:extLst>
          </p:cNvPr>
          <p:cNvPicPr>
            <a:picLocks noChangeAspect="1"/>
          </p:cNvPicPr>
          <p:nvPr/>
        </p:nvPicPr>
        <p:blipFill>
          <a:blip r:embed="rId3"/>
          <a:stretch>
            <a:fillRect/>
          </a:stretch>
        </p:blipFill>
        <p:spPr>
          <a:xfrm>
            <a:off x="4534677" y="3694922"/>
            <a:ext cx="3682479" cy="1978092"/>
          </a:xfrm>
          <a:prstGeom prst="rect">
            <a:avLst/>
          </a:prstGeom>
        </p:spPr>
      </p:pic>
      <p:pic>
        <p:nvPicPr>
          <p:cNvPr id="6" name="Picture 2" descr="Forms response chart. Question title: What topic would be beneficial for this years 9th &amp; 10th grade students?. Number of responses: 15 responses.">
            <a:extLst>
              <a:ext uri="{FF2B5EF4-FFF2-40B4-BE49-F238E27FC236}">
                <a16:creationId xmlns:a16="http://schemas.microsoft.com/office/drawing/2014/main" id="{ED2C44FA-DE95-13B5-3B6A-8152A91168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2228" y="2580690"/>
            <a:ext cx="3757127" cy="22284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4752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3FE3F-6419-1A91-F4BF-A908854C453F}"/>
              </a:ext>
            </a:extLst>
          </p:cNvPr>
          <p:cNvSpPr>
            <a:spLocks noGrp="1"/>
          </p:cNvSpPr>
          <p:nvPr>
            <p:ph type="title"/>
          </p:nvPr>
        </p:nvSpPr>
        <p:spPr/>
        <p:txBody>
          <a:bodyPr/>
          <a:lstStyle/>
          <a:p>
            <a:r>
              <a:rPr lang="en-US" dirty="0"/>
              <a:t>Description of Project </a:t>
            </a:r>
          </a:p>
        </p:txBody>
      </p:sp>
      <p:sp>
        <p:nvSpPr>
          <p:cNvPr id="3" name="Content Placeholder 2">
            <a:extLst>
              <a:ext uri="{FF2B5EF4-FFF2-40B4-BE49-F238E27FC236}">
                <a16:creationId xmlns:a16="http://schemas.microsoft.com/office/drawing/2014/main" id="{A5660D68-BC2E-1FF7-B3DA-2D64BB9635E5}"/>
              </a:ext>
            </a:extLst>
          </p:cNvPr>
          <p:cNvSpPr>
            <a:spLocks noGrp="1"/>
          </p:cNvSpPr>
          <p:nvPr>
            <p:ph idx="1"/>
          </p:nvPr>
        </p:nvSpPr>
        <p:spPr/>
        <p:txBody>
          <a:bodyPr>
            <a:normAutofit lnSpcReduction="10000"/>
          </a:bodyPr>
          <a:lstStyle/>
          <a:p>
            <a:r>
              <a:rPr lang="en-US" dirty="0"/>
              <a:t>Study skills</a:t>
            </a:r>
          </a:p>
          <a:p>
            <a:pPr lvl="1"/>
            <a:r>
              <a:rPr lang="en-US" dirty="0"/>
              <a:t>Time </a:t>
            </a:r>
            <a:r>
              <a:rPr lang="en-US"/>
              <a:t>Management </a:t>
            </a:r>
            <a:endParaRPr lang="en-US" dirty="0"/>
          </a:p>
          <a:p>
            <a:pPr lvl="1"/>
            <a:r>
              <a:rPr lang="en-US" dirty="0"/>
              <a:t>Organizational Skills </a:t>
            </a:r>
          </a:p>
          <a:p>
            <a:pPr lvl="1"/>
            <a:r>
              <a:rPr lang="en-US" dirty="0"/>
              <a:t>Note Taking </a:t>
            </a:r>
          </a:p>
          <a:p>
            <a:pPr lvl="1"/>
            <a:r>
              <a:rPr lang="en-US" dirty="0"/>
              <a:t>Test Taking </a:t>
            </a:r>
          </a:p>
          <a:p>
            <a:r>
              <a:rPr lang="en-US" dirty="0"/>
              <a:t>Group details </a:t>
            </a:r>
          </a:p>
          <a:p>
            <a:r>
              <a:rPr lang="en-US" dirty="0"/>
              <a:t>Board game </a:t>
            </a:r>
          </a:p>
          <a:p>
            <a:endParaRPr lang="en-US" dirty="0"/>
          </a:p>
        </p:txBody>
      </p:sp>
      <p:pic>
        <p:nvPicPr>
          <p:cNvPr id="5" name="Picture 4">
            <a:extLst>
              <a:ext uri="{FF2B5EF4-FFF2-40B4-BE49-F238E27FC236}">
                <a16:creationId xmlns:a16="http://schemas.microsoft.com/office/drawing/2014/main" id="{08793144-CCF9-89F1-D278-59F71C46835E}"/>
              </a:ext>
            </a:extLst>
          </p:cNvPr>
          <p:cNvPicPr>
            <a:picLocks noChangeAspect="1"/>
          </p:cNvPicPr>
          <p:nvPr/>
        </p:nvPicPr>
        <p:blipFill>
          <a:blip r:embed="rId3"/>
          <a:stretch>
            <a:fillRect/>
          </a:stretch>
        </p:blipFill>
        <p:spPr>
          <a:xfrm>
            <a:off x="6419419" y="2835651"/>
            <a:ext cx="3282519" cy="2180359"/>
          </a:xfrm>
          <a:prstGeom prst="rect">
            <a:avLst/>
          </a:prstGeom>
        </p:spPr>
      </p:pic>
      <p:sp>
        <p:nvSpPr>
          <p:cNvPr id="6" name="TextBox 5">
            <a:extLst>
              <a:ext uri="{FF2B5EF4-FFF2-40B4-BE49-F238E27FC236}">
                <a16:creationId xmlns:a16="http://schemas.microsoft.com/office/drawing/2014/main" id="{47A2E3CF-0B26-31C2-5C46-626D6B363514}"/>
              </a:ext>
            </a:extLst>
          </p:cNvPr>
          <p:cNvSpPr txBox="1"/>
          <p:nvPr/>
        </p:nvSpPr>
        <p:spPr>
          <a:xfrm>
            <a:off x="6596174" y="5040722"/>
            <a:ext cx="2929007" cy="246221"/>
          </a:xfrm>
          <a:prstGeom prst="rect">
            <a:avLst/>
          </a:prstGeom>
          <a:noFill/>
        </p:spPr>
        <p:txBody>
          <a:bodyPr wrap="none" rtlCol="0">
            <a:spAutoFit/>
          </a:bodyPr>
          <a:lstStyle/>
          <a:p>
            <a:r>
              <a:rPr lang="en-US" sz="1000" dirty="0"/>
              <a:t>Figure 2 google image of board game </a:t>
            </a:r>
            <a:r>
              <a:rPr lang="en-US" sz="1000" dirty="0" err="1"/>
              <a:t>www.google.com</a:t>
            </a:r>
            <a:endParaRPr lang="en-US" sz="1000" dirty="0"/>
          </a:p>
        </p:txBody>
      </p:sp>
    </p:spTree>
    <p:extLst>
      <p:ext uri="{BB962C8B-B14F-4D97-AF65-F5344CB8AC3E}">
        <p14:creationId xmlns:p14="http://schemas.microsoft.com/office/powerpoint/2010/main" val="31891091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63A62-7463-5C9C-E2EC-404CF839F599}"/>
              </a:ext>
            </a:extLst>
          </p:cNvPr>
          <p:cNvSpPr>
            <a:spLocks noGrp="1"/>
          </p:cNvSpPr>
          <p:nvPr>
            <p:ph type="title"/>
          </p:nvPr>
        </p:nvSpPr>
        <p:spPr/>
        <p:txBody>
          <a:bodyPr/>
          <a:lstStyle/>
          <a:p>
            <a:r>
              <a:rPr lang="en-US" dirty="0"/>
              <a:t>AIA Specialty Standards and Rationale </a:t>
            </a:r>
          </a:p>
        </p:txBody>
      </p:sp>
      <p:sp>
        <p:nvSpPr>
          <p:cNvPr id="3" name="Content Placeholder 2">
            <a:extLst>
              <a:ext uri="{FF2B5EF4-FFF2-40B4-BE49-F238E27FC236}">
                <a16:creationId xmlns:a16="http://schemas.microsoft.com/office/drawing/2014/main" id="{49A5E860-9F99-B3CF-30DD-A62EEC006C8E}"/>
              </a:ext>
            </a:extLst>
          </p:cNvPr>
          <p:cNvSpPr>
            <a:spLocks noGrp="1"/>
          </p:cNvSpPr>
          <p:nvPr>
            <p:ph idx="1"/>
          </p:nvPr>
        </p:nvSpPr>
        <p:spPr/>
        <p:txBody>
          <a:bodyPr>
            <a:normAutofit fontScale="85000" lnSpcReduction="20000"/>
          </a:bodyPr>
          <a:lstStyle/>
          <a:p>
            <a:r>
              <a:rPr lang="en-US" dirty="0"/>
              <a:t>Counseling Prevention &amp; Intervention </a:t>
            </a:r>
            <a:r>
              <a:rPr lang="en-US" sz="1800" dirty="0">
                <a:effectLst/>
                <a:ea typeface="Calibri" panose="020F0502020204030204" pitchFamily="34" charset="0"/>
              </a:rPr>
              <a:t>(CAEP A1.1d, f) </a:t>
            </a:r>
          </a:p>
          <a:p>
            <a:pPr lvl="1"/>
            <a:r>
              <a:rPr lang="en-US" sz="1800" dirty="0">
                <a:effectLst/>
                <a:ea typeface="Calibri" panose="020F0502020204030204" pitchFamily="34" charset="0"/>
                <a:cs typeface="Times New Roman" panose="02020603050405020304" pitchFamily="18" charset="0"/>
              </a:rPr>
              <a:t>Provides individual and group counseling and classroom guidance to promote the academic, career, and social/emotional development of students. </a:t>
            </a:r>
            <a:endParaRPr lang="en-US" sz="1800" dirty="0"/>
          </a:p>
          <a:p>
            <a:r>
              <a:rPr lang="en-US" dirty="0"/>
              <a:t>Academic Development </a:t>
            </a:r>
            <a:r>
              <a:rPr lang="en-US" sz="1800" dirty="0">
                <a:effectLst/>
                <a:ea typeface="Calibri" panose="020F0502020204030204" pitchFamily="34" charset="0"/>
              </a:rPr>
              <a:t>(CAEP A1.1.d,e,f) </a:t>
            </a:r>
          </a:p>
          <a:p>
            <a:pPr lvl="1"/>
            <a:r>
              <a:rPr lang="en-US" sz="1800" dirty="0">
                <a:effectLst/>
                <a:ea typeface="Calibri" panose="020F0502020204030204" pitchFamily="34" charset="0"/>
                <a:cs typeface="Times New Roman" panose="02020603050405020304" pitchFamily="18" charset="0"/>
              </a:rPr>
              <a:t>Implements strategies and activities to prepare students for a full range of postsecondary options and opportunities. </a:t>
            </a:r>
            <a:endParaRPr lang="en-US" sz="1800" dirty="0"/>
          </a:p>
          <a:p>
            <a:r>
              <a:rPr lang="en-US" dirty="0"/>
              <a:t>Collaboration &amp; Consultation </a:t>
            </a:r>
            <a:r>
              <a:rPr lang="en-US" sz="1800" dirty="0">
                <a:effectLst/>
                <a:ea typeface="Calibri" panose="020F0502020204030204" pitchFamily="34" charset="0"/>
              </a:rPr>
              <a:t>(ASCA M-5; M-6; B-SS 4;B-SS 5; B-SS 6;B-PA 1; B-PA 5; B-PA 8)</a:t>
            </a:r>
            <a:r>
              <a:rPr lang="en-US" sz="1800" dirty="0">
                <a:effectLst/>
              </a:rPr>
              <a:t> </a:t>
            </a:r>
          </a:p>
          <a:p>
            <a:pPr lvl="1"/>
            <a:r>
              <a:rPr lang="en-US" sz="1800" dirty="0">
                <a:effectLst/>
                <a:ea typeface="Calibri" panose="020F0502020204030204" pitchFamily="34" charset="0"/>
                <a:cs typeface="Times New Roman" panose="02020603050405020304" pitchFamily="18" charset="0"/>
              </a:rPr>
              <a:t>Uses peer helping strategies in the school counseling program. </a:t>
            </a:r>
            <a:endParaRPr lang="en-US" sz="1800" dirty="0"/>
          </a:p>
          <a:p>
            <a:r>
              <a:rPr lang="en-US" dirty="0"/>
              <a:t>Diversity &amp; Advocacy </a:t>
            </a:r>
            <a:r>
              <a:rPr lang="en-US" sz="1800" dirty="0">
                <a:effectLst/>
                <a:ea typeface="Calibri" panose="020F0502020204030204" pitchFamily="34" charset="0"/>
              </a:rPr>
              <a:t>(CACREP G.1.d;G.2.b;G.2.d;G.2.j;G.3.d,G.3.f;G.3.k) </a:t>
            </a:r>
            <a:endParaRPr lang="en-US" sz="1800" dirty="0">
              <a:ea typeface="Calibri" panose="020F0502020204030204" pitchFamily="34" charset="0"/>
            </a:endParaRPr>
          </a:p>
          <a:p>
            <a:pPr lvl="1"/>
            <a:r>
              <a:rPr lang="en-US" sz="1800" dirty="0">
                <a:effectLst/>
                <a:ea typeface="Calibri" panose="020F0502020204030204" pitchFamily="34" charset="0"/>
                <a:cs typeface="Times New Roman" panose="02020603050405020304" pitchFamily="18" charset="0"/>
              </a:rPr>
              <a:t>Provides individual and group counseling and classroom guidance to promote the academic, career, and social/emotional development of students. </a:t>
            </a:r>
            <a:endParaRPr lang="en-US" sz="1800" dirty="0"/>
          </a:p>
        </p:txBody>
      </p:sp>
    </p:spTree>
    <p:extLst>
      <p:ext uri="{BB962C8B-B14F-4D97-AF65-F5344CB8AC3E}">
        <p14:creationId xmlns:p14="http://schemas.microsoft.com/office/powerpoint/2010/main" val="36891519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766FB-87FD-5379-29F8-4EAD8AF3C5E1}"/>
              </a:ext>
            </a:extLst>
          </p:cNvPr>
          <p:cNvSpPr>
            <a:spLocks noGrp="1"/>
          </p:cNvSpPr>
          <p:nvPr>
            <p:ph type="title"/>
          </p:nvPr>
        </p:nvSpPr>
        <p:spPr/>
        <p:txBody>
          <a:bodyPr/>
          <a:lstStyle/>
          <a:p>
            <a:r>
              <a:rPr lang="en-US" dirty="0"/>
              <a:t>ASCA Mindsets &amp; Behaviors Rationale </a:t>
            </a:r>
          </a:p>
        </p:txBody>
      </p:sp>
      <p:sp>
        <p:nvSpPr>
          <p:cNvPr id="3" name="Content Placeholder 2">
            <a:extLst>
              <a:ext uri="{FF2B5EF4-FFF2-40B4-BE49-F238E27FC236}">
                <a16:creationId xmlns:a16="http://schemas.microsoft.com/office/drawing/2014/main" id="{165E9C15-F471-2B0A-A027-0B687CFA8B56}"/>
              </a:ext>
            </a:extLst>
          </p:cNvPr>
          <p:cNvSpPr>
            <a:spLocks noGrp="1"/>
          </p:cNvSpPr>
          <p:nvPr>
            <p:ph idx="1"/>
          </p:nvPr>
        </p:nvSpPr>
        <p:spPr/>
        <p:txBody>
          <a:bodyPr/>
          <a:lstStyle/>
          <a:p>
            <a:r>
              <a:rPr lang="en-US" dirty="0"/>
              <a:t>M 1. Belief in development of whole self, including a healthy balance of mental, social/emotional and physical well-being</a:t>
            </a:r>
          </a:p>
          <a:p>
            <a:r>
              <a:rPr lang="en-US" dirty="0">
                <a:effectLst/>
                <a:ea typeface="Calibri" panose="020F0502020204030204" pitchFamily="34" charset="0"/>
              </a:rPr>
              <a:t>B-LS 2. Creative approach to learning, tasks and problem solving</a:t>
            </a:r>
            <a:r>
              <a:rPr lang="en-US" dirty="0">
                <a:effectLst/>
              </a:rPr>
              <a:t> </a:t>
            </a:r>
          </a:p>
          <a:p>
            <a:r>
              <a:rPr lang="en-US" dirty="0">
                <a:effectLst/>
                <a:ea typeface="Calibri" panose="020F0502020204030204" pitchFamily="34" charset="0"/>
                <a:cs typeface="Times New Roman" panose="02020603050405020304" pitchFamily="18" charset="0"/>
              </a:rPr>
              <a:t>B-SS 1. Effective oral and written communication skills and listening skills</a:t>
            </a:r>
          </a:p>
          <a:p>
            <a:endParaRPr lang="en-US" dirty="0"/>
          </a:p>
        </p:txBody>
      </p:sp>
    </p:spTree>
    <p:extLst>
      <p:ext uri="{BB962C8B-B14F-4D97-AF65-F5344CB8AC3E}">
        <p14:creationId xmlns:p14="http://schemas.microsoft.com/office/powerpoint/2010/main" val="17001778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A4D5C-B3AC-7965-56E7-F9B14BDAF4F7}"/>
              </a:ext>
            </a:extLst>
          </p:cNvPr>
          <p:cNvSpPr>
            <a:spLocks noGrp="1"/>
          </p:cNvSpPr>
          <p:nvPr>
            <p:ph type="title"/>
          </p:nvPr>
        </p:nvSpPr>
        <p:spPr/>
        <p:txBody>
          <a:bodyPr/>
          <a:lstStyle/>
          <a:p>
            <a:r>
              <a:rPr lang="en-US" dirty="0"/>
              <a:t>Lesson Plan Pictures/Examples</a:t>
            </a:r>
          </a:p>
        </p:txBody>
      </p:sp>
      <p:pic>
        <p:nvPicPr>
          <p:cNvPr id="5" name="Content Placeholder 4">
            <a:extLst>
              <a:ext uri="{FF2B5EF4-FFF2-40B4-BE49-F238E27FC236}">
                <a16:creationId xmlns:a16="http://schemas.microsoft.com/office/drawing/2014/main" id="{7E409031-A933-EC3D-248C-50EEFDA151D8}"/>
              </a:ext>
            </a:extLst>
          </p:cNvPr>
          <p:cNvPicPr>
            <a:picLocks noGrp="1" noChangeAspect="1"/>
          </p:cNvPicPr>
          <p:nvPr>
            <p:ph idx="1"/>
          </p:nvPr>
        </p:nvPicPr>
        <p:blipFill>
          <a:blip r:embed="rId3"/>
          <a:stretch>
            <a:fillRect/>
          </a:stretch>
        </p:blipFill>
        <p:spPr>
          <a:xfrm rot="785462">
            <a:off x="9970463" y="3637288"/>
            <a:ext cx="1231715" cy="1536748"/>
          </a:xfrm>
        </p:spPr>
      </p:pic>
      <p:pic>
        <p:nvPicPr>
          <p:cNvPr id="7" name="Picture 6">
            <a:extLst>
              <a:ext uri="{FF2B5EF4-FFF2-40B4-BE49-F238E27FC236}">
                <a16:creationId xmlns:a16="http://schemas.microsoft.com/office/drawing/2014/main" id="{ED00A46B-EB6D-1F51-9E2D-9277CF1AACF7}"/>
              </a:ext>
            </a:extLst>
          </p:cNvPr>
          <p:cNvPicPr>
            <a:picLocks noChangeAspect="1"/>
          </p:cNvPicPr>
          <p:nvPr/>
        </p:nvPicPr>
        <p:blipFill>
          <a:blip r:embed="rId4"/>
          <a:stretch>
            <a:fillRect/>
          </a:stretch>
        </p:blipFill>
        <p:spPr>
          <a:xfrm rot="21009879">
            <a:off x="8490998" y="3618634"/>
            <a:ext cx="1239211" cy="1515012"/>
          </a:xfrm>
          <a:prstGeom prst="rect">
            <a:avLst/>
          </a:prstGeom>
        </p:spPr>
      </p:pic>
      <p:pic>
        <p:nvPicPr>
          <p:cNvPr id="9" name="Picture 8">
            <a:extLst>
              <a:ext uri="{FF2B5EF4-FFF2-40B4-BE49-F238E27FC236}">
                <a16:creationId xmlns:a16="http://schemas.microsoft.com/office/drawing/2014/main" id="{23754E52-9D89-DCE5-FDB2-E52F46748D9E}"/>
              </a:ext>
            </a:extLst>
          </p:cNvPr>
          <p:cNvPicPr>
            <a:picLocks noChangeAspect="1"/>
          </p:cNvPicPr>
          <p:nvPr/>
        </p:nvPicPr>
        <p:blipFill>
          <a:blip r:embed="rId5"/>
          <a:stretch>
            <a:fillRect/>
          </a:stretch>
        </p:blipFill>
        <p:spPr>
          <a:xfrm>
            <a:off x="3498711" y="2803952"/>
            <a:ext cx="1018586" cy="1536366"/>
          </a:xfrm>
          <a:prstGeom prst="rect">
            <a:avLst/>
          </a:prstGeom>
        </p:spPr>
      </p:pic>
      <p:pic>
        <p:nvPicPr>
          <p:cNvPr id="11" name="Picture 10">
            <a:extLst>
              <a:ext uri="{FF2B5EF4-FFF2-40B4-BE49-F238E27FC236}">
                <a16:creationId xmlns:a16="http://schemas.microsoft.com/office/drawing/2014/main" id="{3CE6CD43-6C77-4911-519D-5F4F125438F2}"/>
              </a:ext>
            </a:extLst>
          </p:cNvPr>
          <p:cNvPicPr>
            <a:picLocks noChangeAspect="1"/>
          </p:cNvPicPr>
          <p:nvPr/>
        </p:nvPicPr>
        <p:blipFill>
          <a:blip r:embed="rId6"/>
          <a:stretch>
            <a:fillRect/>
          </a:stretch>
        </p:blipFill>
        <p:spPr>
          <a:xfrm>
            <a:off x="4148353" y="4029303"/>
            <a:ext cx="1231715" cy="1568801"/>
          </a:xfrm>
          <a:prstGeom prst="rect">
            <a:avLst/>
          </a:prstGeom>
        </p:spPr>
      </p:pic>
      <p:pic>
        <p:nvPicPr>
          <p:cNvPr id="15" name="Picture 14">
            <a:extLst>
              <a:ext uri="{FF2B5EF4-FFF2-40B4-BE49-F238E27FC236}">
                <a16:creationId xmlns:a16="http://schemas.microsoft.com/office/drawing/2014/main" id="{18DE3A9C-042E-AE64-9727-E320EEEB7139}"/>
              </a:ext>
            </a:extLst>
          </p:cNvPr>
          <p:cNvPicPr>
            <a:picLocks noChangeAspect="1"/>
          </p:cNvPicPr>
          <p:nvPr/>
        </p:nvPicPr>
        <p:blipFill>
          <a:blip r:embed="rId7"/>
          <a:stretch>
            <a:fillRect/>
          </a:stretch>
        </p:blipFill>
        <p:spPr>
          <a:xfrm>
            <a:off x="2019678" y="4142709"/>
            <a:ext cx="1261437" cy="1733159"/>
          </a:xfrm>
          <a:prstGeom prst="rect">
            <a:avLst/>
          </a:prstGeom>
        </p:spPr>
      </p:pic>
      <p:pic>
        <p:nvPicPr>
          <p:cNvPr id="17" name="Picture 16">
            <a:extLst>
              <a:ext uri="{FF2B5EF4-FFF2-40B4-BE49-F238E27FC236}">
                <a16:creationId xmlns:a16="http://schemas.microsoft.com/office/drawing/2014/main" id="{176636B9-4DA1-05E4-A435-93DD2B47FE20}"/>
              </a:ext>
            </a:extLst>
          </p:cNvPr>
          <p:cNvPicPr>
            <a:picLocks noChangeAspect="1"/>
          </p:cNvPicPr>
          <p:nvPr/>
        </p:nvPicPr>
        <p:blipFill>
          <a:blip r:embed="rId8"/>
          <a:stretch>
            <a:fillRect/>
          </a:stretch>
        </p:blipFill>
        <p:spPr>
          <a:xfrm>
            <a:off x="1263677" y="2790278"/>
            <a:ext cx="1261437" cy="1546859"/>
          </a:xfrm>
          <a:prstGeom prst="rect">
            <a:avLst/>
          </a:prstGeom>
        </p:spPr>
      </p:pic>
      <p:pic>
        <p:nvPicPr>
          <p:cNvPr id="19" name="Picture 18">
            <a:extLst>
              <a:ext uri="{FF2B5EF4-FFF2-40B4-BE49-F238E27FC236}">
                <a16:creationId xmlns:a16="http://schemas.microsoft.com/office/drawing/2014/main" id="{5F0247A1-8886-FAB9-1A67-85D1971BABE9}"/>
              </a:ext>
            </a:extLst>
          </p:cNvPr>
          <p:cNvPicPr>
            <a:picLocks noChangeAspect="1"/>
          </p:cNvPicPr>
          <p:nvPr/>
        </p:nvPicPr>
        <p:blipFill>
          <a:blip r:embed="rId9"/>
          <a:stretch>
            <a:fillRect/>
          </a:stretch>
        </p:blipFill>
        <p:spPr>
          <a:xfrm>
            <a:off x="5636044" y="2744203"/>
            <a:ext cx="1252969" cy="1718897"/>
          </a:xfrm>
          <a:prstGeom prst="rect">
            <a:avLst/>
          </a:prstGeom>
        </p:spPr>
      </p:pic>
      <p:pic>
        <p:nvPicPr>
          <p:cNvPr id="21" name="Picture 20">
            <a:extLst>
              <a:ext uri="{FF2B5EF4-FFF2-40B4-BE49-F238E27FC236}">
                <a16:creationId xmlns:a16="http://schemas.microsoft.com/office/drawing/2014/main" id="{8FD1210C-16D6-1099-6092-A7B04A953ABF}"/>
              </a:ext>
            </a:extLst>
          </p:cNvPr>
          <p:cNvPicPr>
            <a:picLocks noChangeAspect="1"/>
          </p:cNvPicPr>
          <p:nvPr/>
        </p:nvPicPr>
        <p:blipFill>
          <a:blip r:embed="rId10"/>
          <a:stretch>
            <a:fillRect/>
          </a:stretch>
        </p:blipFill>
        <p:spPr>
          <a:xfrm>
            <a:off x="7013141" y="2744203"/>
            <a:ext cx="1237603" cy="1631937"/>
          </a:xfrm>
          <a:prstGeom prst="rect">
            <a:avLst/>
          </a:prstGeom>
        </p:spPr>
      </p:pic>
      <p:pic>
        <p:nvPicPr>
          <p:cNvPr id="23" name="Picture 22">
            <a:extLst>
              <a:ext uri="{FF2B5EF4-FFF2-40B4-BE49-F238E27FC236}">
                <a16:creationId xmlns:a16="http://schemas.microsoft.com/office/drawing/2014/main" id="{1953944F-38C3-9334-67CD-05CAD0356496}"/>
              </a:ext>
            </a:extLst>
          </p:cNvPr>
          <p:cNvPicPr>
            <a:picLocks noChangeAspect="1"/>
          </p:cNvPicPr>
          <p:nvPr/>
        </p:nvPicPr>
        <p:blipFill>
          <a:blip r:embed="rId11"/>
          <a:stretch>
            <a:fillRect/>
          </a:stretch>
        </p:blipFill>
        <p:spPr>
          <a:xfrm>
            <a:off x="6163011" y="4078213"/>
            <a:ext cx="1208498" cy="1565293"/>
          </a:xfrm>
          <a:prstGeom prst="rect">
            <a:avLst/>
          </a:prstGeom>
        </p:spPr>
      </p:pic>
    </p:spTree>
    <p:extLst>
      <p:ext uri="{BB962C8B-B14F-4D97-AF65-F5344CB8AC3E}">
        <p14:creationId xmlns:p14="http://schemas.microsoft.com/office/powerpoint/2010/main" val="34453163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2D11B-8F36-A268-5FB9-4BC9200B01F9}"/>
              </a:ext>
            </a:extLst>
          </p:cNvPr>
          <p:cNvSpPr>
            <a:spLocks noGrp="1"/>
          </p:cNvSpPr>
          <p:nvPr>
            <p:ph type="title"/>
          </p:nvPr>
        </p:nvSpPr>
        <p:spPr/>
        <p:txBody>
          <a:bodyPr/>
          <a:lstStyle/>
          <a:p>
            <a:r>
              <a:rPr lang="en-US" dirty="0"/>
              <a:t>Cultural Sensitivities </a:t>
            </a:r>
          </a:p>
        </p:txBody>
      </p:sp>
      <p:sp>
        <p:nvSpPr>
          <p:cNvPr id="3" name="Content Placeholder 2">
            <a:extLst>
              <a:ext uri="{FF2B5EF4-FFF2-40B4-BE49-F238E27FC236}">
                <a16:creationId xmlns:a16="http://schemas.microsoft.com/office/drawing/2014/main" id="{5ED21711-BD32-96EF-B440-D836CBD42AD9}"/>
              </a:ext>
            </a:extLst>
          </p:cNvPr>
          <p:cNvSpPr>
            <a:spLocks noGrp="1"/>
          </p:cNvSpPr>
          <p:nvPr>
            <p:ph idx="1"/>
          </p:nvPr>
        </p:nvSpPr>
        <p:spPr/>
        <p:txBody>
          <a:bodyPr/>
          <a:lstStyle/>
          <a:p>
            <a:endParaRPr lang="en-US" dirty="0"/>
          </a:p>
          <a:p>
            <a:r>
              <a:rPr lang="en-US" dirty="0"/>
              <a:t>Study skills conversations </a:t>
            </a:r>
          </a:p>
          <a:p>
            <a:r>
              <a:rPr lang="en-US" dirty="0"/>
              <a:t>Application of information</a:t>
            </a:r>
          </a:p>
          <a:p>
            <a:r>
              <a:rPr lang="en-US" dirty="0"/>
              <a:t>Group board game activity/creation </a:t>
            </a:r>
          </a:p>
          <a:p>
            <a:endParaRPr lang="en-US" dirty="0"/>
          </a:p>
        </p:txBody>
      </p:sp>
      <p:pic>
        <p:nvPicPr>
          <p:cNvPr id="5" name="Picture 4">
            <a:extLst>
              <a:ext uri="{FF2B5EF4-FFF2-40B4-BE49-F238E27FC236}">
                <a16:creationId xmlns:a16="http://schemas.microsoft.com/office/drawing/2014/main" id="{5AD29040-23A3-D0A6-C3C8-4FB5233454F9}"/>
              </a:ext>
            </a:extLst>
          </p:cNvPr>
          <p:cNvPicPr>
            <a:picLocks noChangeAspect="1"/>
          </p:cNvPicPr>
          <p:nvPr/>
        </p:nvPicPr>
        <p:blipFill>
          <a:blip r:embed="rId3"/>
          <a:stretch>
            <a:fillRect/>
          </a:stretch>
        </p:blipFill>
        <p:spPr>
          <a:xfrm>
            <a:off x="6927743" y="2923497"/>
            <a:ext cx="3172576" cy="1834483"/>
          </a:xfrm>
          <a:prstGeom prst="rect">
            <a:avLst/>
          </a:prstGeom>
        </p:spPr>
      </p:pic>
      <p:sp>
        <p:nvSpPr>
          <p:cNvPr id="7" name="TextBox 6">
            <a:extLst>
              <a:ext uri="{FF2B5EF4-FFF2-40B4-BE49-F238E27FC236}">
                <a16:creationId xmlns:a16="http://schemas.microsoft.com/office/drawing/2014/main" id="{68E8C102-EDCE-DE88-C859-DB19DACA7772}"/>
              </a:ext>
            </a:extLst>
          </p:cNvPr>
          <p:cNvSpPr txBox="1"/>
          <p:nvPr/>
        </p:nvSpPr>
        <p:spPr>
          <a:xfrm>
            <a:off x="7039866" y="4782692"/>
            <a:ext cx="3060453" cy="246221"/>
          </a:xfrm>
          <a:prstGeom prst="rect">
            <a:avLst/>
          </a:prstGeom>
          <a:noFill/>
        </p:spPr>
        <p:txBody>
          <a:bodyPr wrap="none" rtlCol="0">
            <a:spAutoFit/>
          </a:bodyPr>
          <a:lstStyle/>
          <a:p>
            <a:r>
              <a:rPr lang="en-US" sz="1000" dirty="0"/>
              <a:t>Figure 3 google image of heart of hands </a:t>
            </a:r>
            <a:r>
              <a:rPr lang="en-US" sz="1000" dirty="0" err="1"/>
              <a:t>www.google.com</a:t>
            </a:r>
            <a:endParaRPr lang="en-US" sz="1000" dirty="0"/>
          </a:p>
        </p:txBody>
      </p:sp>
    </p:spTree>
    <p:extLst>
      <p:ext uri="{BB962C8B-B14F-4D97-AF65-F5344CB8AC3E}">
        <p14:creationId xmlns:p14="http://schemas.microsoft.com/office/powerpoint/2010/main" val="34358413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4825A-7385-143C-ACA5-082C4A6BC389}"/>
              </a:ext>
            </a:extLst>
          </p:cNvPr>
          <p:cNvSpPr>
            <a:spLocks noGrp="1"/>
          </p:cNvSpPr>
          <p:nvPr>
            <p:ph type="title"/>
          </p:nvPr>
        </p:nvSpPr>
        <p:spPr/>
        <p:txBody>
          <a:bodyPr/>
          <a:lstStyle/>
          <a:p>
            <a:r>
              <a:rPr lang="en-US" dirty="0"/>
              <a:t>Evaluation </a:t>
            </a:r>
          </a:p>
        </p:txBody>
      </p:sp>
      <p:sp>
        <p:nvSpPr>
          <p:cNvPr id="3" name="Content Placeholder 2">
            <a:extLst>
              <a:ext uri="{FF2B5EF4-FFF2-40B4-BE49-F238E27FC236}">
                <a16:creationId xmlns:a16="http://schemas.microsoft.com/office/drawing/2014/main" id="{278C251A-6BBC-9BF9-CA29-D74237B52F7B}"/>
              </a:ext>
            </a:extLst>
          </p:cNvPr>
          <p:cNvSpPr>
            <a:spLocks noGrp="1"/>
          </p:cNvSpPr>
          <p:nvPr>
            <p:ph idx="1"/>
          </p:nvPr>
        </p:nvSpPr>
        <p:spPr>
          <a:xfrm>
            <a:off x="712922" y="2526224"/>
            <a:ext cx="10527421" cy="3349644"/>
          </a:xfrm>
        </p:spPr>
        <p:txBody>
          <a:bodyPr/>
          <a:lstStyle/>
          <a:p>
            <a:r>
              <a:rPr lang="en-US" dirty="0"/>
              <a:t>Pre/Post assessments</a:t>
            </a:r>
          </a:p>
          <a:p>
            <a:r>
              <a:rPr lang="en-US" dirty="0"/>
              <a:t>Supervisor feedback</a:t>
            </a:r>
          </a:p>
          <a:p>
            <a:r>
              <a:rPr lang="en-US" dirty="0"/>
              <a:t>Student engagement/board game completion</a:t>
            </a:r>
          </a:p>
          <a:p>
            <a:r>
              <a:rPr lang="en-US" dirty="0"/>
              <a:t>Areas of Improvement </a:t>
            </a:r>
          </a:p>
          <a:p>
            <a:endParaRPr lang="en-US" dirty="0"/>
          </a:p>
        </p:txBody>
      </p:sp>
      <p:pic>
        <p:nvPicPr>
          <p:cNvPr id="9" name="Picture 8">
            <a:extLst>
              <a:ext uri="{FF2B5EF4-FFF2-40B4-BE49-F238E27FC236}">
                <a16:creationId xmlns:a16="http://schemas.microsoft.com/office/drawing/2014/main" id="{075A021B-38A1-0E15-4525-E9F9400C6805}"/>
              </a:ext>
            </a:extLst>
          </p:cNvPr>
          <p:cNvPicPr>
            <a:picLocks noChangeAspect="1"/>
          </p:cNvPicPr>
          <p:nvPr/>
        </p:nvPicPr>
        <p:blipFill>
          <a:blip r:embed="rId3"/>
          <a:stretch>
            <a:fillRect/>
          </a:stretch>
        </p:blipFill>
        <p:spPr>
          <a:xfrm rot="5400000">
            <a:off x="7426977" y="4038633"/>
            <a:ext cx="2135149" cy="1601362"/>
          </a:xfrm>
          <a:prstGeom prst="rect">
            <a:avLst/>
          </a:prstGeom>
        </p:spPr>
      </p:pic>
      <p:pic>
        <p:nvPicPr>
          <p:cNvPr id="11" name="Picture 10">
            <a:extLst>
              <a:ext uri="{FF2B5EF4-FFF2-40B4-BE49-F238E27FC236}">
                <a16:creationId xmlns:a16="http://schemas.microsoft.com/office/drawing/2014/main" id="{0D054318-A58E-086B-9876-B481BC9951C5}"/>
              </a:ext>
            </a:extLst>
          </p:cNvPr>
          <p:cNvPicPr>
            <a:picLocks noChangeAspect="1"/>
          </p:cNvPicPr>
          <p:nvPr/>
        </p:nvPicPr>
        <p:blipFill>
          <a:blip r:embed="rId4"/>
          <a:stretch>
            <a:fillRect/>
          </a:stretch>
        </p:blipFill>
        <p:spPr>
          <a:xfrm rot="5400000">
            <a:off x="9028339" y="2940037"/>
            <a:ext cx="2135152" cy="1601364"/>
          </a:xfrm>
          <a:prstGeom prst="rect">
            <a:avLst/>
          </a:prstGeom>
        </p:spPr>
      </p:pic>
      <p:pic>
        <p:nvPicPr>
          <p:cNvPr id="13" name="Picture 12">
            <a:extLst>
              <a:ext uri="{FF2B5EF4-FFF2-40B4-BE49-F238E27FC236}">
                <a16:creationId xmlns:a16="http://schemas.microsoft.com/office/drawing/2014/main" id="{423218BE-B157-CFA6-7E74-1E9C1A6CD22C}"/>
              </a:ext>
            </a:extLst>
          </p:cNvPr>
          <p:cNvPicPr>
            <a:picLocks noChangeAspect="1"/>
          </p:cNvPicPr>
          <p:nvPr/>
        </p:nvPicPr>
        <p:blipFill>
          <a:blip r:embed="rId5"/>
          <a:stretch>
            <a:fillRect/>
          </a:stretch>
        </p:blipFill>
        <p:spPr>
          <a:xfrm rot="20774647">
            <a:off x="1064308" y="4749727"/>
            <a:ext cx="1266520" cy="828233"/>
          </a:xfrm>
          <a:prstGeom prst="rect">
            <a:avLst/>
          </a:prstGeom>
        </p:spPr>
      </p:pic>
      <p:pic>
        <p:nvPicPr>
          <p:cNvPr id="15" name="Picture 14">
            <a:extLst>
              <a:ext uri="{FF2B5EF4-FFF2-40B4-BE49-F238E27FC236}">
                <a16:creationId xmlns:a16="http://schemas.microsoft.com/office/drawing/2014/main" id="{08F776D6-DC88-72B4-6577-215C0FB0C9F4}"/>
              </a:ext>
            </a:extLst>
          </p:cNvPr>
          <p:cNvPicPr>
            <a:picLocks noChangeAspect="1"/>
          </p:cNvPicPr>
          <p:nvPr/>
        </p:nvPicPr>
        <p:blipFill>
          <a:blip r:embed="rId6"/>
          <a:stretch>
            <a:fillRect/>
          </a:stretch>
        </p:blipFill>
        <p:spPr>
          <a:xfrm rot="901386">
            <a:off x="2311033" y="4901083"/>
            <a:ext cx="1308170" cy="874934"/>
          </a:xfrm>
          <a:prstGeom prst="rect">
            <a:avLst/>
          </a:prstGeom>
        </p:spPr>
      </p:pic>
      <p:pic>
        <p:nvPicPr>
          <p:cNvPr id="7" name="Picture 6">
            <a:extLst>
              <a:ext uri="{FF2B5EF4-FFF2-40B4-BE49-F238E27FC236}">
                <a16:creationId xmlns:a16="http://schemas.microsoft.com/office/drawing/2014/main" id="{0F6E7126-8018-4E1C-F1EC-5604B4A1AA0F}"/>
              </a:ext>
            </a:extLst>
          </p:cNvPr>
          <p:cNvPicPr>
            <a:picLocks noChangeAspect="1"/>
          </p:cNvPicPr>
          <p:nvPr/>
        </p:nvPicPr>
        <p:blipFill>
          <a:blip r:embed="rId7"/>
          <a:stretch>
            <a:fillRect/>
          </a:stretch>
        </p:blipFill>
        <p:spPr>
          <a:xfrm>
            <a:off x="4165103" y="4283931"/>
            <a:ext cx="1447968" cy="654186"/>
          </a:xfrm>
          <a:prstGeom prst="rect">
            <a:avLst/>
          </a:prstGeom>
        </p:spPr>
      </p:pic>
      <p:pic>
        <p:nvPicPr>
          <p:cNvPr id="10" name="Picture 9">
            <a:extLst>
              <a:ext uri="{FF2B5EF4-FFF2-40B4-BE49-F238E27FC236}">
                <a16:creationId xmlns:a16="http://schemas.microsoft.com/office/drawing/2014/main" id="{7B660F32-EEFB-0395-1AEA-C07985EB3AD3}"/>
              </a:ext>
            </a:extLst>
          </p:cNvPr>
          <p:cNvPicPr>
            <a:picLocks noChangeAspect="1"/>
          </p:cNvPicPr>
          <p:nvPr/>
        </p:nvPicPr>
        <p:blipFill>
          <a:blip r:embed="rId8"/>
          <a:stretch>
            <a:fillRect/>
          </a:stretch>
        </p:blipFill>
        <p:spPr>
          <a:xfrm>
            <a:off x="5516693" y="4746490"/>
            <a:ext cx="1490250" cy="654185"/>
          </a:xfrm>
          <a:prstGeom prst="rect">
            <a:avLst/>
          </a:prstGeom>
        </p:spPr>
      </p:pic>
    </p:spTree>
    <p:extLst>
      <p:ext uri="{BB962C8B-B14F-4D97-AF65-F5344CB8AC3E}">
        <p14:creationId xmlns:p14="http://schemas.microsoft.com/office/powerpoint/2010/main" val="3334942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8BA7B-503E-7870-A9BD-803565224716}"/>
              </a:ext>
            </a:extLst>
          </p:cNvPr>
          <p:cNvSpPr>
            <a:spLocks noGrp="1"/>
          </p:cNvSpPr>
          <p:nvPr>
            <p:ph type="title"/>
          </p:nvPr>
        </p:nvSpPr>
        <p:spPr/>
        <p:txBody>
          <a:bodyPr/>
          <a:lstStyle/>
          <a:p>
            <a:r>
              <a:rPr lang="en-US" dirty="0"/>
              <a:t>References </a:t>
            </a:r>
          </a:p>
        </p:txBody>
      </p:sp>
      <p:sp>
        <p:nvSpPr>
          <p:cNvPr id="3" name="Content Placeholder 2">
            <a:extLst>
              <a:ext uri="{FF2B5EF4-FFF2-40B4-BE49-F238E27FC236}">
                <a16:creationId xmlns:a16="http://schemas.microsoft.com/office/drawing/2014/main" id="{55E2F829-6A56-172C-3718-F4601CD0852A}"/>
              </a:ext>
            </a:extLst>
          </p:cNvPr>
          <p:cNvSpPr>
            <a:spLocks noGrp="1"/>
          </p:cNvSpPr>
          <p:nvPr>
            <p:ph idx="1"/>
          </p:nvPr>
        </p:nvSpPr>
        <p:spPr/>
        <p:txBody>
          <a:bodyPr>
            <a:normAutofit/>
          </a:bodyPr>
          <a:lstStyle/>
          <a:p>
            <a:pPr marL="171450" marR="0" indent="0">
              <a:spcBef>
                <a:spcPts val="0"/>
              </a:spcBef>
              <a:spcAft>
                <a:spcPts val="0"/>
              </a:spcAft>
              <a:buNone/>
            </a:pPr>
            <a:endParaRPr lang="en-US" sz="1800" dirty="0">
              <a:effectLst/>
              <a:ea typeface="Times New Roman" panose="02020603050405020304" pitchFamily="18" charset="0"/>
            </a:endParaRPr>
          </a:p>
          <a:p>
            <a:pPr marL="171450" marR="0" indent="0">
              <a:spcBef>
                <a:spcPts val="0"/>
              </a:spcBef>
              <a:spcAft>
                <a:spcPts val="0"/>
              </a:spcAft>
              <a:buNone/>
            </a:pPr>
            <a:r>
              <a:rPr lang="en-US" sz="1800" dirty="0">
                <a:effectLst/>
                <a:ea typeface="Times New Roman" panose="02020603050405020304" pitchFamily="18" charset="0"/>
              </a:rPr>
              <a:t>American School Counseling Association. (2021) Mindsets &amp; behaviors for student success. </a:t>
            </a:r>
            <a:r>
              <a:rPr lang="en-US" sz="1800" u="sng" dirty="0">
                <a:solidFill>
                  <a:srgbClr val="0563C1"/>
                </a:solidFill>
                <a:effectLst/>
                <a:ea typeface="Times New Roman" panose="02020603050405020304" pitchFamily="18" charset="0"/>
                <a:hlinkClick r:id="rId3"/>
              </a:rPr>
              <a:t>www.schoolcounselor.org/getmedia/7428a787-a452-4abb-afec-</a:t>
            </a:r>
            <a:r>
              <a:rPr lang="en-US" sz="1800" u="sng" dirty="0">
                <a:solidFill>
                  <a:srgbClr val="0563C1"/>
                </a:solidFill>
                <a:effectLst/>
                <a:ea typeface="Times New Roman" panose="02020603050405020304" pitchFamily="18" charset="0"/>
                <a:hlinkClick r:id="rId4"/>
              </a:rPr>
              <a:t>d78ec77870cd/Mindsets-Behaviors.pdf</a:t>
            </a:r>
            <a:r>
              <a:rPr lang="en-US" sz="1800" dirty="0">
                <a:effectLst/>
                <a:ea typeface="Times New Roman" panose="02020603050405020304" pitchFamily="18" charset="0"/>
              </a:rPr>
              <a:t> </a:t>
            </a:r>
          </a:p>
          <a:p>
            <a:pPr marL="171450" marR="0" indent="0">
              <a:spcBef>
                <a:spcPts val="0"/>
              </a:spcBef>
              <a:spcAft>
                <a:spcPts val="0"/>
              </a:spcAft>
              <a:buNone/>
            </a:pPr>
            <a:endParaRPr lang="en-US" sz="1800" dirty="0">
              <a:ea typeface="Times New Roman" panose="02020603050405020304" pitchFamily="18" charset="0"/>
            </a:endParaRPr>
          </a:p>
          <a:p>
            <a:pPr marL="171450" marR="0" indent="0">
              <a:spcBef>
                <a:spcPts val="0"/>
              </a:spcBef>
              <a:spcAft>
                <a:spcPts val="0"/>
              </a:spcAft>
              <a:buNone/>
            </a:pPr>
            <a:r>
              <a:rPr lang="en-US" sz="1800" dirty="0">
                <a:effectLst/>
                <a:ea typeface="Times New Roman" panose="02020603050405020304" pitchFamily="18" charset="0"/>
              </a:rPr>
              <a:t>Liberty University. (2023). Internship Assessment (AIA). </a:t>
            </a:r>
          </a:p>
          <a:p>
            <a:pPr marL="171450" marR="0" indent="0">
              <a:spcBef>
                <a:spcPts val="0"/>
              </a:spcBef>
              <a:spcAft>
                <a:spcPts val="0"/>
              </a:spcAft>
              <a:buNone/>
            </a:pPr>
            <a:r>
              <a:rPr lang="en-US" sz="1800" u="sng" dirty="0">
                <a:solidFill>
                  <a:srgbClr val="0563C1"/>
                </a:solidFill>
                <a:effectLst/>
                <a:ea typeface="Times New Roman" panose="02020603050405020304" pitchFamily="18" charset="0"/>
                <a:hlinkClick r:id="rId5"/>
              </a:rPr>
              <a:t>https://www.liberty.edu/behavioral-sciences/counselor-ed/wp-</a:t>
            </a:r>
            <a:endParaRPr lang="en-US" sz="1800" dirty="0">
              <a:effectLst/>
              <a:ea typeface="Times New Roman" panose="02020603050405020304" pitchFamily="18" charset="0"/>
            </a:endParaRPr>
          </a:p>
          <a:p>
            <a:pPr marL="171450" marR="0" indent="0">
              <a:spcBef>
                <a:spcPts val="0"/>
              </a:spcBef>
              <a:spcAft>
                <a:spcPts val="0"/>
              </a:spcAft>
              <a:buNone/>
            </a:pPr>
            <a:r>
              <a:rPr lang="en-US" sz="1800" u="sng" dirty="0">
                <a:solidFill>
                  <a:srgbClr val="0563C1"/>
                </a:solidFill>
                <a:effectLst/>
                <a:ea typeface="Times New Roman" panose="02020603050405020304" pitchFamily="18" charset="0"/>
                <a:hlinkClick r:id="rId6"/>
              </a:rPr>
              <a:t>content/uploads/sites/43/2021/02/ADVANCED-INTERNSHIP-</a:t>
            </a:r>
            <a:endParaRPr lang="en-US" sz="1800" dirty="0">
              <a:effectLst/>
              <a:ea typeface="Times New Roman" panose="02020603050405020304" pitchFamily="18" charset="0"/>
            </a:endParaRPr>
          </a:p>
          <a:p>
            <a:pPr marL="171450" marR="0" indent="0">
              <a:spcBef>
                <a:spcPts val="0"/>
              </a:spcBef>
              <a:spcAft>
                <a:spcPts val="0"/>
              </a:spcAft>
              <a:buNone/>
            </a:pPr>
            <a:r>
              <a:rPr lang="en-US" sz="1800" u="sng" dirty="0">
                <a:solidFill>
                  <a:srgbClr val="0563C1"/>
                </a:solidFill>
                <a:effectLst/>
                <a:ea typeface="Times New Roman" panose="02020603050405020304" pitchFamily="18" charset="0"/>
                <a:hlinkClick r:id="rId6"/>
              </a:rPr>
              <a:t>ASSESSMENT_ASCA-1.pdf</a:t>
            </a:r>
            <a:endParaRPr lang="en-US" sz="1800" dirty="0"/>
          </a:p>
          <a:p>
            <a:pPr marL="0" indent="0">
              <a:buNone/>
            </a:pPr>
            <a:r>
              <a:rPr lang="en-US" sz="1800" dirty="0"/>
              <a:t>    National Center for Center for Educational Statistics. (2022). Walkersville    </a:t>
            </a:r>
            <a:r>
              <a:rPr lang="en-US" sz="1800" dirty="0">
                <a:hlinkClick r:id="rId7"/>
              </a:rPr>
              <a:t>Highschool.https://nces.ed.gov/ccd/schoolsearch/school_detail.asp?Search=1&amp;DistrictID=2400330&amp;SchoolPageNum=4&amp;ID=240033000655 </a:t>
            </a:r>
            <a:endParaRPr lang="en-US" sz="1800" dirty="0"/>
          </a:p>
        </p:txBody>
      </p:sp>
    </p:spTree>
    <p:extLst>
      <p:ext uri="{BB962C8B-B14F-4D97-AF65-F5344CB8AC3E}">
        <p14:creationId xmlns:p14="http://schemas.microsoft.com/office/powerpoint/2010/main" val="48202608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{F6669615-5532-2341-80F1-3C0DEC6142FF}tf10001064</Template>
  <TotalTime>2753</TotalTime>
  <Words>2738</Words>
  <Application>Microsoft Macintosh PowerPoint</Application>
  <PresentationFormat>Widescreen</PresentationFormat>
  <Paragraphs>186</Paragraphs>
  <Slides>11</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11</vt:i4>
      </vt:variant>
    </vt:vector>
  </HeadingPairs>
  <TitlesOfParts>
    <vt:vector size="18" baseType="lpstr">
      <vt:lpstr>Arial</vt:lpstr>
      <vt:lpstr>Calibri</vt:lpstr>
      <vt:lpstr>docs-Roboto</vt:lpstr>
      <vt:lpstr>Garamond</vt:lpstr>
      <vt:lpstr>Roboto</vt:lpstr>
      <vt:lpstr>Symbol</vt:lpstr>
      <vt:lpstr>Organic</vt:lpstr>
      <vt:lpstr>Study Skills</vt:lpstr>
      <vt:lpstr>Lesson Plan Overview </vt:lpstr>
      <vt:lpstr>Existing Data Sources</vt:lpstr>
      <vt:lpstr>Needs Assessment </vt:lpstr>
      <vt:lpstr>Description of Project </vt:lpstr>
      <vt:lpstr>AIA Specialty Standards and Rationale </vt:lpstr>
      <vt:lpstr>ASCA Mindsets &amp; Behaviors Rationale </vt:lpstr>
      <vt:lpstr>Lesson Plan Pictures/Examples</vt:lpstr>
      <vt:lpstr>Cultural Sensitivities </vt:lpstr>
      <vt:lpstr>Evaluation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Study Skills</dc:title>
  <dc:creator>Tiffany Groveman</dc:creator>
  <cp:lastModifiedBy>Tiffany Groveman</cp:lastModifiedBy>
  <cp:revision>100</cp:revision>
  <dcterms:created xsi:type="dcterms:W3CDTF">2024-04-09T00:56:10Z</dcterms:created>
  <dcterms:modified xsi:type="dcterms:W3CDTF">2024-04-22T22:36:41Z</dcterms:modified>
</cp:coreProperties>
</file>