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26"/>
    <p:restoredTop sz="76814"/>
  </p:normalViewPr>
  <p:slideViewPr>
    <p:cSldViewPr snapToGrid="0" snapToObjects="1">
      <p:cViewPr varScale="1">
        <p:scale>
          <a:sx n="92" d="100"/>
          <a:sy n="92" d="100"/>
        </p:scale>
        <p:origin x="1080"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70540F-6429-554A-98F4-4F37A05F81B4}" type="datetimeFigureOut">
              <a:rPr lang="en-US" smtClean="0"/>
              <a:t>11/18/24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DA3CA-7D5F-2E41-8B3C-8BFBBDA8B212}" type="slidenum">
              <a:rPr lang="en-US" smtClean="0"/>
              <a:t>‹#›</a:t>
            </a:fld>
            <a:endParaRPr lang="en-US" dirty="0"/>
          </a:p>
        </p:txBody>
      </p:sp>
    </p:spTree>
    <p:extLst>
      <p:ext uri="{BB962C8B-B14F-4D97-AF65-F5344CB8AC3E}">
        <p14:creationId xmlns:p14="http://schemas.microsoft.com/office/powerpoint/2010/main" val="341204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choolcounselor.org/About-School-Counseling/Ethical-Legal-Responsibilities/ASCA-Ethica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Standards-for-School-Counselors-(1)"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choolcounselor.org/getmedia/a8d59c2c-51de-4ec3-a565-a3235f3b93c3/SC-Competencies.pdf"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Standards-for-School-Counselors-(1)" TargetMode="External"/><Relationship Id="rId4" Type="http://schemas.openxmlformats.org/officeDocument/2006/relationships/hyperlink" Target="https://www.schoolcounselor.org/About-School-Counseling/Ethical-Legal-Responsibilities/ASCA-Ethica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halo.gcu.edu/resource/3efaddba-273d-"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43f4-8408-4d4f4de1c286%253FnestedResourceId=b6820429-b312-4e68-94b2-0cdc9ea04e18"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alo.gcu.edu/resource/fede9f60-d64d-"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4afa-a0e2-63f4f2c91328%253FnestedResourceId=996a1d18-e26a-4bb8-90a9-e9967c301ec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halo.gcu.edu/resource/03934c2b-"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800d-43ed-9237-52c6f5917b05%253FnestedResourceId=bb9e9509-790e-4008-ad9b-71a2338c37be"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halo.gcu.edu/resource/384b19f1-ea84-"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4e27-bc09-3c40ffe6fc4f%253FnestedResourceId=14873102-25eb-4c08-ae26-0d1da149dc71"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cu.edu/Documents/Statement-IFLW.pdf"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Standards-for-School-Counselors-(1)" TargetMode="External"/><Relationship Id="rId4" Type="http://schemas.openxmlformats.org/officeDocument/2006/relationships/hyperlink" Target="https://www.schoolcounselor.org/About-School-Counseling/Ethical-Legal-Responsibilities/ASCA-Ethica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a:t>objective is to </a:t>
            </a:r>
            <a:r>
              <a:rPr lang="en-US" dirty="0"/>
              <a:t>provide a thorough explanation of the importance of a school counseling program. </a:t>
            </a:r>
          </a:p>
        </p:txBody>
      </p:sp>
      <p:sp>
        <p:nvSpPr>
          <p:cNvPr id="4" name="Slide Number Placeholder 3"/>
          <p:cNvSpPr>
            <a:spLocks noGrp="1"/>
          </p:cNvSpPr>
          <p:nvPr>
            <p:ph type="sldNum" sz="quarter" idx="5"/>
          </p:nvPr>
        </p:nvSpPr>
        <p:spPr/>
        <p:txBody>
          <a:bodyPr/>
          <a:lstStyle/>
          <a:p>
            <a:fld id="{A82DA3CA-7D5F-2E41-8B3C-8BFBBDA8B212}" type="slidenum">
              <a:rPr lang="en-US" smtClean="0"/>
              <a:t>2</a:t>
            </a:fld>
            <a:endParaRPr lang="en-US" dirty="0"/>
          </a:p>
        </p:txBody>
      </p:sp>
    </p:spTree>
    <p:extLst>
      <p:ext uri="{BB962C8B-B14F-4D97-AF65-F5344CB8AC3E}">
        <p14:creationId xmlns:p14="http://schemas.microsoft.com/office/powerpoint/2010/main" val="1511134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ASCA ethical standards is a set of guidelines that school counselors adhere to when administering trainings, interaction or providing documentation.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model provides a framework for school counseling programs that ”</a:t>
            </a:r>
            <a:r>
              <a:rPr lang="en-US" sz="1200" b="0" i="0" kern="1200" dirty="0">
                <a:solidFill>
                  <a:schemeClr val="tx1"/>
                </a:solidFill>
                <a:effectLst/>
                <a:latin typeface="+mn-lt"/>
                <a:ea typeface="+mn-ea"/>
                <a:cs typeface="+mn-cs"/>
              </a:rPr>
              <a:t>outlines the components of a school counseling program that is integral to the school’s academic mission and is created to have a significant positive impact on student achievement, attendance and discipline” (ASCA, 2019 pp1). This structure helps guide counselors in the development of their programs to fulfill the needs of the state and school requirements.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Safety</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school national model provides protection and accountability, not just for the client/student but also for the counselor. Having this structure in place allows for the counselors to ethically instill practices that help improve students academic and social/emotional development.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Counselor Association. (2016</a:t>
            </a:r>
            <a:r>
              <a:rPr lang="en-US" sz="1200" i="1" dirty="0"/>
              <a:t>). 2016 ASCA Ethical Standards for School</a:t>
            </a:r>
            <a:r>
              <a:rPr lang="en-US" sz="1200" dirty="0"/>
              <a:t> </a:t>
            </a:r>
            <a:r>
              <a:rPr lang="en-US" sz="1200" i="1" dirty="0"/>
              <a:t>Counselors.</a:t>
            </a:r>
            <a:r>
              <a:rPr lang="en-US" sz="1200" dirty="0">
                <a:hlinkClick r:id="rId3"/>
              </a:rPr>
              <a:t> https://www.schoolcounselor.org/About-School-Counseling/Ethical-Legal-Responsibilities/ASCA-Ethical-</a:t>
            </a:r>
            <a:r>
              <a:rPr lang="en-US" sz="1200" dirty="0">
                <a:hlinkClick r:id="rId4"/>
              </a:rPr>
              <a:t>Standards-for-School-Counselors-(1)</a:t>
            </a:r>
            <a:endParaRPr lang="en-US" sz="1200" dirty="0"/>
          </a:p>
          <a:p>
            <a:endParaRPr lang="en-US" dirty="0"/>
          </a:p>
        </p:txBody>
      </p:sp>
      <p:sp>
        <p:nvSpPr>
          <p:cNvPr id="4" name="Slide Number Placeholder 3"/>
          <p:cNvSpPr>
            <a:spLocks noGrp="1"/>
          </p:cNvSpPr>
          <p:nvPr>
            <p:ph type="sldNum" sz="quarter" idx="5"/>
          </p:nvPr>
        </p:nvSpPr>
        <p:spPr/>
        <p:txBody>
          <a:bodyPr/>
          <a:lstStyle/>
          <a:p>
            <a:fld id="{A82DA3CA-7D5F-2E41-8B3C-8BFBBDA8B212}" type="slidenum">
              <a:rPr lang="en-US" smtClean="0"/>
              <a:t>3</a:t>
            </a:fld>
            <a:endParaRPr lang="en-US" dirty="0"/>
          </a:p>
        </p:txBody>
      </p:sp>
    </p:spTree>
    <p:extLst>
      <p:ext uri="{BB962C8B-B14F-4D97-AF65-F5344CB8AC3E}">
        <p14:creationId xmlns:p14="http://schemas.microsoft.com/office/powerpoint/2010/main" val="2297504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School counselors are educators that are certified/ licensed who implemented a school counseling program which help to them to create a culture of success for all students (ASCA: </a:t>
            </a:r>
            <a:r>
              <a:rPr lang="en-US" sz="1200" i="0" dirty="0"/>
              <a:t>Professional Standards &amp; Competencies</a:t>
            </a:r>
            <a:r>
              <a:rPr lang="en-US" b="0" u="none" dirty="0"/>
              <a:t>, 2019). They are, “</a:t>
            </a:r>
            <a:r>
              <a:rPr lang="en-US" sz="1200" b="0" i="0" kern="1200" dirty="0">
                <a:solidFill>
                  <a:schemeClr val="tx1"/>
                </a:solidFill>
                <a:effectLst/>
                <a:latin typeface="+mn-lt"/>
                <a:ea typeface="+mn-ea"/>
                <a:cs typeface="+mn-cs"/>
              </a:rPr>
              <a:t>advocates, leaders, collaborators and consultants who create systemic change by providing equitable educational access and success by connecting their school counseling programs to the district’s mission and improvement plans” (ASCA: E</a:t>
            </a:r>
            <a:r>
              <a:rPr lang="en-US" sz="1200" i="0" dirty="0"/>
              <a:t>thical</a:t>
            </a:r>
            <a:r>
              <a:rPr lang="en-US" sz="1200" i="1" dirty="0"/>
              <a:t> </a:t>
            </a:r>
            <a:r>
              <a:rPr lang="en-US" sz="1200" i="0" dirty="0"/>
              <a:t>standards</a:t>
            </a:r>
            <a:r>
              <a:rPr lang="en-US" sz="1200" i="1" dirty="0"/>
              <a:t> </a:t>
            </a:r>
            <a:r>
              <a:rPr lang="en-US" sz="1200" i="0" dirty="0"/>
              <a:t>for</a:t>
            </a:r>
            <a:r>
              <a:rPr lang="en-US" sz="1200" i="1" dirty="0"/>
              <a:t> </a:t>
            </a:r>
            <a:r>
              <a:rPr lang="en-US" sz="1200" i="0" dirty="0"/>
              <a:t>school</a:t>
            </a:r>
            <a:r>
              <a:rPr lang="en-US" sz="1200" dirty="0"/>
              <a:t> </a:t>
            </a:r>
            <a:r>
              <a:rPr lang="en-US" sz="1200" i="0" dirty="0"/>
              <a:t>counselors</a:t>
            </a:r>
            <a:r>
              <a:rPr lang="en-US" sz="1200" b="0" i="0" kern="1200" dirty="0">
                <a:solidFill>
                  <a:schemeClr val="tx1"/>
                </a:solidFill>
                <a:effectLst/>
                <a:latin typeface="+mn-lt"/>
                <a:ea typeface="+mn-ea"/>
                <a:cs typeface="+mn-cs"/>
              </a:rPr>
              <a:t>. 2016 pp1). </a:t>
            </a:r>
            <a:endParaRPr lang="en-US" b="0" u="none" dirty="0"/>
          </a:p>
          <a:p>
            <a:endParaRPr lang="en-US" b="1" u="sng" dirty="0"/>
          </a:p>
          <a:p>
            <a:r>
              <a:rPr lang="en-US" b="1" u="sng" dirty="0"/>
              <a:t>Academic success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Counselors are to work with students in order to establish strategies to achieve academic goals. They are advocates for students in education meetings and support students with the help of teachers, administration, and family. They provide/ implement plans when supporting the student body as a whole through documentation such as “closing the gap” and work with individuals by using “classroom and group mindset &amp; behavior action plans” to achieve academic success (ASCA: </a:t>
            </a:r>
            <a:r>
              <a:rPr lang="en-US" sz="1200" i="0" dirty="0"/>
              <a:t>Professional Standards &amp; Competencies</a:t>
            </a:r>
            <a:r>
              <a:rPr lang="en-US" sz="1200" i="1" dirty="0"/>
              <a:t>.</a:t>
            </a:r>
            <a:r>
              <a:rPr lang="en-US" b="0" u="none" dirty="0"/>
              <a:t> 2019). </a:t>
            </a:r>
          </a:p>
          <a:p>
            <a:r>
              <a:rPr lang="en-US" b="0" u="none" dirty="0"/>
              <a:t> </a:t>
            </a:r>
            <a:endParaRPr lang="en-US" b="1" u="sng" dirty="0"/>
          </a:p>
          <a:p>
            <a:r>
              <a:rPr lang="en-US" b="1" u="sng" dirty="0"/>
              <a:t>Career planning </a:t>
            </a:r>
          </a:p>
          <a:p>
            <a:r>
              <a:rPr lang="en-US" b="0" u="none" dirty="0"/>
              <a:t>Planning a future can be intimidating and overwhelming as the steps forward are never quite as simple as it seems. School counselors help to provide organization, encouragement and support while moving forward academically and socially/emotionally. Through conversations and the desires of the student, counselors provide attainable goals and information to encourage college readiness and academic success. </a:t>
            </a:r>
          </a:p>
          <a:p>
            <a:endParaRPr lang="en-US" b="1" u="sng" dirty="0"/>
          </a:p>
          <a:p>
            <a:r>
              <a:rPr lang="en-US" b="1" u="sng" dirty="0"/>
              <a:t>Social/emotional development </a:t>
            </a:r>
          </a:p>
          <a:p>
            <a:r>
              <a:rPr lang="en-US" b="0" u="none" dirty="0"/>
              <a:t>The school counselors role is not only to encourage and provide educational success but to provide social/emotional success for every student. The counselor provides short-term counseling to students and data analysis to help identify students needs in order to adequately create change and success. </a:t>
            </a:r>
            <a:endParaRPr lang="en-US" b="1" u="sng" dirty="0"/>
          </a:p>
          <a:p>
            <a:endParaRPr lang="en-US" b="1" u="sng" dirty="0"/>
          </a:p>
          <a:p>
            <a:r>
              <a:rPr lang="en-US" b="1" u="sng"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Counselor Association (2019). </a:t>
            </a:r>
            <a:r>
              <a:rPr lang="en-US" sz="1200" i="1" dirty="0"/>
              <a:t>ASCA School Counselor Professional Standards &amp; Competencies. </a:t>
            </a:r>
            <a:r>
              <a:rPr lang="en-US" sz="1200" i="1" dirty="0">
                <a:hlinkClick r:id="rId3"/>
              </a:rPr>
              <a:t>https://www.schoolcounselor.org/getmedia/a8d59c2c-51de-4ec3-a565-a3235f3b93c3/SC-Competencies.pdf  </a:t>
            </a: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Counselor Association. (2016</a:t>
            </a:r>
            <a:r>
              <a:rPr lang="en-US" sz="1200" i="1" dirty="0"/>
              <a:t>). 2016 ASCA Ethical Standards for School</a:t>
            </a:r>
            <a:r>
              <a:rPr lang="en-US" sz="1200" dirty="0"/>
              <a:t> </a:t>
            </a:r>
            <a:r>
              <a:rPr lang="en-US" sz="1200" i="1" dirty="0"/>
              <a:t>Counselors.</a:t>
            </a:r>
            <a:r>
              <a:rPr lang="en-US" sz="1200" dirty="0">
                <a:hlinkClick r:id="rId4"/>
              </a:rPr>
              <a:t> https://www.schoolcounselor.org/About-School-Counseling/Ethical-Legal-Responsibilities/ASCA-Ethical-</a:t>
            </a:r>
            <a:r>
              <a:rPr lang="en-US" sz="1200" dirty="0">
                <a:hlinkClick r:id="rId5"/>
              </a:rPr>
              <a:t>Standards-for-School-Counselors-(1)</a:t>
            </a:r>
            <a:endParaRPr lang="en-US" sz="1200" dirty="0"/>
          </a:p>
          <a:p>
            <a:endParaRPr lang="en-US" b="1" u="sng" dirty="0"/>
          </a:p>
        </p:txBody>
      </p:sp>
      <p:sp>
        <p:nvSpPr>
          <p:cNvPr id="4" name="Slide Number Placeholder 3"/>
          <p:cNvSpPr>
            <a:spLocks noGrp="1"/>
          </p:cNvSpPr>
          <p:nvPr>
            <p:ph type="sldNum" sz="quarter" idx="5"/>
          </p:nvPr>
        </p:nvSpPr>
        <p:spPr/>
        <p:txBody>
          <a:bodyPr/>
          <a:lstStyle/>
          <a:p>
            <a:fld id="{A82DA3CA-7D5F-2E41-8B3C-8BFBBDA8B212}" type="slidenum">
              <a:rPr lang="en-US" smtClean="0"/>
              <a:t>4</a:t>
            </a:fld>
            <a:endParaRPr lang="en-US" dirty="0"/>
          </a:p>
        </p:txBody>
      </p:sp>
    </p:spTree>
    <p:extLst>
      <p:ext uri="{BB962C8B-B14F-4D97-AF65-F5344CB8AC3E}">
        <p14:creationId xmlns:p14="http://schemas.microsoft.com/office/powerpoint/2010/main" val="86093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The National Model “define” is the professional practice and standards for students. The 3 standards that define the profession and provide all counselors with help are as follows: development, implementation and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Professional standards &amp; competencies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Help provide in detail the intense demand of the school counseling. Since the demand is so high in a profession such as this, the ASCA has provide standards to ensure counselors are properly equipped “</a:t>
            </a:r>
            <a:r>
              <a:rPr lang="en-US" dirty="0"/>
              <a:t>to establish, maintain and enhance a school counseling program” (ASCA, 2019: Define. pp 8). This can be accomplished through self-assessments of personal mindsets and behaviors, followed by an action plan to help in professional development. </a:t>
            </a:r>
            <a:endParaRPr lang="en-US" sz="1200" b="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Mindsets &amp; behaviors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The “beliefs a school counselor holds </a:t>
            </a:r>
            <a:r>
              <a:rPr lang="en-US" dirty="0"/>
              <a:t>about student achievement &amp; success” (ASCA, 2019: Define. pp 10) are called mindsets. These mindsets are usually identified in behaviors "as a result of implementation of school counseling program” (ASCA, 2019: Define. pp 10). Behaviors are what school counselors demonstrate through the implementation of the school counseling program. These behaviors include: professional foundation, direct and indirect students services, and planning and evaluations. </a:t>
            </a:r>
            <a:endParaRPr lang="en-US" sz="1200" b="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Ethical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Ethical standards guide decision-making of school counselors and “s</a:t>
            </a:r>
            <a:r>
              <a:rPr lang="en-US" dirty="0"/>
              <a:t>pecify principles of ethical behavior necessary to maintain the highest standard of integrity, leadership and professionalism” (ASCA: Define, 2019 pp. 11). These standards provide a foundation to protect the counselor and the student. The ethical standards guide practice, provide direction and support, and inform stakeholders.  </a:t>
            </a:r>
            <a:endParaRPr lang="en-US" sz="1200" b="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Counseling Association. (2019). </a:t>
            </a:r>
            <a:r>
              <a:rPr lang="en-US" sz="1200" i="1" dirty="0"/>
              <a:t>ASCA National Model 4th Edition: Define. </a:t>
            </a:r>
            <a:r>
              <a:rPr lang="en-US" sz="1200" i="1" dirty="0">
                <a:hlinkClick r:id="rId3"/>
              </a:rPr>
              <a:t>https://halo.gcu.edu/resource/3efaddba-273d-</a:t>
            </a:r>
            <a:r>
              <a:rPr lang="en-US" sz="1200" i="1" dirty="0">
                <a:hlinkClick r:id="rId4"/>
              </a:rPr>
              <a:t>43f4-8408-4d4f4de1c286?nestedResourceId=b6820429-b312-4e68-94b2-0cdc9ea04e18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82DA3CA-7D5F-2E41-8B3C-8BFBBDA8B212}" type="slidenum">
              <a:rPr lang="en-US" smtClean="0"/>
              <a:t>5</a:t>
            </a:fld>
            <a:endParaRPr lang="en-US" dirty="0"/>
          </a:p>
        </p:txBody>
      </p:sp>
    </p:spTree>
    <p:extLst>
      <p:ext uri="{BB962C8B-B14F-4D97-AF65-F5344CB8AC3E}">
        <p14:creationId xmlns:p14="http://schemas.microsoft.com/office/powerpoint/2010/main" val="9966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The section manage provides school counselors with the appropriate tools needed to create and complete an effective school counseling program that serves the needs of the students and aligns with the vision, mission and beliefs of the school. </a:t>
            </a:r>
          </a:p>
          <a:p>
            <a:endParaRPr lang="en-US"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Program focus </a:t>
            </a:r>
          </a:p>
          <a:p>
            <a:r>
              <a:rPr lang="en-US" b="0" u="none" dirty="0"/>
              <a:t>The focus of the school counseling program includes 3 components that help to support effective creation and implementation of a school counseling program. The first is beliefs which are personal and individuals based on background, culture and experiences. What you believe normally influences how you behave. Unexamined beliefs can negatively affect the implementation of the program as bias and inequalities can arise, affecting fair treatment for all students. The second component is having a clear vision for the program. A clear vision unifies all parties and allows the counselors, administration, teachers, stakeholders to work toward a common goal. It also provides desired, future outcomes and encourages movement forward. Lastly, the mission statement provides clear path for the ”school </a:t>
            </a:r>
            <a:r>
              <a:rPr lang="en-US" dirty="0"/>
              <a:t>counseling program to reach the vision” (ASCA: Manage, 2019. pp 5). The mission statement provides an overall goal of thee program, aligning with school, state/district mission statements. It also focuses on long-term results and emphasizes success for all students (ASCA: Manage, 2019).</a:t>
            </a:r>
            <a:endParaRPr lang="en-US" b="0" u="none" dirty="0"/>
          </a:p>
          <a:p>
            <a:endParaRPr lang="en-US" b="1" u="sng" dirty="0"/>
          </a:p>
          <a:p>
            <a:r>
              <a:rPr lang="en-US" b="1" u="sng" dirty="0"/>
              <a:t>Program planning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Program planning provides documentation for school counselors to: “monitor student progress, i</a:t>
            </a:r>
            <a:r>
              <a:rPr lang="en-US" dirty="0"/>
              <a:t>dentify students having difficulties or discipline problems, • identify barriers to learning, understand factors affecting student behavior, identify access and equity issues, close achievement, opportunity and attainment gaps, assess and evaluate the effectiveness of school counseling program activities, improve, modify or change services provided to students and educate stakeholders about the power of a school counseling program” (ASCA: Manage, 2019. pp 5). </a:t>
            </a:r>
            <a:endParaRPr lang="en-US" sz="1200" b="0" u="non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Reference</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Counseling Association. (2019). </a:t>
            </a:r>
            <a:r>
              <a:rPr lang="en-US" sz="1200" i="1" dirty="0"/>
              <a:t>ASCA National Model 4th Edition: Manage. </a:t>
            </a:r>
            <a:r>
              <a:rPr lang="en-US" sz="1200" i="1" dirty="0">
                <a:hlinkClick r:id="rId3"/>
              </a:rPr>
              <a:t>https://halo.gcu.edu/resource/fede9f60-d64d-</a:t>
            </a:r>
            <a:r>
              <a:rPr lang="en-US" sz="1200" i="1" dirty="0">
                <a:hlinkClick r:id="rId4"/>
              </a:rPr>
              <a:t>4afa-a0e2-63f4f2c91328?nestedResourceId=996a1d18-e26a-4bb8-90a9-e9967c301ece </a:t>
            </a:r>
            <a:endParaRPr lang="en-US" sz="1200" i="1" dirty="0"/>
          </a:p>
          <a:p>
            <a:endParaRPr lang="en-US" dirty="0"/>
          </a:p>
        </p:txBody>
      </p:sp>
      <p:sp>
        <p:nvSpPr>
          <p:cNvPr id="4" name="Slide Number Placeholder 3"/>
          <p:cNvSpPr>
            <a:spLocks noGrp="1"/>
          </p:cNvSpPr>
          <p:nvPr>
            <p:ph type="sldNum" sz="quarter" idx="5"/>
          </p:nvPr>
        </p:nvSpPr>
        <p:spPr/>
        <p:txBody>
          <a:bodyPr/>
          <a:lstStyle/>
          <a:p>
            <a:fld id="{A82DA3CA-7D5F-2E41-8B3C-8BFBBDA8B212}" type="slidenum">
              <a:rPr lang="en-US" smtClean="0"/>
              <a:t>6</a:t>
            </a:fld>
            <a:endParaRPr lang="en-US" dirty="0"/>
          </a:p>
        </p:txBody>
      </p:sp>
    </p:spTree>
    <p:extLst>
      <p:ext uri="{BB962C8B-B14F-4D97-AF65-F5344CB8AC3E}">
        <p14:creationId xmlns:p14="http://schemas.microsoft.com/office/powerpoint/2010/main" val="2291289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In deliver of the ASCA National model, the components of direct and indirect hours will be discussed. These services are designed to support the student through multiple avenues. </a:t>
            </a:r>
          </a:p>
          <a:p>
            <a:endParaRPr lang="en-US" b="1" u="sng" dirty="0"/>
          </a:p>
          <a:p>
            <a:r>
              <a:rPr lang="en-US" b="1" u="sng" dirty="0"/>
              <a:t>Direct Hours </a:t>
            </a:r>
          </a:p>
          <a:p>
            <a:r>
              <a:rPr lang="en-US" b="0" u="none" dirty="0"/>
              <a:t>Direct hours includes instruction, appraisal and advisement and counseling. For these services, counselor are working toward student success through activities that attain mindsets and behaviors. Through these interactions, counselors collect data (discipline, student achievement, attendance) in order to inform what needs should be focused on (ASCA: Deliver, 2019).  </a:t>
            </a:r>
          </a:p>
          <a:p>
            <a:endParaRPr lang="en-US" b="1" u="sng" dirty="0"/>
          </a:p>
          <a:p>
            <a:r>
              <a:rPr lang="en-US" b="1" u="sng" dirty="0"/>
              <a:t>Indirect Hours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Indirect hours include consultation, collaboration and referrals. These services are carried out on behalf of the students and include advocacy such as conversations with faculty, family members, stakeholders etc., data collection and referrals. Indirect services operate to create systematic change for the student</a:t>
            </a:r>
            <a:r>
              <a:rPr lang="en-US" b="0" u="none" dirty="0"/>
              <a:t>(ASCA: Deliver, 2019).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dirty="0"/>
              <a:t> </a:t>
            </a:r>
            <a:endParaRPr lang="en-US" sz="1200" b="1"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t>Reference</a:t>
            </a:r>
            <a:r>
              <a:rPr lang="en-US"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Counseling Association. (2019). </a:t>
            </a:r>
            <a:r>
              <a:rPr lang="en-US" sz="1200" i="1" dirty="0"/>
              <a:t>ASCA National Model 4th Edition: Deliver.</a:t>
            </a:r>
            <a:r>
              <a:rPr lang="en-US" sz="1200" dirty="0"/>
              <a:t> </a:t>
            </a:r>
            <a:r>
              <a:rPr lang="en-US" sz="1200" dirty="0">
                <a:hlinkClick r:id="rId3"/>
              </a:rPr>
              <a:t>https://halo.gcu.edu/resource/03934c2b-</a:t>
            </a:r>
            <a:r>
              <a:rPr lang="en-US" sz="1200" dirty="0">
                <a:hlinkClick r:id="rId4"/>
              </a:rPr>
              <a:t>800d-43ed-9237-52c6f5917b05?nestedResourceId=bb9e9509-790e-4008-ad9b-71a2338c37be</a:t>
            </a:r>
            <a:endParaRPr lang="en-US" sz="1200" dirty="0"/>
          </a:p>
          <a:p>
            <a:endParaRPr lang="en-US" dirty="0"/>
          </a:p>
        </p:txBody>
      </p:sp>
      <p:sp>
        <p:nvSpPr>
          <p:cNvPr id="4" name="Slide Number Placeholder 3"/>
          <p:cNvSpPr>
            <a:spLocks noGrp="1"/>
          </p:cNvSpPr>
          <p:nvPr>
            <p:ph type="sldNum" sz="quarter" idx="5"/>
          </p:nvPr>
        </p:nvSpPr>
        <p:spPr/>
        <p:txBody>
          <a:bodyPr/>
          <a:lstStyle/>
          <a:p>
            <a:fld id="{A82DA3CA-7D5F-2E41-8B3C-8BFBBDA8B212}" type="slidenum">
              <a:rPr lang="en-US" smtClean="0"/>
              <a:t>7</a:t>
            </a:fld>
            <a:endParaRPr lang="en-US" dirty="0"/>
          </a:p>
        </p:txBody>
      </p:sp>
    </p:spTree>
    <p:extLst>
      <p:ext uri="{BB962C8B-B14F-4D97-AF65-F5344CB8AC3E}">
        <p14:creationId xmlns:p14="http://schemas.microsoft.com/office/powerpoint/2010/main" val="576072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t>The program model assess, helps provide a general overview of how the implementation of the school counseling program is doing. These assessment give informative information as to the value of the school counseling program. Having data to provide to stakeholders and government, helps to validate the importance of keeping school counselors and the programs well-funded and in schools. </a:t>
            </a:r>
          </a:p>
          <a:p>
            <a:endParaRPr lang="en-US" b="1" u="sng" dirty="0"/>
          </a:p>
          <a:p>
            <a:r>
              <a:rPr lang="en-US" b="1" u="sng" dirty="0"/>
              <a:t>Program assessments </a:t>
            </a:r>
          </a:p>
          <a:p>
            <a:r>
              <a:rPr lang="en-US" b="0" u="none" dirty="0"/>
              <a:t>The program assessment is comprised of 4 different parts: purpose, identity, guide, and annual. The first is to anaylize how the implementation of the school counseling program is going. After reviewing the purpose of the program, strengths and weaknesses are sought out in order to establish what is being done well and what needs growth. The information provided by the first two components will then help to guide future actions and have better results for the students. These assessments are conducted annually. </a:t>
            </a:r>
          </a:p>
          <a:p>
            <a:endParaRPr lang="en-US" b="0" u="none" dirty="0"/>
          </a:p>
          <a:p>
            <a:r>
              <a:rPr lang="en-US" b="1" u="sng" dirty="0"/>
              <a:t>Annual reports </a:t>
            </a:r>
          </a:p>
          <a:p>
            <a:r>
              <a:rPr lang="en-US" b="0" u="none" dirty="0"/>
              <a:t>The reports provide a way for the counselors to collect data and narrow in on the areas students need support. The annual results reports include: document instructions, advocacy for system change, verification all students were served, analyze and explain, improvement for future activities and interventions and confirmation the impact of services. (ASCA: Assess, 2019). </a:t>
            </a:r>
            <a:endParaRPr lang="en-US" b="1" u="sng" dirty="0"/>
          </a:p>
          <a:p>
            <a:endParaRPr lang="en-US" b="1" u="sng" dirty="0"/>
          </a:p>
          <a:p>
            <a:r>
              <a:rPr lang="en-US" b="1" u="sng" dirty="0"/>
              <a:t>Assessment and appraisal </a:t>
            </a:r>
          </a:p>
          <a:p>
            <a:r>
              <a:rPr lang="en-US" b="0" u="none" dirty="0"/>
              <a:t>Assessment and appraisals are design to keep the school counselor accountable through self assessments of mindsets and behaviors, creation of a professional development plan and a yearly evaluation of the school counselors performance.</a:t>
            </a:r>
          </a:p>
          <a:p>
            <a:pPr marL="0" marR="0" lvl="0" indent="0" algn="l" defTabSz="914400" rtl="0" eaLnBrk="1" fontAlgn="auto" latinLnBrk="0" hangingPunct="1">
              <a:lnSpc>
                <a:spcPct val="200000"/>
              </a:lnSpc>
              <a:spcBef>
                <a:spcPts val="0"/>
              </a:spcBef>
              <a:spcAft>
                <a:spcPts val="0"/>
              </a:spcAft>
              <a:buClrTx/>
              <a:buSzTx/>
              <a:buFontTx/>
              <a:buNone/>
              <a:tabLst/>
              <a:defRPr/>
            </a:pPr>
            <a:endParaRPr lang="en-US" sz="1200" b="1" u="sng" dirty="0"/>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b="1" u="sng" dirty="0"/>
              <a:t>Reference</a:t>
            </a:r>
            <a:r>
              <a:rPr lang="en-US" sz="1200" dirty="0"/>
              <a:t> </a:t>
            </a:r>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dirty="0"/>
              <a:t>American School Counseling Association. (2019). </a:t>
            </a:r>
            <a:r>
              <a:rPr lang="en-US" sz="1200" i="1" dirty="0"/>
              <a:t>ASCA National Model 4th Edition: Assess.</a:t>
            </a:r>
            <a:r>
              <a:rPr lang="en-US" sz="1200" dirty="0">
                <a:hlinkClick r:id="rId3"/>
              </a:rPr>
              <a:t> https://halo.gcu.edu/resource/384b19f1-ea84-</a:t>
            </a:r>
            <a:r>
              <a:rPr lang="en-US" sz="1200" dirty="0"/>
              <a:t>	</a:t>
            </a:r>
          </a:p>
          <a:p>
            <a:pPr marL="0" marR="0" lvl="0" indent="0" algn="l" defTabSz="914400" rtl="0" eaLnBrk="1" fontAlgn="auto" latinLnBrk="0" hangingPunct="1">
              <a:lnSpc>
                <a:spcPct val="200000"/>
              </a:lnSpc>
              <a:spcBef>
                <a:spcPts val="0"/>
              </a:spcBef>
              <a:spcAft>
                <a:spcPts val="0"/>
              </a:spcAft>
              <a:buClrTx/>
              <a:buSzTx/>
              <a:buFontTx/>
              <a:buNone/>
              <a:tabLst/>
              <a:defRPr/>
            </a:pPr>
            <a:r>
              <a:rPr lang="en-US" sz="1200" dirty="0">
                <a:hlinkClick r:id="rId4"/>
              </a:rPr>
              <a:t>4e27-bc09-3c40ffe6fc4f?nestedResourceId=14873102-25eb-4c08-ae26-0d1da149dc71 </a:t>
            </a:r>
            <a:endParaRPr lang="en-US" sz="1200" dirty="0"/>
          </a:p>
          <a:p>
            <a:endParaRPr lang="en-US" dirty="0"/>
          </a:p>
        </p:txBody>
      </p:sp>
      <p:sp>
        <p:nvSpPr>
          <p:cNvPr id="4" name="Slide Number Placeholder 3"/>
          <p:cNvSpPr>
            <a:spLocks noGrp="1"/>
          </p:cNvSpPr>
          <p:nvPr>
            <p:ph type="sldNum" sz="quarter" idx="5"/>
          </p:nvPr>
        </p:nvSpPr>
        <p:spPr/>
        <p:txBody>
          <a:bodyPr/>
          <a:lstStyle/>
          <a:p>
            <a:fld id="{A82DA3CA-7D5F-2E41-8B3C-8BFBBDA8B212}" type="slidenum">
              <a:rPr lang="en-US" smtClean="0"/>
              <a:t>8</a:t>
            </a:fld>
            <a:endParaRPr lang="en-US" dirty="0"/>
          </a:p>
        </p:txBody>
      </p:sp>
    </p:spTree>
    <p:extLst>
      <p:ext uri="{BB962C8B-B14F-4D97-AF65-F5344CB8AC3E}">
        <p14:creationId xmlns:p14="http://schemas.microsoft.com/office/powerpoint/2010/main" val="12826262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Access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t>The ASCA National model is designed to help the implementation and support of the school counseling program. The school counseling program, “</a:t>
            </a:r>
            <a:r>
              <a:rPr lang="en-US" sz="1200" b="0" i="0" u="none" kern="1200" dirty="0">
                <a:solidFill>
                  <a:schemeClr val="tx1"/>
                </a:solidFill>
                <a:effectLst/>
                <a:latin typeface="+mn-lt"/>
                <a:ea typeface="+mn-ea"/>
                <a:cs typeface="+mn-cs"/>
              </a:rPr>
              <a:t>p</a:t>
            </a:r>
            <a:r>
              <a:rPr lang="en-US" sz="1200" b="0" i="0" kern="1200" dirty="0">
                <a:solidFill>
                  <a:schemeClr val="tx1"/>
                </a:solidFill>
                <a:effectLst/>
                <a:latin typeface="+mn-lt"/>
                <a:ea typeface="+mn-ea"/>
                <a:cs typeface="+mn-cs"/>
              </a:rPr>
              <a:t>rovides students with a comprehensive school counseling program that ensures equitable academic, career and social/ emotional development opportunities for all students” (ASCA, 2016. pp 1). Through these programs, students are provided with access to high quality and ethically sounds practices that serves them academically and socially/emotionally. </a:t>
            </a:r>
          </a:p>
          <a:p>
            <a:endParaRPr lang="en-US" b="1" u="sng" dirty="0"/>
          </a:p>
          <a:p>
            <a:r>
              <a:rPr lang="en-US" b="1" u="sng" dirty="0"/>
              <a:t>Equity </a:t>
            </a:r>
          </a:p>
          <a:p>
            <a:r>
              <a:rPr lang="en-US" b="0" u="none" dirty="0"/>
              <a:t>One of the ways the National Model provides fairness for all students is through the “assess”. The ”assess” section of this model provides counselor evaluations along with program evaluations in order to ensure fairness and equal treatment. Collect data will also provide elements of cultural awareness and understanding when assessing the individual, groups and school as a whole. </a:t>
            </a:r>
            <a:endParaRPr lang="en-US" b="1" u="sng" dirty="0"/>
          </a:p>
          <a:p>
            <a:endParaRPr lang="en-US" b="1" u="sng" dirty="0"/>
          </a:p>
          <a:p>
            <a:r>
              <a:rPr lang="en-US" b="1" u="sng" dirty="0"/>
              <a:t>Compassion </a:t>
            </a:r>
          </a:p>
          <a:p>
            <a:r>
              <a:rPr lang="en-US" b="0" u="none" dirty="0"/>
              <a:t>The integration of faith and work put our role as school counselors into a beautiful depiction of the goal of the national model. It states, “t</a:t>
            </a:r>
            <a:r>
              <a:rPr lang="en-US" dirty="0"/>
              <a:t>herefore, we are convinced that the Christian life must involve compassion and care, not only for the spiritual needs of mankind, but also for basic physical needs that stem from poverty, oppression and injustice” (GCU n.d. pp 1). </a:t>
            </a:r>
            <a:endParaRPr lang="en-US" b="0" u="none" dirty="0"/>
          </a:p>
          <a:p>
            <a:endParaRPr lang="en-US" b="1" u="sng" dirty="0"/>
          </a:p>
          <a:p>
            <a:r>
              <a:rPr lang="en-US" b="1" u="sng" dirty="0"/>
              <a:t>Success </a:t>
            </a:r>
          </a:p>
          <a:p>
            <a:r>
              <a:rPr lang="en-US" b="0" u="none" dirty="0"/>
              <a:t>As a school counselor, success is only achieved when students are meeting the goals they set out to accomplish. As counselors, our success is only possible if the students are meeting their goals. Establishing relationships, working toward goals, building confidence and creating a safe space for students to feel supported is considered success, according to the national model. </a:t>
            </a:r>
          </a:p>
          <a:p>
            <a:endParaRPr lang="en-US" b="1" u="sng" dirty="0"/>
          </a:p>
          <a:p>
            <a:r>
              <a:rPr lang="en-US" b="1" u="sng" dirty="0"/>
              <a:t>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Grand Canyon University (n.d.). </a:t>
            </a:r>
            <a:r>
              <a:rPr lang="en-US" sz="1200" i="1" dirty="0"/>
              <a:t>Statement on the Integration of Faith and Work. </a:t>
            </a:r>
            <a:r>
              <a:rPr lang="en-US" sz="1200" i="1" dirty="0">
                <a:hlinkClick r:id="rId3"/>
              </a:rPr>
              <a:t>https://www.gcu.edu/Documents/Statement-IFLW.pdf  </a:t>
            </a: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American School Counselor Association. (2016</a:t>
            </a:r>
            <a:r>
              <a:rPr lang="en-US" sz="1200" i="1" dirty="0"/>
              <a:t>). 2016 ASCA Ethical Standards for School</a:t>
            </a:r>
            <a:r>
              <a:rPr lang="en-US" sz="1200" dirty="0"/>
              <a:t> </a:t>
            </a:r>
            <a:r>
              <a:rPr lang="en-US" sz="1200" i="1" dirty="0"/>
              <a:t>Counselors.</a:t>
            </a:r>
            <a:r>
              <a:rPr lang="en-US" sz="1200" dirty="0">
                <a:hlinkClick r:id="rId4"/>
              </a:rPr>
              <a:t> https://www.schoolcounselor.org/About-School-Counseling/Ethical-Legal-Responsibilities/ASCA-Ethical-</a:t>
            </a:r>
            <a:r>
              <a:rPr lang="en-US" sz="1200" dirty="0">
                <a:hlinkClick r:id="rId5"/>
              </a:rPr>
              <a:t>Standards-for-School-Counselors-(1)</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b="1" u="sng" dirty="0"/>
          </a:p>
        </p:txBody>
      </p:sp>
      <p:sp>
        <p:nvSpPr>
          <p:cNvPr id="4" name="Slide Number Placeholder 3"/>
          <p:cNvSpPr>
            <a:spLocks noGrp="1"/>
          </p:cNvSpPr>
          <p:nvPr>
            <p:ph type="sldNum" sz="quarter" idx="5"/>
          </p:nvPr>
        </p:nvSpPr>
        <p:spPr/>
        <p:txBody>
          <a:bodyPr/>
          <a:lstStyle/>
          <a:p>
            <a:fld id="{A82DA3CA-7D5F-2E41-8B3C-8BFBBDA8B212}" type="slidenum">
              <a:rPr lang="en-US" smtClean="0"/>
              <a:t>9</a:t>
            </a:fld>
            <a:endParaRPr lang="en-US" dirty="0"/>
          </a:p>
        </p:txBody>
      </p:sp>
    </p:spTree>
    <p:extLst>
      <p:ext uri="{BB962C8B-B14F-4D97-AF65-F5344CB8AC3E}">
        <p14:creationId xmlns:p14="http://schemas.microsoft.com/office/powerpoint/2010/main" val="332926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*Throughout this power point, I was able to talk about the major support systems of school counselors. The importance of the National Model was reviewed and how it provides standards, structure and safety for the school counselor. After reviewing the importance of the model, I then discussed the roles of a school counselor and how they provide support to the student during the implementation of the school counseling program. Each component of the school counseling National Model was then broken down and discussed in detail. Those components include: define, manage, deliver, and assess. Lastly, access. equity, compassion and success was discussed and how the national model ensures these characteristics. </a:t>
            </a:r>
          </a:p>
        </p:txBody>
      </p:sp>
      <p:sp>
        <p:nvSpPr>
          <p:cNvPr id="4" name="Slide Number Placeholder 3"/>
          <p:cNvSpPr>
            <a:spLocks noGrp="1"/>
          </p:cNvSpPr>
          <p:nvPr>
            <p:ph type="sldNum" sz="quarter" idx="5"/>
          </p:nvPr>
        </p:nvSpPr>
        <p:spPr/>
        <p:txBody>
          <a:bodyPr/>
          <a:lstStyle/>
          <a:p>
            <a:fld id="{A82DA3CA-7D5F-2E41-8B3C-8BFBBDA8B212}" type="slidenum">
              <a:rPr lang="en-US" smtClean="0"/>
              <a:t>10</a:t>
            </a:fld>
            <a:endParaRPr lang="en-US" dirty="0"/>
          </a:p>
        </p:txBody>
      </p:sp>
    </p:spTree>
    <p:extLst>
      <p:ext uri="{BB962C8B-B14F-4D97-AF65-F5344CB8AC3E}">
        <p14:creationId xmlns:p14="http://schemas.microsoft.com/office/powerpoint/2010/main" val="2774441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time, the floor will be opened up to not only hear personal thoughts/experiences but also to provide an opportunity for questions to be asked. This information can be overwhelming as it touches every aspect of school counseling but this can also be a great time of growth. The ASCA encourages continued growth for school counselors and no question is too small or too big when it comes to growth. </a:t>
            </a:r>
          </a:p>
        </p:txBody>
      </p:sp>
      <p:sp>
        <p:nvSpPr>
          <p:cNvPr id="4" name="Slide Number Placeholder 3"/>
          <p:cNvSpPr>
            <a:spLocks noGrp="1"/>
          </p:cNvSpPr>
          <p:nvPr>
            <p:ph type="sldNum" sz="quarter" idx="5"/>
          </p:nvPr>
        </p:nvSpPr>
        <p:spPr/>
        <p:txBody>
          <a:bodyPr/>
          <a:lstStyle/>
          <a:p>
            <a:fld id="{A82DA3CA-7D5F-2E41-8B3C-8BFBBDA8B212}" type="slidenum">
              <a:rPr lang="en-US" smtClean="0"/>
              <a:t>11</a:t>
            </a:fld>
            <a:endParaRPr lang="en-US" dirty="0"/>
          </a:p>
        </p:txBody>
      </p:sp>
    </p:spTree>
    <p:extLst>
      <p:ext uri="{BB962C8B-B14F-4D97-AF65-F5344CB8AC3E}">
        <p14:creationId xmlns:p14="http://schemas.microsoft.com/office/powerpoint/2010/main" val="102130088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88CC459-82DC-154B-85EF-2DB9AC3E5D3E}" type="slidenum">
              <a:rPr lang="en-US" smtClean="0"/>
              <a:t>‹#›</a:t>
            </a:fld>
            <a:endParaRPr lang="en-US" dirty="0"/>
          </a:p>
        </p:txBody>
      </p:sp>
    </p:spTree>
    <p:extLst>
      <p:ext uri="{BB962C8B-B14F-4D97-AF65-F5344CB8AC3E}">
        <p14:creationId xmlns:p14="http://schemas.microsoft.com/office/powerpoint/2010/main" val="2690041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2593733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66D57D8F-C4C3-F64B-A305-0D99C834DADB}" type="datetimeFigureOut">
              <a:rPr lang="en-US" smtClean="0"/>
              <a:t>11/18/24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88CC459-82DC-154B-85EF-2DB9AC3E5D3E}" type="slidenum">
              <a:rPr lang="en-US" smtClean="0"/>
              <a:t>‹#›</a:t>
            </a:fld>
            <a:endParaRPr lang="en-US" dirty="0"/>
          </a:p>
        </p:txBody>
      </p:sp>
    </p:spTree>
    <p:extLst>
      <p:ext uri="{BB962C8B-B14F-4D97-AF65-F5344CB8AC3E}">
        <p14:creationId xmlns:p14="http://schemas.microsoft.com/office/powerpoint/2010/main" val="415639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3135431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88CC459-82DC-154B-85EF-2DB9AC3E5D3E}"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43812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88CC459-82DC-154B-85EF-2DB9AC3E5D3E}" type="slidenum">
              <a:rPr lang="en-US" smtClean="0"/>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4990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1219708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1340698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D57D8F-C4C3-F64B-A305-0D99C834DADB}" type="datetimeFigureOut">
              <a:rPr lang="en-US" smtClean="0"/>
              <a:t>11/18/24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2964752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349506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D57D8F-C4C3-F64B-A305-0D99C834DADB}" type="datetimeFigureOut">
              <a:rPr lang="en-US" smtClean="0"/>
              <a:t>11/18/24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8CC459-82DC-154B-85EF-2DB9AC3E5D3E}" type="slidenum">
              <a:rPr lang="en-US" smtClean="0"/>
              <a:t>‹#›</a:t>
            </a:fld>
            <a:endParaRPr lang="en-US" dirty="0"/>
          </a:p>
        </p:txBody>
      </p:sp>
    </p:spTree>
    <p:extLst>
      <p:ext uri="{BB962C8B-B14F-4D97-AF65-F5344CB8AC3E}">
        <p14:creationId xmlns:p14="http://schemas.microsoft.com/office/powerpoint/2010/main" val="1900331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66D57D8F-C4C3-F64B-A305-0D99C834DADB}" type="datetimeFigureOut">
              <a:rPr lang="en-US" smtClean="0"/>
              <a:t>11/18/24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88CC459-82DC-154B-85EF-2DB9AC3E5D3E}" type="slidenum">
              <a:rPr lang="en-US" smtClean="0"/>
              <a:t>‹#›</a:t>
            </a:fld>
            <a:endParaRPr lang="en-US" dirty="0"/>
          </a:p>
        </p:txBody>
      </p:sp>
    </p:spTree>
    <p:extLst>
      <p:ext uri="{BB962C8B-B14F-4D97-AF65-F5344CB8AC3E}">
        <p14:creationId xmlns:p14="http://schemas.microsoft.com/office/powerpoint/2010/main" val="28044859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alo.gcu.edu/resource/3efaddba-273d-" TargetMode="External"/><Relationship Id="rId2" Type="http://schemas.openxmlformats.org/officeDocument/2006/relationships/hyperlink" Target="https://schoolcounselor.org/getmedia/7428a787-a452-4abb-afec-d78ec77870cd/Mindsets-Behaviors.pdf" TargetMode="External"/><Relationship Id="rId1" Type="http://schemas.openxmlformats.org/officeDocument/2006/relationships/slideLayout" Target="../slideLayouts/slideLayout2.xml"/><Relationship Id="rId6" Type="http://schemas.openxmlformats.org/officeDocument/2006/relationships/hyperlink" Target="4afa-a0e2-63f4f2c91328%25252525253FnestedResourceId=996a1d18-e26a-4bb8-90a9-e9967c301ece" TargetMode="External"/><Relationship Id="rId5" Type="http://schemas.openxmlformats.org/officeDocument/2006/relationships/hyperlink" Target="https://halo.gcu.edu/resource/fede9f60-d64d-" TargetMode="External"/><Relationship Id="rId4" Type="http://schemas.openxmlformats.org/officeDocument/2006/relationships/hyperlink" Target="43f4-8408-4d4f4de1c286%2525252525253FnestedResourceId=b6820429-b312-4e68-94b2-0cdc9ea04e18"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800d-43ed-9237-52c6f5917b05%253FnestedResourceId=bb9e9509-790e-4008-ad9b-71a2338c37be" TargetMode="External"/><Relationship Id="rId7" Type="http://schemas.openxmlformats.org/officeDocument/2006/relationships/hyperlink" Target="Standards-for-School-Counselors-(1)" TargetMode="External"/><Relationship Id="rId2" Type="http://schemas.openxmlformats.org/officeDocument/2006/relationships/hyperlink" Target="https://halo.gcu.edu/resource/03934c2b-" TargetMode="External"/><Relationship Id="rId1" Type="http://schemas.openxmlformats.org/officeDocument/2006/relationships/slideLayout" Target="../slideLayouts/slideLayout2.xml"/><Relationship Id="rId6" Type="http://schemas.openxmlformats.org/officeDocument/2006/relationships/hyperlink" Target="https://www.schoolcounselor.org/About-School-Counseling/Ethical-Legal-Responsibilities/ASCA-Ethical-" TargetMode="External"/><Relationship Id="rId5" Type="http://schemas.openxmlformats.org/officeDocument/2006/relationships/hyperlink" Target="4e27-bc09-3c40ffe6fc4f%2525252525253FnestedResourceId=14873102-25eb-4c08-ae26-0d1da149dc71" TargetMode="External"/><Relationship Id="rId4" Type="http://schemas.openxmlformats.org/officeDocument/2006/relationships/hyperlink" Target="https://halo.gcu.edu/resource/384b19f1-ea84-"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schoolcounselor.org/getmedia/a8d59c2c-51de-4ec3-a565-a3235f3b93c3/SC-Competencies.pdf" TargetMode="External"/><Relationship Id="rId2" Type="http://schemas.openxmlformats.org/officeDocument/2006/relationships/hyperlink" Target="https://www.schoolcounselor.org/getmedia/ee8b2e1b-d021-4575-982c-c84402cb2cd2/Role-Statement.pdf" TargetMode="External"/><Relationship Id="rId1" Type="http://schemas.openxmlformats.org/officeDocument/2006/relationships/slideLayout" Target="../slideLayouts/slideLayout2.xml"/><Relationship Id="rId4" Type="http://schemas.openxmlformats.org/officeDocument/2006/relationships/hyperlink" Target="https://www.gcu.edu/Documents/Statement-IFLW.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FC8B-3DF2-983D-1A7D-87FD2FE8F042}"/>
              </a:ext>
            </a:extLst>
          </p:cNvPr>
          <p:cNvSpPr>
            <a:spLocks noGrp="1"/>
          </p:cNvSpPr>
          <p:nvPr>
            <p:ph type="ctrTitle"/>
          </p:nvPr>
        </p:nvSpPr>
        <p:spPr/>
        <p:txBody>
          <a:bodyPr>
            <a:normAutofit/>
          </a:bodyPr>
          <a:lstStyle/>
          <a:p>
            <a:r>
              <a:rPr lang="en-US" dirty="0"/>
              <a:t>School Counseling Program Design </a:t>
            </a:r>
          </a:p>
        </p:txBody>
      </p:sp>
      <p:sp>
        <p:nvSpPr>
          <p:cNvPr id="3" name="Subtitle 2">
            <a:extLst>
              <a:ext uri="{FF2B5EF4-FFF2-40B4-BE49-F238E27FC236}">
                <a16:creationId xmlns:a16="http://schemas.microsoft.com/office/drawing/2014/main" id="{243451E3-7B48-206A-1627-AD431ED72FD6}"/>
              </a:ext>
            </a:extLst>
          </p:cNvPr>
          <p:cNvSpPr>
            <a:spLocks noGrp="1"/>
          </p:cNvSpPr>
          <p:nvPr>
            <p:ph type="subTitle" idx="1"/>
          </p:nvPr>
        </p:nvSpPr>
        <p:spPr/>
        <p:txBody>
          <a:bodyPr>
            <a:normAutofit fontScale="55000" lnSpcReduction="20000"/>
          </a:bodyPr>
          <a:lstStyle/>
          <a:p>
            <a:r>
              <a:rPr lang="en-US" dirty="0"/>
              <a:t>Tiffany Groveman </a:t>
            </a:r>
          </a:p>
          <a:p>
            <a:r>
              <a:rPr lang="en-US" dirty="0"/>
              <a:t>College of Humanities and Social Sciences, Grand Canyon University </a:t>
            </a:r>
          </a:p>
          <a:p>
            <a:r>
              <a:rPr lang="en-US" dirty="0"/>
              <a:t>Organization and Administration of a School Counseling Program </a:t>
            </a:r>
          </a:p>
          <a:p>
            <a:r>
              <a:rPr lang="en-US" dirty="0"/>
              <a:t>Dr. Latinia Shell  </a:t>
            </a:r>
          </a:p>
          <a:p>
            <a:endParaRPr lang="en-US" dirty="0"/>
          </a:p>
        </p:txBody>
      </p:sp>
    </p:spTree>
    <p:extLst>
      <p:ext uri="{BB962C8B-B14F-4D97-AF65-F5344CB8AC3E}">
        <p14:creationId xmlns:p14="http://schemas.microsoft.com/office/powerpoint/2010/main" val="3848148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7DCA8-66A6-13B2-8C97-523E4ABF941F}"/>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ECBC64AB-6DAF-95E1-C41D-C4EAFE38F178}"/>
              </a:ext>
            </a:extLst>
          </p:cNvPr>
          <p:cNvSpPr>
            <a:spLocks noGrp="1"/>
          </p:cNvSpPr>
          <p:nvPr>
            <p:ph idx="1"/>
          </p:nvPr>
        </p:nvSpPr>
        <p:spPr/>
        <p:txBody>
          <a:bodyPr/>
          <a:lstStyle/>
          <a:p>
            <a:r>
              <a:rPr lang="en-US" dirty="0"/>
              <a:t>Importance of school counseling National Model </a:t>
            </a:r>
          </a:p>
          <a:p>
            <a:r>
              <a:rPr lang="en-US" dirty="0"/>
              <a:t>Roles of a school counselor </a:t>
            </a:r>
          </a:p>
          <a:p>
            <a:r>
              <a:rPr lang="en-US" dirty="0"/>
              <a:t>National Model </a:t>
            </a:r>
          </a:p>
          <a:p>
            <a:pPr lvl="1"/>
            <a:r>
              <a:rPr lang="en-US" dirty="0"/>
              <a:t>Define </a:t>
            </a:r>
          </a:p>
          <a:p>
            <a:pPr lvl="1"/>
            <a:r>
              <a:rPr lang="en-US" dirty="0"/>
              <a:t>Manage. </a:t>
            </a:r>
          </a:p>
          <a:p>
            <a:pPr lvl="1"/>
            <a:r>
              <a:rPr lang="en-US" dirty="0"/>
              <a:t>Deliver </a:t>
            </a:r>
          </a:p>
          <a:p>
            <a:pPr lvl="1"/>
            <a:r>
              <a:rPr lang="en-US" dirty="0"/>
              <a:t>Assess</a:t>
            </a:r>
          </a:p>
          <a:p>
            <a:r>
              <a:rPr lang="en-US" dirty="0"/>
              <a:t>How the National Model ensures: access, equity, compassion, and success</a:t>
            </a:r>
          </a:p>
        </p:txBody>
      </p:sp>
    </p:spTree>
    <p:extLst>
      <p:ext uri="{BB962C8B-B14F-4D97-AF65-F5344CB8AC3E}">
        <p14:creationId xmlns:p14="http://schemas.microsoft.com/office/powerpoint/2010/main" val="260299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8E3C-D708-1CB6-2A8A-C50701683C44}"/>
              </a:ext>
            </a:extLst>
          </p:cNvPr>
          <p:cNvSpPr>
            <a:spLocks noGrp="1"/>
          </p:cNvSpPr>
          <p:nvPr>
            <p:ph type="title"/>
          </p:nvPr>
        </p:nvSpPr>
        <p:spPr/>
        <p:txBody>
          <a:bodyPr/>
          <a:lstStyle/>
          <a:p>
            <a:r>
              <a:rPr lang="en-US" dirty="0"/>
              <a:t>ASCa National Model </a:t>
            </a:r>
          </a:p>
        </p:txBody>
      </p:sp>
      <p:sp>
        <p:nvSpPr>
          <p:cNvPr id="8" name="Content Placeholder 7">
            <a:extLst>
              <a:ext uri="{FF2B5EF4-FFF2-40B4-BE49-F238E27FC236}">
                <a16:creationId xmlns:a16="http://schemas.microsoft.com/office/drawing/2014/main" id="{02743126-75EA-C336-EA0E-408C11145A12}"/>
              </a:ext>
            </a:extLst>
          </p:cNvPr>
          <p:cNvSpPr>
            <a:spLocks noGrp="1"/>
          </p:cNvSpPr>
          <p:nvPr>
            <p:ph idx="1"/>
          </p:nvPr>
        </p:nvSpPr>
        <p:spPr/>
        <p:txBody>
          <a:bodyPr/>
          <a:lstStyle/>
          <a:p>
            <a:r>
              <a:rPr lang="en-US" dirty="0"/>
              <a:t>Standards </a:t>
            </a:r>
          </a:p>
          <a:p>
            <a:r>
              <a:rPr lang="en-US" dirty="0"/>
              <a:t>Structure </a:t>
            </a:r>
          </a:p>
          <a:p>
            <a:r>
              <a:rPr lang="en-US" dirty="0"/>
              <a:t>Safety </a:t>
            </a:r>
          </a:p>
          <a:p>
            <a:endParaRPr lang="en-US" dirty="0"/>
          </a:p>
        </p:txBody>
      </p:sp>
      <p:pic>
        <p:nvPicPr>
          <p:cNvPr id="10" name="Picture 9">
            <a:extLst>
              <a:ext uri="{FF2B5EF4-FFF2-40B4-BE49-F238E27FC236}">
                <a16:creationId xmlns:a16="http://schemas.microsoft.com/office/drawing/2014/main" id="{0B057D50-31CC-DFE2-5C5B-454754A14F51}"/>
              </a:ext>
            </a:extLst>
          </p:cNvPr>
          <p:cNvPicPr>
            <a:picLocks noChangeAspect="1"/>
          </p:cNvPicPr>
          <p:nvPr/>
        </p:nvPicPr>
        <p:blipFill>
          <a:blip r:embed="rId3"/>
          <a:stretch>
            <a:fillRect/>
          </a:stretch>
        </p:blipFill>
        <p:spPr>
          <a:xfrm>
            <a:off x="3950491" y="1879664"/>
            <a:ext cx="3360451" cy="3420999"/>
          </a:xfrm>
          <a:prstGeom prst="rect">
            <a:avLst/>
          </a:prstGeom>
        </p:spPr>
      </p:pic>
    </p:spTree>
    <p:extLst>
      <p:ext uri="{BB962C8B-B14F-4D97-AF65-F5344CB8AC3E}">
        <p14:creationId xmlns:p14="http://schemas.microsoft.com/office/powerpoint/2010/main" val="59876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4E25-6582-DC36-F3CB-6CA8A2F6B51C}"/>
              </a:ext>
            </a:extLst>
          </p:cNvPr>
          <p:cNvSpPr>
            <a:spLocks noGrp="1"/>
          </p:cNvSpPr>
          <p:nvPr>
            <p:ph type="title"/>
          </p:nvPr>
        </p:nvSpPr>
        <p:spPr/>
        <p:txBody>
          <a:bodyPr/>
          <a:lstStyle/>
          <a:p>
            <a:r>
              <a:rPr lang="en-US" dirty="0"/>
              <a:t>School Counselor Roles</a:t>
            </a:r>
          </a:p>
        </p:txBody>
      </p:sp>
      <p:sp>
        <p:nvSpPr>
          <p:cNvPr id="3" name="Content Placeholder 2">
            <a:extLst>
              <a:ext uri="{FF2B5EF4-FFF2-40B4-BE49-F238E27FC236}">
                <a16:creationId xmlns:a16="http://schemas.microsoft.com/office/drawing/2014/main" id="{652B24E5-21D1-8AFF-DEAC-BE03A68459FB}"/>
              </a:ext>
            </a:extLst>
          </p:cNvPr>
          <p:cNvSpPr>
            <a:spLocks noGrp="1"/>
          </p:cNvSpPr>
          <p:nvPr>
            <p:ph idx="1"/>
          </p:nvPr>
        </p:nvSpPr>
        <p:spPr/>
        <p:txBody>
          <a:bodyPr/>
          <a:lstStyle/>
          <a:p>
            <a:r>
              <a:rPr lang="en-US" dirty="0"/>
              <a:t>Academic success </a:t>
            </a:r>
          </a:p>
          <a:p>
            <a:r>
              <a:rPr lang="en-US" dirty="0"/>
              <a:t>Career planning </a:t>
            </a:r>
          </a:p>
          <a:p>
            <a:r>
              <a:rPr lang="en-US" dirty="0"/>
              <a:t>Social/emotional development </a:t>
            </a:r>
          </a:p>
          <a:p>
            <a:endParaRPr lang="en-US" dirty="0"/>
          </a:p>
        </p:txBody>
      </p:sp>
      <p:pic>
        <p:nvPicPr>
          <p:cNvPr id="5" name="Picture 4">
            <a:extLst>
              <a:ext uri="{FF2B5EF4-FFF2-40B4-BE49-F238E27FC236}">
                <a16:creationId xmlns:a16="http://schemas.microsoft.com/office/drawing/2014/main" id="{853D829F-51F1-DAF7-D18D-6BA093F2D1E9}"/>
              </a:ext>
            </a:extLst>
          </p:cNvPr>
          <p:cNvPicPr>
            <a:picLocks noChangeAspect="1"/>
          </p:cNvPicPr>
          <p:nvPr/>
        </p:nvPicPr>
        <p:blipFill>
          <a:blip r:embed="rId3"/>
          <a:stretch>
            <a:fillRect/>
          </a:stretch>
        </p:blipFill>
        <p:spPr>
          <a:xfrm>
            <a:off x="5412091" y="1675151"/>
            <a:ext cx="4347545" cy="2640247"/>
          </a:xfrm>
          <a:prstGeom prst="rect">
            <a:avLst/>
          </a:prstGeom>
        </p:spPr>
      </p:pic>
    </p:spTree>
    <p:extLst>
      <p:ext uri="{BB962C8B-B14F-4D97-AF65-F5344CB8AC3E}">
        <p14:creationId xmlns:p14="http://schemas.microsoft.com/office/powerpoint/2010/main" val="39131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DB38-3CF2-9F7A-459A-90E039E5C108}"/>
              </a:ext>
            </a:extLst>
          </p:cNvPr>
          <p:cNvSpPr>
            <a:spLocks noGrp="1"/>
          </p:cNvSpPr>
          <p:nvPr>
            <p:ph type="title"/>
          </p:nvPr>
        </p:nvSpPr>
        <p:spPr/>
        <p:txBody>
          <a:bodyPr/>
          <a:lstStyle/>
          <a:p>
            <a:r>
              <a:rPr lang="en-US" dirty="0"/>
              <a:t>ASCA National Model: Define</a:t>
            </a:r>
          </a:p>
        </p:txBody>
      </p:sp>
      <p:sp>
        <p:nvSpPr>
          <p:cNvPr id="3" name="Content Placeholder 2">
            <a:extLst>
              <a:ext uri="{FF2B5EF4-FFF2-40B4-BE49-F238E27FC236}">
                <a16:creationId xmlns:a16="http://schemas.microsoft.com/office/drawing/2014/main" id="{5CFB2838-E865-DF0B-8518-5CA60C9A864A}"/>
              </a:ext>
            </a:extLst>
          </p:cNvPr>
          <p:cNvSpPr>
            <a:spLocks noGrp="1"/>
          </p:cNvSpPr>
          <p:nvPr>
            <p:ph idx="1"/>
          </p:nvPr>
        </p:nvSpPr>
        <p:spPr/>
        <p:txBody>
          <a:bodyPr/>
          <a:lstStyle/>
          <a:p>
            <a:r>
              <a:rPr lang="en-US" dirty="0"/>
              <a:t>Professional standards &amp; competencies </a:t>
            </a:r>
          </a:p>
          <a:p>
            <a:r>
              <a:rPr lang="en-US" dirty="0"/>
              <a:t>Mindsets &amp; behaviors </a:t>
            </a:r>
          </a:p>
          <a:p>
            <a:r>
              <a:rPr lang="en-US" dirty="0"/>
              <a:t>Ethical standards </a:t>
            </a:r>
          </a:p>
        </p:txBody>
      </p:sp>
    </p:spTree>
    <p:extLst>
      <p:ext uri="{BB962C8B-B14F-4D97-AF65-F5344CB8AC3E}">
        <p14:creationId xmlns:p14="http://schemas.microsoft.com/office/powerpoint/2010/main" val="233577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EB1E2-0959-E75E-B26C-CA0C65237D9A}"/>
              </a:ext>
            </a:extLst>
          </p:cNvPr>
          <p:cNvSpPr>
            <a:spLocks noGrp="1"/>
          </p:cNvSpPr>
          <p:nvPr>
            <p:ph type="title"/>
          </p:nvPr>
        </p:nvSpPr>
        <p:spPr/>
        <p:txBody>
          <a:bodyPr/>
          <a:lstStyle/>
          <a:p>
            <a:r>
              <a:rPr lang="en-US" dirty="0"/>
              <a:t>ASCA National Model: Manage </a:t>
            </a:r>
          </a:p>
        </p:txBody>
      </p:sp>
      <p:sp>
        <p:nvSpPr>
          <p:cNvPr id="3" name="Content Placeholder 2">
            <a:extLst>
              <a:ext uri="{FF2B5EF4-FFF2-40B4-BE49-F238E27FC236}">
                <a16:creationId xmlns:a16="http://schemas.microsoft.com/office/drawing/2014/main" id="{E1F59B8C-4E8E-CBCC-60AC-30116998A059}"/>
              </a:ext>
            </a:extLst>
          </p:cNvPr>
          <p:cNvSpPr>
            <a:spLocks noGrp="1"/>
          </p:cNvSpPr>
          <p:nvPr>
            <p:ph idx="1"/>
          </p:nvPr>
        </p:nvSpPr>
        <p:spPr/>
        <p:txBody>
          <a:bodyPr/>
          <a:lstStyle/>
          <a:p>
            <a:r>
              <a:rPr lang="en-US" dirty="0"/>
              <a:t>Program focus </a:t>
            </a:r>
          </a:p>
          <a:p>
            <a:r>
              <a:rPr lang="en-US" dirty="0"/>
              <a:t>Program planning </a:t>
            </a:r>
          </a:p>
        </p:txBody>
      </p:sp>
      <p:pic>
        <p:nvPicPr>
          <p:cNvPr id="5" name="Picture 4">
            <a:extLst>
              <a:ext uri="{FF2B5EF4-FFF2-40B4-BE49-F238E27FC236}">
                <a16:creationId xmlns:a16="http://schemas.microsoft.com/office/drawing/2014/main" id="{6AF5EB3A-F7D7-73BF-3AAF-7701A1C40825}"/>
              </a:ext>
            </a:extLst>
          </p:cNvPr>
          <p:cNvPicPr>
            <a:picLocks noChangeAspect="1"/>
          </p:cNvPicPr>
          <p:nvPr/>
        </p:nvPicPr>
        <p:blipFill>
          <a:blip r:embed="rId3"/>
          <a:stretch>
            <a:fillRect/>
          </a:stretch>
        </p:blipFill>
        <p:spPr>
          <a:xfrm>
            <a:off x="3740982" y="2758043"/>
            <a:ext cx="3349365" cy="2777522"/>
          </a:xfrm>
          <a:prstGeom prst="rect">
            <a:avLst/>
          </a:prstGeom>
        </p:spPr>
      </p:pic>
    </p:spTree>
    <p:extLst>
      <p:ext uri="{BB962C8B-B14F-4D97-AF65-F5344CB8AC3E}">
        <p14:creationId xmlns:p14="http://schemas.microsoft.com/office/powerpoint/2010/main" val="3353998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8A152-7FBE-1517-641E-B3D5609615D7}"/>
              </a:ext>
            </a:extLst>
          </p:cNvPr>
          <p:cNvSpPr>
            <a:spLocks noGrp="1"/>
          </p:cNvSpPr>
          <p:nvPr>
            <p:ph type="title"/>
          </p:nvPr>
        </p:nvSpPr>
        <p:spPr/>
        <p:txBody>
          <a:bodyPr/>
          <a:lstStyle/>
          <a:p>
            <a:r>
              <a:rPr lang="en-US" dirty="0"/>
              <a:t>ASCA National Model: Deliver </a:t>
            </a:r>
          </a:p>
        </p:txBody>
      </p:sp>
      <p:sp>
        <p:nvSpPr>
          <p:cNvPr id="3" name="Content Placeholder 2">
            <a:extLst>
              <a:ext uri="{FF2B5EF4-FFF2-40B4-BE49-F238E27FC236}">
                <a16:creationId xmlns:a16="http://schemas.microsoft.com/office/drawing/2014/main" id="{954357F3-7508-8172-8164-0DA5688112E2}"/>
              </a:ext>
            </a:extLst>
          </p:cNvPr>
          <p:cNvSpPr>
            <a:spLocks noGrp="1"/>
          </p:cNvSpPr>
          <p:nvPr>
            <p:ph idx="1"/>
          </p:nvPr>
        </p:nvSpPr>
        <p:spPr/>
        <p:txBody>
          <a:bodyPr/>
          <a:lstStyle/>
          <a:p>
            <a:r>
              <a:rPr lang="en-US" dirty="0"/>
              <a:t>Direct Hours </a:t>
            </a:r>
          </a:p>
          <a:p>
            <a:r>
              <a:rPr lang="en-US" dirty="0"/>
              <a:t>Indirect Hours </a:t>
            </a:r>
          </a:p>
        </p:txBody>
      </p:sp>
      <p:pic>
        <p:nvPicPr>
          <p:cNvPr id="5" name="Picture 4">
            <a:extLst>
              <a:ext uri="{FF2B5EF4-FFF2-40B4-BE49-F238E27FC236}">
                <a16:creationId xmlns:a16="http://schemas.microsoft.com/office/drawing/2014/main" id="{2274D7B5-A4D1-7222-7739-7C3F0DD168BA}"/>
              </a:ext>
            </a:extLst>
          </p:cNvPr>
          <p:cNvPicPr>
            <a:picLocks noChangeAspect="1"/>
          </p:cNvPicPr>
          <p:nvPr/>
        </p:nvPicPr>
        <p:blipFill>
          <a:blip r:embed="rId3"/>
          <a:stretch>
            <a:fillRect/>
          </a:stretch>
        </p:blipFill>
        <p:spPr>
          <a:xfrm>
            <a:off x="4841823" y="2707766"/>
            <a:ext cx="3987383" cy="2878076"/>
          </a:xfrm>
          <a:prstGeom prst="rect">
            <a:avLst/>
          </a:prstGeom>
        </p:spPr>
      </p:pic>
    </p:spTree>
    <p:extLst>
      <p:ext uri="{BB962C8B-B14F-4D97-AF65-F5344CB8AC3E}">
        <p14:creationId xmlns:p14="http://schemas.microsoft.com/office/powerpoint/2010/main" val="286201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5DD35-A47E-7E01-682D-9732A1E4CBF0}"/>
              </a:ext>
            </a:extLst>
          </p:cNvPr>
          <p:cNvSpPr>
            <a:spLocks noGrp="1"/>
          </p:cNvSpPr>
          <p:nvPr>
            <p:ph type="title"/>
          </p:nvPr>
        </p:nvSpPr>
        <p:spPr/>
        <p:txBody>
          <a:bodyPr/>
          <a:lstStyle/>
          <a:p>
            <a:r>
              <a:rPr lang="en-US" dirty="0"/>
              <a:t>ASCA National Model: Assess </a:t>
            </a:r>
          </a:p>
        </p:txBody>
      </p:sp>
      <p:sp>
        <p:nvSpPr>
          <p:cNvPr id="3" name="Content Placeholder 2">
            <a:extLst>
              <a:ext uri="{FF2B5EF4-FFF2-40B4-BE49-F238E27FC236}">
                <a16:creationId xmlns:a16="http://schemas.microsoft.com/office/drawing/2014/main" id="{8E63C537-DAA2-8513-D112-391D4AE66060}"/>
              </a:ext>
            </a:extLst>
          </p:cNvPr>
          <p:cNvSpPr>
            <a:spLocks noGrp="1"/>
          </p:cNvSpPr>
          <p:nvPr>
            <p:ph idx="1"/>
          </p:nvPr>
        </p:nvSpPr>
        <p:spPr/>
        <p:txBody>
          <a:bodyPr/>
          <a:lstStyle/>
          <a:p>
            <a:r>
              <a:rPr lang="en-US" dirty="0"/>
              <a:t>Program assessments </a:t>
            </a:r>
          </a:p>
          <a:p>
            <a:r>
              <a:rPr lang="en-US" dirty="0"/>
              <a:t>Annual reports </a:t>
            </a:r>
          </a:p>
          <a:p>
            <a:r>
              <a:rPr lang="en-US" dirty="0"/>
              <a:t>Assessment and appraisal </a:t>
            </a:r>
          </a:p>
        </p:txBody>
      </p:sp>
    </p:spTree>
    <p:extLst>
      <p:ext uri="{BB962C8B-B14F-4D97-AF65-F5344CB8AC3E}">
        <p14:creationId xmlns:p14="http://schemas.microsoft.com/office/powerpoint/2010/main" val="2429624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E6F22-FAFA-1C8F-FAE8-0F22805ABF83}"/>
              </a:ext>
            </a:extLst>
          </p:cNvPr>
          <p:cNvSpPr>
            <a:spLocks noGrp="1"/>
          </p:cNvSpPr>
          <p:nvPr>
            <p:ph type="title"/>
          </p:nvPr>
        </p:nvSpPr>
        <p:spPr/>
        <p:txBody>
          <a:bodyPr/>
          <a:lstStyle/>
          <a:p>
            <a:r>
              <a:rPr lang="en-US" dirty="0"/>
              <a:t>Program Access, Equity, Compassion &amp; Success</a:t>
            </a:r>
          </a:p>
        </p:txBody>
      </p:sp>
      <p:sp>
        <p:nvSpPr>
          <p:cNvPr id="3" name="Content Placeholder 2">
            <a:extLst>
              <a:ext uri="{FF2B5EF4-FFF2-40B4-BE49-F238E27FC236}">
                <a16:creationId xmlns:a16="http://schemas.microsoft.com/office/drawing/2014/main" id="{1887155E-975E-75DD-348D-727DB29883F3}"/>
              </a:ext>
            </a:extLst>
          </p:cNvPr>
          <p:cNvSpPr>
            <a:spLocks noGrp="1"/>
          </p:cNvSpPr>
          <p:nvPr>
            <p:ph idx="1"/>
          </p:nvPr>
        </p:nvSpPr>
        <p:spPr/>
        <p:txBody>
          <a:bodyPr/>
          <a:lstStyle/>
          <a:p>
            <a:r>
              <a:rPr lang="en-US" dirty="0"/>
              <a:t>Access </a:t>
            </a:r>
          </a:p>
          <a:p>
            <a:r>
              <a:rPr lang="en-US" dirty="0"/>
              <a:t>Equity </a:t>
            </a:r>
          </a:p>
          <a:p>
            <a:r>
              <a:rPr lang="en-US" dirty="0"/>
              <a:t>Compassion </a:t>
            </a:r>
          </a:p>
          <a:p>
            <a:r>
              <a:rPr lang="en-US" dirty="0"/>
              <a:t>Success </a:t>
            </a:r>
          </a:p>
        </p:txBody>
      </p:sp>
    </p:spTree>
    <p:extLst>
      <p:ext uri="{BB962C8B-B14F-4D97-AF65-F5344CB8AC3E}">
        <p14:creationId xmlns:p14="http://schemas.microsoft.com/office/powerpoint/2010/main" val="283175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00DF-27C6-528B-53BD-ECAF6CAB17E1}"/>
              </a:ext>
            </a:extLst>
          </p:cNvPr>
          <p:cNvSpPr>
            <a:spLocks noGrp="1"/>
          </p:cNvSpPr>
          <p:nvPr>
            <p:ph type="title"/>
          </p:nvPr>
        </p:nvSpPr>
        <p:spPr/>
        <p:txBody>
          <a:bodyPr/>
          <a:lstStyle/>
          <a:p>
            <a:r>
              <a:rPr lang="en-US" dirty="0"/>
              <a:t>Review </a:t>
            </a:r>
          </a:p>
        </p:txBody>
      </p:sp>
      <p:sp>
        <p:nvSpPr>
          <p:cNvPr id="3" name="Content Placeholder 2">
            <a:extLst>
              <a:ext uri="{FF2B5EF4-FFF2-40B4-BE49-F238E27FC236}">
                <a16:creationId xmlns:a16="http://schemas.microsoft.com/office/drawing/2014/main" id="{0C79B6DD-3C00-6E97-A0E3-477713A395E8}"/>
              </a:ext>
            </a:extLst>
          </p:cNvPr>
          <p:cNvSpPr>
            <a:spLocks noGrp="1"/>
          </p:cNvSpPr>
          <p:nvPr>
            <p:ph idx="1"/>
          </p:nvPr>
        </p:nvSpPr>
        <p:spPr/>
        <p:txBody>
          <a:bodyPr/>
          <a:lstStyle/>
          <a:p>
            <a:r>
              <a:rPr lang="en-US" dirty="0"/>
              <a:t>Importance of school counseling National Model </a:t>
            </a:r>
          </a:p>
          <a:p>
            <a:r>
              <a:rPr lang="en-US" dirty="0"/>
              <a:t>Roles of a school counselor </a:t>
            </a:r>
          </a:p>
          <a:p>
            <a:r>
              <a:rPr lang="en-US" dirty="0"/>
              <a:t>National Model </a:t>
            </a:r>
          </a:p>
          <a:p>
            <a:pPr lvl="1"/>
            <a:r>
              <a:rPr lang="en-US" dirty="0"/>
              <a:t>Define </a:t>
            </a:r>
          </a:p>
          <a:p>
            <a:pPr lvl="1"/>
            <a:r>
              <a:rPr lang="en-US" dirty="0"/>
              <a:t>Manage. </a:t>
            </a:r>
          </a:p>
          <a:p>
            <a:pPr lvl="1"/>
            <a:r>
              <a:rPr lang="en-US" dirty="0"/>
              <a:t>Deliver </a:t>
            </a:r>
          </a:p>
          <a:p>
            <a:pPr lvl="1"/>
            <a:r>
              <a:rPr lang="en-US" dirty="0"/>
              <a:t>Assess</a:t>
            </a:r>
          </a:p>
          <a:p>
            <a:r>
              <a:rPr lang="en-US" dirty="0"/>
              <a:t>How the National Model ensures: access, equity, compassion, and success</a:t>
            </a:r>
          </a:p>
          <a:p>
            <a:endParaRPr lang="en-US" dirty="0"/>
          </a:p>
        </p:txBody>
      </p:sp>
    </p:spTree>
    <p:extLst>
      <p:ext uri="{BB962C8B-B14F-4D97-AF65-F5344CB8AC3E}">
        <p14:creationId xmlns:p14="http://schemas.microsoft.com/office/powerpoint/2010/main" val="158748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EA829-28A7-F544-1A20-6836DC54FE70}"/>
              </a:ext>
            </a:extLst>
          </p:cNvPr>
          <p:cNvSpPr>
            <a:spLocks noGrp="1"/>
          </p:cNvSpPr>
          <p:nvPr>
            <p:ph type="title"/>
          </p:nvPr>
        </p:nvSpPr>
        <p:spPr/>
        <p:txBody>
          <a:bodyPr/>
          <a:lstStyle/>
          <a:p>
            <a:r>
              <a:rPr lang="en-US" dirty="0"/>
              <a:t>Questions </a:t>
            </a:r>
          </a:p>
        </p:txBody>
      </p:sp>
      <p:pic>
        <p:nvPicPr>
          <p:cNvPr id="5" name="Content Placeholder 4">
            <a:extLst>
              <a:ext uri="{FF2B5EF4-FFF2-40B4-BE49-F238E27FC236}">
                <a16:creationId xmlns:a16="http://schemas.microsoft.com/office/drawing/2014/main" id="{D39322C6-30C9-BBAD-5B67-3215028999BE}"/>
              </a:ext>
            </a:extLst>
          </p:cNvPr>
          <p:cNvPicPr>
            <a:picLocks noGrp="1" noChangeAspect="1"/>
          </p:cNvPicPr>
          <p:nvPr>
            <p:ph idx="1"/>
          </p:nvPr>
        </p:nvPicPr>
        <p:blipFill>
          <a:blip r:embed="rId3"/>
          <a:stretch>
            <a:fillRect/>
          </a:stretch>
        </p:blipFill>
        <p:spPr>
          <a:xfrm>
            <a:off x="1162008" y="1978396"/>
            <a:ext cx="6026727" cy="4051300"/>
          </a:xfrm>
        </p:spPr>
      </p:pic>
      <p:sp>
        <p:nvSpPr>
          <p:cNvPr id="6" name="TextBox 5">
            <a:extLst>
              <a:ext uri="{FF2B5EF4-FFF2-40B4-BE49-F238E27FC236}">
                <a16:creationId xmlns:a16="http://schemas.microsoft.com/office/drawing/2014/main" id="{87123574-0B85-B2C6-5D95-B6DB0DC65B15}"/>
              </a:ext>
            </a:extLst>
          </p:cNvPr>
          <p:cNvSpPr txBox="1"/>
          <p:nvPr/>
        </p:nvSpPr>
        <p:spPr>
          <a:xfrm>
            <a:off x="2999714" y="6029696"/>
            <a:ext cx="2351314" cy="276999"/>
          </a:xfrm>
          <a:prstGeom prst="rect">
            <a:avLst/>
          </a:prstGeom>
          <a:noFill/>
        </p:spPr>
        <p:txBody>
          <a:bodyPr wrap="square" rtlCol="0">
            <a:spAutoFit/>
          </a:bodyPr>
          <a:lstStyle/>
          <a:p>
            <a:r>
              <a:rPr lang="en-US" sz="1200" dirty="0"/>
              <a:t>Image from www.google.com</a:t>
            </a:r>
          </a:p>
        </p:txBody>
      </p:sp>
    </p:spTree>
    <p:extLst>
      <p:ext uri="{BB962C8B-B14F-4D97-AF65-F5344CB8AC3E}">
        <p14:creationId xmlns:p14="http://schemas.microsoft.com/office/powerpoint/2010/main" val="3902660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B34A-0DCC-3C2A-5499-D705C53D29C2}"/>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B4382B82-0B5E-4944-258D-25DABCDB6CEB}"/>
              </a:ext>
            </a:extLst>
          </p:cNvPr>
          <p:cNvSpPr>
            <a:spLocks noGrp="1"/>
          </p:cNvSpPr>
          <p:nvPr>
            <p:ph idx="1"/>
          </p:nvPr>
        </p:nvSpPr>
        <p:spPr/>
        <p:txBody>
          <a:bodyPr>
            <a:normAutofit/>
          </a:bodyPr>
          <a:lstStyle/>
          <a:p>
            <a:pPr>
              <a:lnSpc>
                <a:spcPct val="200000"/>
              </a:lnSpc>
            </a:pPr>
            <a:r>
              <a:rPr lang="en-US" dirty="0"/>
              <a:t> </a:t>
            </a:r>
            <a:r>
              <a:rPr lang="en-US" sz="1200" dirty="0"/>
              <a:t>American School Counseling Association. (2019). </a:t>
            </a:r>
            <a:r>
              <a:rPr lang="en-US" sz="1200" i="1" dirty="0"/>
              <a:t>ASCA Student Standards: 	Mindsets &amp; Behaviors for Student 	Success. </a:t>
            </a:r>
            <a:r>
              <a:rPr lang="en-US" sz="1200" dirty="0">
                <a:hlinkClick r:id="rId2"/>
              </a:rPr>
              <a:t>https://schoolcounselor.org/getmedia/7428a787-a452-4abb-afec-d78ec77870cd/Mindsets-Behaviors.pdf</a:t>
            </a:r>
            <a:endParaRPr lang="en-US" sz="1200" dirty="0"/>
          </a:p>
          <a:p>
            <a:pPr>
              <a:lnSpc>
                <a:spcPct val="200000"/>
              </a:lnSpc>
            </a:pPr>
            <a:r>
              <a:rPr lang="en-US" sz="1200" dirty="0"/>
              <a:t>American School Counseling Association. (2019). </a:t>
            </a:r>
            <a:r>
              <a:rPr lang="en-US" sz="1200" i="1" dirty="0"/>
              <a:t>ASCA National Model 4th Edition: Define. </a:t>
            </a:r>
            <a:r>
              <a:rPr lang="en-US" sz="1200" i="1" dirty="0">
                <a:hlinkClick r:id="rId3"/>
              </a:rPr>
              <a:t>https://halo.gcu.edu/resource/3efaddba-273d-</a:t>
            </a:r>
            <a:r>
              <a:rPr lang="en-US" sz="1200" i="1" dirty="0"/>
              <a:t>	</a:t>
            </a:r>
            <a:r>
              <a:rPr lang="en-US" sz="1200" i="1" dirty="0">
                <a:hlinkClick r:id="rId4"/>
              </a:rPr>
              <a:t>43f4-8408-4d4f4de1c286?nestedResourceId=b6820429-b312-4e68-94b2-0cdc9ea04e18 </a:t>
            </a:r>
            <a:endParaRPr lang="en-US" sz="1200" dirty="0"/>
          </a:p>
          <a:p>
            <a:pPr>
              <a:lnSpc>
                <a:spcPct val="200000"/>
              </a:lnSpc>
            </a:pPr>
            <a:r>
              <a:rPr lang="en-US" sz="1200" dirty="0"/>
              <a:t>American School Counseling Association. (2019). </a:t>
            </a:r>
            <a:r>
              <a:rPr lang="en-US" sz="1200" i="1" dirty="0"/>
              <a:t>ASCA National Model 4th Edition: Manage.  </a:t>
            </a:r>
            <a:r>
              <a:rPr lang="en-US" sz="1200" i="1" dirty="0">
                <a:hlinkClick r:id="rId5"/>
              </a:rPr>
              <a:t>https://halo.gcu.edu/resource/fede9f60-d64d-</a:t>
            </a:r>
            <a:r>
              <a:rPr lang="en-US" sz="1200" i="1" dirty="0"/>
              <a:t>	</a:t>
            </a:r>
            <a:r>
              <a:rPr lang="en-US" sz="1200" i="1" dirty="0">
                <a:hlinkClick r:id="rId6"/>
              </a:rPr>
              <a:t>4afa-a0e2-63f4f2c91328?nestedResourceId=996a1d18-e26a-4bb8-90a9-e9967c301ece </a:t>
            </a:r>
            <a:endParaRPr lang="en-US" sz="1200" i="1" dirty="0"/>
          </a:p>
        </p:txBody>
      </p:sp>
    </p:spTree>
    <p:extLst>
      <p:ext uri="{BB962C8B-B14F-4D97-AF65-F5344CB8AC3E}">
        <p14:creationId xmlns:p14="http://schemas.microsoft.com/office/powerpoint/2010/main" val="1391035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97A9-1932-A56E-F1A9-E67242173962}"/>
              </a:ext>
            </a:extLst>
          </p:cNvPr>
          <p:cNvSpPr>
            <a:spLocks noGrp="1"/>
          </p:cNvSpPr>
          <p:nvPr>
            <p:ph type="title"/>
          </p:nvPr>
        </p:nvSpPr>
        <p:spPr/>
        <p:txBody>
          <a:bodyPr/>
          <a:lstStyle/>
          <a:p>
            <a:r>
              <a:rPr lang="en-US" dirty="0"/>
              <a:t>Reference (Cont.)</a:t>
            </a:r>
          </a:p>
        </p:txBody>
      </p:sp>
      <p:sp>
        <p:nvSpPr>
          <p:cNvPr id="3" name="Content Placeholder 2">
            <a:extLst>
              <a:ext uri="{FF2B5EF4-FFF2-40B4-BE49-F238E27FC236}">
                <a16:creationId xmlns:a16="http://schemas.microsoft.com/office/drawing/2014/main" id="{BC54905C-0603-F845-0C99-C5D86265A5BF}"/>
              </a:ext>
            </a:extLst>
          </p:cNvPr>
          <p:cNvSpPr>
            <a:spLocks noGrp="1"/>
          </p:cNvSpPr>
          <p:nvPr>
            <p:ph idx="1"/>
          </p:nvPr>
        </p:nvSpPr>
        <p:spPr/>
        <p:txBody>
          <a:bodyPr>
            <a:normAutofit/>
          </a:bodyPr>
          <a:lstStyle/>
          <a:p>
            <a:pPr>
              <a:lnSpc>
                <a:spcPct val="200000"/>
              </a:lnSpc>
            </a:pPr>
            <a:r>
              <a:rPr lang="en-US" sz="1200" dirty="0"/>
              <a:t>American School Counseling Association. (2019). </a:t>
            </a:r>
            <a:r>
              <a:rPr lang="en-US" sz="1200" i="1" dirty="0"/>
              <a:t>ASCA National Model 4th Edition: Deliver.</a:t>
            </a:r>
            <a:r>
              <a:rPr lang="en-US" sz="1200" dirty="0"/>
              <a:t> </a:t>
            </a:r>
            <a:r>
              <a:rPr lang="en-US" sz="1200" dirty="0">
                <a:hlinkClick r:id="rId2"/>
              </a:rPr>
              <a:t>https://halo.gcu.edu/resource/03934c2b-</a:t>
            </a:r>
            <a:r>
              <a:rPr lang="en-US" sz="1200" dirty="0"/>
              <a:t>	</a:t>
            </a:r>
            <a:r>
              <a:rPr lang="en-US" sz="1200" dirty="0">
                <a:hlinkClick r:id="rId3"/>
              </a:rPr>
              <a:t>800d-43ed-9237-52c6f5917b05?nestedResourceId=bb9e9509-790e-4008-ad9b-71a2338c37be</a:t>
            </a:r>
            <a:endParaRPr lang="en-US" sz="1200" dirty="0"/>
          </a:p>
          <a:p>
            <a:pPr>
              <a:lnSpc>
                <a:spcPct val="200000"/>
              </a:lnSpc>
            </a:pPr>
            <a:r>
              <a:rPr lang="en-US" sz="1200" dirty="0"/>
              <a:t>American School Counseling Association. (2019). </a:t>
            </a:r>
            <a:r>
              <a:rPr lang="en-US" sz="1200" i="1" dirty="0"/>
              <a:t>ASCA National Model 4th Edition: Assess.</a:t>
            </a:r>
            <a:r>
              <a:rPr lang="en-US" sz="1200" dirty="0">
                <a:hlinkClick r:id="rId4"/>
              </a:rPr>
              <a:t> https://halo.gcu.edu/resource/384b19f1-ea84-</a:t>
            </a:r>
            <a:r>
              <a:rPr lang="en-US" sz="1200" dirty="0"/>
              <a:t>	</a:t>
            </a:r>
            <a:r>
              <a:rPr lang="en-US" sz="1200" dirty="0">
                <a:hlinkClick r:id="rId5"/>
              </a:rPr>
              <a:t>4e27-bc09-3c40ffe6fc4f?nestedResourceId=14873102-25eb-4c08-ae26-0d1da149dc71 </a:t>
            </a:r>
            <a:endParaRPr lang="en-US" sz="1200" dirty="0"/>
          </a:p>
          <a:p>
            <a:pPr>
              <a:lnSpc>
                <a:spcPct val="200000"/>
              </a:lnSpc>
            </a:pPr>
            <a:r>
              <a:rPr lang="en-US" sz="1200" dirty="0"/>
              <a:t>American School Counselor Association. (2016</a:t>
            </a:r>
            <a:r>
              <a:rPr lang="en-US" sz="1200" i="1" dirty="0"/>
              <a:t>). 2016 ASCA Ethical Standards for School</a:t>
            </a:r>
            <a:r>
              <a:rPr lang="en-US" sz="1200" dirty="0"/>
              <a:t> 	</a:t>
            </a:r>
            <a:r>
              <a:rPr lang="en-US" sz="1200" i="1" dirty="0"/>
              <a:t>Counselors.</a:t>
            </a:r>
            <a:r>
              <a:rPr lang="en-US" sz="1200" dirty="0">
                <a:hlinkClick r:id="rId6"/>
              </a:rPr>
              <a:t> https://www.schoolcounselor.org/About-School-Counseling/Ethical-Legal-Responsibilities/ASCA-Ethical-</a:t>
            </a:r>
            <a:r>
              <a:rPr lang="en-US" sz="1200" dirty="0"/>
              <a:t>	</a:t>
            </a:r>
            <a:r>
              <a:rPr lang="en-US" sz="1200" dirty="0">
                <a:hlinkClick r:id="rId7"/>
              </a:rPr>
              <a:t>Standards-for-School-Counselors-(1)</a:t>
            </a:r>
            <a:endParaRPr lang="en-US" sz="1200" dirty="0"/>
          </a:p>
          <a:p>
            <a:pPr>
              <a:lnSpc>
                <a:spcPct val="200000"/>
              </a:lnSpc>
            </a:pPr>
            <a:endParaRPr lang="en-US" sz="1200" dirty="0"/>
          </a:p>
        </p:txBody>
      </p:sp>
    </p:spTree>
    <p:extLst>
      <p:ext uri="{BB962C8B-B14F-4D97-AF65-F5344CB8AC3E}">
        <p14:creationId xmlns:p14="http://schemas.microsoft.com/office/powerpoint/2010/main" val="2791272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943BF-52EE-4BE5-022D-59FFDB75B3EB}"/>
              </a:ext>
            </a:extLst>
          </p:cNvPr>
          <p:cNvSpPr>
            <a:spLocks noGrp="1"/>
          </p:cNvSpPr>
          <p:nvPr>
            <p:ph type="title"/>
          </p:nvPr>
        </p:nvSpPr>
        <p:spPr/>
        <p:txBody>
          <a:bodyPr/>
          <a:lstStyle/>
          <a:p>
            <a:r>
              <a:rPr lang="en-US" dirty="0"/>
              <a:t>References (Cont.)</a:t>
            </a:r>
          </a:p>
        </p:txBody>
      </p:sp>
      <p:sp>
        <p:nvSpPr>
          <p:cNvPr id="3" name="Content Placeholder 2">
            <a:extLst>
              <a:ext uri="{FF2B5EF4-FFF2-40B4-BE49-F238E27FC236}">
                <a16:creationId xmlns:a16="http://schemas.microsoft.com/office/drawing/2014/main" id="{F7D9AB32-076A-B024-5884-2E52BC4C4405}"/>
              </a:ext>
            </a:extLst>
          </p:cNvPr>
          <p:cNvSpPr>
            <a:spLocks noGrp="1"/>
          </p:cNvSpPr>
          <p:nvPr>
            <p:ph idx="1"/>
          </p:nvPr>
        </p:nvSpPr>
        <p:spPr/>
        <p:txBody>
          <a:bodyPr>
            <a:normAutofit/>
          </a:bodyPr>
          <a:lstStyle/>
          <a:p>
            <a:pPr>
              <a:lnSpc>
                <a:spcPct val="200000"/>
              </a:lnSpc>
            </a:pPr>
            <a:r>
              <a:rPr lang="en-US" sz="1200" dirty="0"/>
              <a:t>American School Counselor Association.  (2022). </a:t>
            </a:r>
            <a:r>
              <a:rPr lang="en-US" sz="1200" i="1" dirty="0"/>
              <a:t>ASCA The Role of a School Counselor. 	</a:t>
            </a:r>
            <a:r>
              <a:rPr lang="en-US" sz="1200" i="1" dirty="0">
                <a:hlinkClick r:id="rId2"/>
              </a:rPr>
              <a:t>https://www.schoolcounselor.org/getmedia/ee8b2e1b-d021-4575-982c-c84402cb2cd2/Role-Statement.pdf </a:t>
            </a:r>
            <a:endParaRPr lang="en-US" sz="1200" i="1" dirty="0"/>
          </a:p>
          <a:p>
            <a:pPr>
              <a:lnSpc>
                <a:spcPct val="200000"/>
              </a:lnSpc>
            </a:pPr>
            <a:r>
              <a:rPr lang="en-US" sz="1200" dirty="0"/>
              <a:t>American School Counselor Association. (2019). </a:t>
            </a:r>
            <a:r>
              <a:rPr lang="en-US" sz="1200" i="1" dirty="0"/>
              <a:t>ASCA School Counselor Professional Standards &amp; Competencies. 	</a:t>
            </a:r>
            <a:r>
              <a:rPr lang="en-US" sz="1200" i="1" dirty="0">
                <a:hlinkClick r:id="rId3"/>
              </a:rPr>
              <a:t>https://www.schoolcounselor.org/getmedia/a8d59c2c-51de-4ec3-a565-a3235f3b93c3/SC-Competencies.pdf  </a:t>
            </a:r>
            <a:r>
              <a:rPr lang="en-US" sz="1200" i="1" dirty="0"/>
              <a:t>	</a:t>
            </a:r>
          </a:p>
          <a:p>
            <a:pPr>
              <a:lnSpc>
                <a:spcPct val="200000"/>
              </a:lnSpc>
            </a:pPr>
            <a:r>
              <a:rPr lang="en-US" sz="1200" dirty="0"/>
              <a:t>Grand Canyon University (n.d.). </a:t>
            </a:r>
            <a:r>
              <a:rPr lang="en-US" sz="1200" i="1" dirty="0"/>
              <a:t>Statement on the Integration of Faith and Work. </a:t>
            </a:r>
            <a:r>
              <a:rPr lang="en-US" sz="1200" i="1" dirty="0">
                <a:hlinkClick r:id="rId4"/>
              </a:rPr>
              <a:t>https://</a:t>
            </a:r>
            <a:r>
              <a:rPr lang="en-US" sz="1200" i="1" dirty="0" err="1">
                <a:hlinkClick r:id="rId4"/>
              </a:rPr>
              <a:t>www.gcu.edu</a:t>
            </a:r>
            <a:r>
              <a:rPr lang="en-US" sz="1200" i="1" dirty="0">
                <a:hlinkClick r:id="rId4"/>
              </a:rPr>
              <a:t>/Documents/Statement-</a:t>
            </a:r>
            <a:r>
              <a:rPr lang="en-US" sz="1200" i="1" dirty="0" err="1">
                <a:hlinkClick r:id="rId4"/>
              </a:rPr>
              <a:t>IFLW.pdf</a:t>
            </a:r>
            <a:r>
              <a:rPr lang="en-US" sz="1200" i="1" dirty="0">
                <a:hlinkClick r:id="rId4"/>
              </a:rPr>
              <a:t>  </a:t>
            </a:r>
            <a:endParaRPr lang="en-US" sz="1200" dirty="0"/>
          </a:p>
        </p:txBody>
      </p:sp>
    </p:spTree>
    <p:extLst>
      <p:ext uri="{BB962C8B-B14F-4D97-AF65-F5344CB8AC3E}">
        <p14:creationId xmlns:p14="http://schemas.microsoft.com/office/powerpoint/2010/main" val="41212033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{95003405-1FD2-2F4A-BF44-B55B12209BE5}tf10001070</Template>
  <TotalTime>1981</TotalTime>
  <Words>2754</Words>
  <Application>Microsoft Macintosh PowerPoint</Application>
  <PresentationFormat>Widescreen</PresentationFormat>
  <Paragraphs>168</Paragraphs>
  <Slides>14</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Calibri</vt:lpstr>
      <vt:lpstr>Rockwell</vt:lpstr>
      <vt:lpstr>Rockwell Condensed</vt:lpstr>
      <vt:lpstr>Rockwell Extra Bold</vt:lpstr>
      <vt:lpstr>Wingdings</vt:lpstr>
      <vt:lpstr>Wood Type</vt:lpstr>
      <vt:lpstr>School Counseling Program Design </vt:lpstr>
      <vt:lpstr>Learning Objectives </vt:lpstr>
      <vt:lpstr>ASCa National Model </vt:lpstr>
      <vt:lpstr>School Counselor Roles</vt:lpstr>
      <vt:lpstr>ASCA National Model: Define</vt:lpstr>
      <vt:lpstr>ASCA National Model: Manage </vt:lpstr>
      <vt:lpstr>ASCA National Model: Deliver </vt:lpstr>
      <vt:lpstr>ASCA National Model: Assess </vt:lpstr>
      <vt:lpstr>Program Access, Equity, Compassion &amp; Success</vt:lpstr>
      <vt:lpstr>Review </vt:lpstr>
      <vt:lpstr>Questions </vt:lpstr>
      <vt:lpstr>References </vt:lpstr>
      <vt:lpstr>Reference (Cont.)</vt:lpstr>
      <vt:lpstr>References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Counseling Program Design </dc:title>
  <dc:creator>Tiffany Groveman</dc:creator>
  <cp:lastModifiedBy>Tiffany Groveman</cp:lastModifiedBy>
  <cp:revision>104</cp:revision>
  <dcterms:created xsi:type="dcterms:W3CDTF">2022-07-05T15:07:43Z</dcterms:created>
  <dcterms:modified xsi:type="dcterms:W3CDTF">2024-11-18T16:06:25Z</dcterms:modified>
</cp:coreProperties>
</file>