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8288000" cy="10287000"/>
  <p:notesSz cx="6858000" cy="9144000"/>
  <p:embeddedFontLst>
    <p:embeddedFont>
      <p:font typeface="Margin" charset="1" panose="00000000000000000000"/>
      <p:regular r:id="rId25"/>
    </p:embeddedFont>
    <p:embeddedFont>
      <p:font typeface="Kabel" charset="1" panose="020D0402020204020903"/>
      <p:regular r:id="rId26"/>
    </p:embeddedFont>
    <p:embeddedFont>
      <p:font typeface="Kabel Ultra-Bold" charset="1" panose="020D0602020203020903"/>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17.png" Type="http://schemas.openxmlformats.org/officeDocument/2006/relationships/image"/><Relationship Id="rId19" Target="../media/image18.svg" Type="http://schemas.openxmlformats.org/officeDocument/2006/relationships/image"/><Relationship Id="rId2" Target="../media/image1.png" Type="http://schemas.openxmlformats.org/officeDocument/2006/relationships/image"/><Relationship Id="rId20" Target="../media/image19.png" Type="http://schemas.openxmlformats.org/officeDocument/2006/relationships/image"/><Relationship Id="rId21" Target="../media/image20.svg" Type="http://schemas.openxmlformats.org/officeDocument/2006/relationships/image"/><Relationship Id="rId22" Target="../media/image21.png" Type="http://schemas.openxmlformats.org/officeDocument/2006/relationships/image"/><Relationship Id="rId23" Target="../media/image22.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12" Target="../media/image21.png" Type="http://schemas.openxmlformats.org/officeDocument/2006/relationships/image"/><Relationship Id="rId13" Target="../media/image2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23.png" Type="http://schemas.openxmlformats.org/officeDocument/2006/relationships/image"/><Relationship Id="rId9" Target="../media/image2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png" Type="http://schemas.openxmlformats.org/officeDocument/2006/relationships/image"/><Relationship Id="rId11" Target="../media/image14.svg" Type="http://schemas.openxmlformats.org/officeDocument/2006/relationships/image"/><Relationship Id="rId12" Target="../media/image7.png" Type="http://schemas.openxmlformats.org/officeDocument/2006/relationships/image"/><Relationship Id="rId13" Target="../media/image8.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5.png" Type="http://schemas.openxmlformats.org/officeDocument/2006/relationships/image"/><Relationship Id="rId7" Target="../media/image26.svg" Type="http://schemas.openxmlformats.org/officeDocument/2006/relationships/image"/><Relationship Id="rId8" Target="../media/image11.png" Type="http://schemas.openxmlformats.org/officeDocument/2006/relationships/image"/><Relationship Id="rId9"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jpeg" Type="http://schemas.openxmlformats.org/officeDocument/2006/relationships/image"/><Relationship Id="rId11" Target="../media/image30.jpe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27.png" Type="http://schemas.openxmlformats.org/officeDocument/2006/relationships/image"/><Relationship Id="rId9" Target="../media/image28.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png" Type="http://schemas.openxmlformats.org/officeDocument/2006/relationships/image"/><Relationship Id="rId11" Target="../media/image36.svg" Type="http://schemas.openxmlformats.org/officeDocument/2006/relationships/image"/><Relationship Id="rId12" Target="../media/image37.png" Type="http://schemas.openxmlformats.org/officeDocument/2006/relationships/image"/><Relationship Id="rId13" Target="../media/image38.svg" Type="http://schemas.openxmlformats.org/officeDocument/2006/relationships/image"/><Relationship Id="rId14" Target="../media/image39.png" Type="http://schemas.openxmlformats.org/officeDocument/2006/relationships/image"/><Relationship Id="rId15" Target="../media/image40.svg" Type="http://schemas.openxmlformats.org/officeDocument/2006/relationships/image"/><Relationship Id="rId16" Target="../media/image41.png" Type="http://schemas.openxmlformats.org/officeDocument/2006/relationships/image"/><Relationship Id="rId17" Target="../media/image42.svg" Type="http://schemas.openxmlformats.org/officeDocument/2006/relationships/image"/><Relationship Id="rId18" Target="../media/image43.png" Type="http://schemas.openxmlformats.org/officeDocument/2006/relationships/image"/><Relationship Id="rId19" Target="../media/image44.svg" Type="http://schemas.openxmlformats.org/officeDocument/2006/relationships/image"/><Relationship Id="rId2" Target="../media/image1.png" Type="http://schemas.openxmlformats.org/officeDocument/2006/relationships/image"/><Relationship Id="rId20" Target="../media/image45.png" Type="http://schemas.openxmlformats.org/officeDocument/2006/relationships/image"/><Relationship Id="rId21" Target="../media/image46.svg" Type="http://schemas.openxmlformats.org/officeDocument/2006/relationships/image"/><Relationship Id="rId22" Target="../media/image23.png" Type="http://schemas.openxmlformats.org/officeDocument/2006/relationships/image"/><Relationship Id="rId23" Target="../media/image24.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31.png" Type="http://schemas.openxmlformats.org/officeDocument/2006/relationships/image"/><Relationship Id="rId7" Target="../media/image3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12" Target="../media/image9.png" Type="http://schemas.openxmlformats.org/officeDocument/2006/relationships/image"/><Relationship Id="rId13" Target="../media/image10.svg" Type="http://schemas.openxmlformats.org/officeDocument/2006/relationships/image"/><Relationship Id="rId14" Target="../media/image49.png" Type="http://schemas.openxmlformats.org/officeDocument/2006/relationships/image"/><Relationship Id="rId15" Target="../media/image50.svg" Type="http://schemas.openxmlformats.org/officeDocument/2006/relationships/image"/><Relationship Id="rId16" Target="../media/image51.png" Type="http://schemas.openxmlformats.org/officeDocument/2006/relationships/image"/><Relationship Id="rId17" Target="../media/image52.svg" Type="http://schemas.openxmlformats.org/officeDocument/2006/relationships/image"/><Relationship Id="rId18" Target="../media/image19.png" Type="http://schemas.openxmlformats.org/officeDocument/2006/relationships/image"/><Relationship Id="rId19" Target="../media/image20.svg" Type="http://schemas.openxmlformats.org/officeDocument/2006/relationships/image"/><Relationship Id="rId2" Target="../media/image1.png" Type="http://schemas.openxmlformats.org/officeDocument/2006/relationships/image"/><Relationship Id="rId20" Target="../media/image45.png" Type="http://schemas.openxmlformats.org/officeDocument/2006/relationships/image"/><Relationship Id="rId21" Target="../media/image46.svg" Type="http://schemas.openxmlformats.org/officeDocument/2006/relationships/image"/><Relationship Id="rId22" Target="../media/image53.png" Type="http://schemas.openxmlformats.org/officeDocument/2006/relationships/image"/><Relationship Id="rId23" Target="../media/image54.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47.png" Type="http://schemas.openxmlformats.org/officeDocument/2006/relationships/image"/><Relationship Id="rId7" Target="../media/image48.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5.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8.svg" Type="http://schemas.openxmlformats.org/officeDocument/2006/relationships/image"/><Relationship Id="rId11" Target="../media/image59.png" Type="http://schemas.openxmlformats.org/officeDocument/2006/relationships/image"/><Relationship Id="rId12" Target="../media/image60.svg" Type="http://schemas.openxmlformats.org/officeDocument/2006/relationships/image"/><Relationship Id="rId13" Target="../media/image61.png" Type="http://schemas.openxmlformats.org/officeDocument/2006/relationships/image"/><Relationship Id="rId14" Target="../media/image6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56.png" Type="http://schemas.openxmlformats.org/officeDocument/2006/relationships/image"/><Relationship Id="rId9" Target="../media/image5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5.png" Type="http://schemas.openxmlformats.org/officeDocument/2006/relationships/image"/><Relationship Id="rId11" Target="../media/image66.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3.png" Type="http://schemas.openxmlformats.org/officeDocument/2006/relationships/image"/><Relationship Id="rId9" Target="../media/image64.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7.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68.png" Type="http://schemas.openxmlformats.org/officeDocument/2006/relationships/image"/><Relationship Id="rId9" Target="../media/image69.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0.png" Type="http://schemas.openxmlformats.org/officeDocument/2006/relationships/image"/><Relationship Id="rId9" Target="../media/image71.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5.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3.png" Type="http://schemas.openxmlformats.org/officeDocument/2006/relationships/image"/><Relationship Id="rId9" Target="../media/image7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8.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76.png" Type="http://schemas.openxmlformats.org/officeDocument/2006/relationships/image"/><Relationship Id="rId9" Target="../media/image7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png" Type="http://schemas.openxmlformats.org/officeDocument/2006/relationships/image"/><Relationship Id="rId11" Target="../media/image8.svg" Type="http://schemas.openxmlformats.org/officeDocument/2006/relationships/image"/><Relationship Id="rId12" Target="../media/image83.png" Type="http://schemas.openxmlformats.org/officeDocument/2006/relationships/image"/><Relationship Id="rId13" Target="../media/image84.svg" Type="http://schemas.openxmlformats.org/officeDocument/2006/relationships/image"/><Relationship Id="rId14" Target="../media/image13.png" Type="http://schemas.openxmlformats.org/officeDocument/2006/relationships/image"/><Relationship Id="rId15" Target="../media/image14.svg" Type="http://schemas.openxmlformats.org/officeDocument/2006/relationships/image"/><Relationship Id="rId16" Target="../media/image15.png" Type="http://schemas.openxmlformats.org/officeDocument/2006/relationships/image"/><Relationship Id="rId17" Target="../media/image16.svg" Type="http://schemas.openxmlformats.org/officeDocument/2006/relationships/image"/><Relationship Id="rId18" Target="../media/image85.png" Type="http://schemas.openxmlformats.org/officeDocument/2006/relationships/image"/><Relationship Id="rId19" Target="../media/image86.svg" Type="http://schemas.openxmlformats.org/officeDocument/2006/relationships/image"/><Relationship Id="rId2" Target="../media/image1.png" Type="http://schemas.openxmlformats.org/officeDocument/2006/relationships/image"/><Relationship Id="rId20" Target="../media/image87.png" Type="http://schemas.openxmlformats.org/officeDocument/2006/relationships/image"/><Relationship Id="rId21" Target="../media/image88.svg" Type="http://schemas.openxmlformats.org/officeDocument/2006/relationships/image"/><Relationship Id="rId22" Target="../media/image43.png" Type="http://schemas.openxmlformats.org/officeDocument/2006/relationships/image"/><Relationship Id="rId23" Target="../media/image44.svg" Type="http://schemas.openxmlformats.org/officeDocument/2006/relationships/image"/><Relationship Id="rId24" Target="../media/image23.png" Type="http://schemas.openxmlformats.org/officeDocument/2006/relationships/image"/><Relationship Id="rId25" Target="../media/image24.sv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79.png" Type="http://schemas.openxmlformats.org/officeDocument/2006/relationships/image"/><Relationship Id="rId7" Target="../media/image80.svg" Type="http://schemas.openxmlformats.org/officeDocument/2006/relationships/image"/><Relationship Id="rId8" Target="../media/image81.png" Type="http://schemas.openxmlformats.org/officeDocument/2006/relationships/image"/><Relationship Id="rId9" Target="../media/image82.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322895" y="8433270"/>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9144000" y="8433270"/>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322895" y="-59237"/>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9144000" y="-59237"/>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400000">
            <a:off x="5805159" y="-115503"/>
            <a:ext cx="6718280" cy="10710301"/>
          </a:xfrm>
          <a:custGeom>
            <a:avLst/>
            <a:gdLst/>
            <a:ahLst/>
            <a:cxnLst/>
            <a:rect r="r" b="b" t="t" l="l"/>
            <a:pathLst>
              <a:path h="10710301" w="6718280">
                <a:moveTo>
                  <a:pt x="0" y="0"/>
                </a:moveTo>
                <a:lnTo>
                  <a:pt x="6718280" y="0"/>
                </a:lnTo>
                <a:lnTo>
                  <a:pt x="6718280" y="10710301"/>
                </a:lnTo>
                <a:lnTo>
                  <a:pt x="0" y="107103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639617" y="4403992"/>
            <a:ext cx="17354947" cy="953738"/>
          </a:xfrm>
          <a:prstGeom prst="rect">
            <a:avLst/>
          </a:prstGeom>
        </p:spPr>
        <p:txBody>
          <a:bodyPr anchor="t" rtlCol="false" tIns="0" lIns="0" bIns="0" rIns="0">
            <a:spAutoFit/>
          </a:bodyPr>
          <a:lstStyle/>
          <a:p>
            <a:pPr algn="ctr">
              <a:lnSpc>
                <a:spcPts val="6523"/>
              </a:lnSpc>
            </a:pPr>
            <a:r>
              <a:rPr lang="en-US" sz="9319">
                <a:solidFill>
                  <a:srgbClr val="FFCF7E"/>
                </a:solidFill>
                <a:latin typeface="Margin"/>
                <a:ea typeface="Margin"/>
                <a:cs typeface="Margin"/>
                <a:sym typeface="Margin"/>
              </a:rPr>
              <a:t>PSYCOEDUCATIONAL</a:t>
            </a:r>
          </a:p>
        </p:txBody>
      </p:sp>
      <p:grpSp>
        <p:nvGrpSpPr>
          <p:cNvPr name="Group 16" id="16"/>
          <p:cNvGrpSpPr/>
          <p:nvPr/>
        </p:nvGrpSpPr>
        <p:grpSpPr>
          <a:xfrm rot="0">
            <a:off x="14749179" y="3743857"/>
            <a:ext cx="948333" cy="946690"/>
            <a:chOff x="0" y="0"/>
            <a:chExt cx="249767" cy="249334"/>
          </a:xfrm>
        </p:grpSpPr>
        <p:sp>
          <p:nvSpPr>
            <p:cNvPr name="Freeform 17" id="17"/>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8" id="18"/>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0">
            <a:off x="16605135" y="6499227"/>
            <a:ext cx="948333" cy="946690"/>
            <a:chOff x="0" y="0"/>
            <a:chExt cx="249767" cy="249334"/>
          </a:xfrm>
        </p:grpSpPr>
        <p:sp>
          <p:nvSpPr>
            <p:cNvPr name="Freeform 20" id="2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1" id="2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0">
            <a:off x="639617" y="5619212"/>
            <a:ext cx="948333" cy="946690"/>
            <a:chOff x="0" y="0"/>
            <a:chExt cx="249767" cy="249334"/>
          </a:xfrm>
        </p:grpSpPr>
        <p:sp>
          <p:nvSpPr>
            <p:cNvPr name="Freeform 23" id="2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4" id="2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5" id="25"/>
          <p:cNvGrpSpPr/>
          <p:nvPr/>
        </p:nvGrpSpPr>
        <p:grpSpPr>
          <a:xfrm rot="0">
            <a:off x="2525431" y="2841084"/>
            <a:ext cx="948333" cy="946690"/>
            <a:chOff x="0" y="0"/>
            <a:chExt cx="249767" cy="249334"/>
          </a:xfrm>
        </p:grpSpPr>
        <p:sp>
          <p:nvSpPr>
            <p:cNvPr name="Freeform 26" id="2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7" id="2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8" id="28"/>
          <p:cNvSpPr/>
          <p:nvPr/>
        </p:nvSpPr>
        <p:spPr>
          <a:xfrm flipH="false" flipV="false" rot="-99321">
            <a:off x="12340439" y="7581493"/>
            <a:ext cx="9439377" cy="3655613"/>
          </a:xfrm>
          <a:custGeom>
            <a:avLst/>
            <a:gdLst/>
            <a:ahLst/>
            <a:cxnLst/>
            <a:rect r="r" b="b" t="t" l="l"/>
            <a:pathLst>
              <a:path h="3655613" w="9439377">
                <a:moveTo>
                  <a:pt x="0" y="0"/>
                </a:moveTo>
                <a:lnTo>
                  <a:pt x="9439377" y="0"/>
                </a:lnTo>
                <a:lnTo>
                  <a:pt x="9439377" y="3655613"/>
                </a:lnTo>
                <a:lnTo>
                  <a:pt x="0" y="36556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9" id="29"/>
          <p:cNvSpPr/>
          <p:nvPr/>
        </p:nvSpPr>
        <p:spPr>
          <a:xfrm flipH="false" flipV="false" rot="0">
            <a:off x="15109590" y="7006155"/>
            <a:ext cx="1969712" cy="1858692"/>
          </a:xfrm>
          <a:custGeom>
            <a:avLst/>
            <a:gdLst/>
            <a:ahLst/>
            <a:cxnLst/>
            <a:rect r="r" b="b" t="t" l="l"/>
            <a:pathLst>
              <a:path h="1858692" w="1969712">
                <a:moveTo>
                  <a:pt x="0" y="0"/>
                </a:moveTo>
                <a:lnTo>
                  <a:pt x="1969712" y="0"/>
                </a:lnTo>
                <a:lnTo>
                  <a:pt x="1969712" y="1858692"/>
                </a:lnTo>
                <a:lnTo>
                  <a:pt x="0" y="185869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0" id="30"/>
          <p:cNvSpPr/>
          <p:nvPr/>
        </p:nvSpPr>
        <p:spPr>
          <a:xfrm flipH="false" flipV="false" rot="0">
            <a:off x="12289608" y="1856367"/>
            <a:ext cx="1675643" cy="1725850"/>
          </a:xfrm>
          <a:custGeom>
            <a:avLst/>
            <a:gdLst/>
            <a:ahLst/>
            <a:cxnLst/>
            <a:rect r="r" b="b" t="t" l="l"/>
            <a:pathLst>
              <a:path h="1725850" w="1675643">
                <a:moveTo>
                  <a:pt x="0" y="0"/>
                </a:moveTo>
                <a:lnTo>
                  <a:pt x="1675644" y="0"/>
                </a:lnTo>
                <a:lnTo>
                  <a:pt x="1675644" y="1725851"/>
                </a:lnTo>
                <a:lnTo>
                  <a:pt x="0" y="172585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1" id="31"/>
          <p:cNvSpPr/>
          <p:nvPr/>
        </p:nvSpPr>
        <p:spPr>
          <a:xfrm flipH="false" flipV="false" rot="0">
            <a:off x="4396645" y="7006155"/>
            <a:ext cx="1406357" cy="1427115"/>
          </a:xfrm>
          <a:custGeom>
            <a:avLst/>
            <a:gdLst/>
            <a:ahLst/>
            <a:cxnLst/>
            <a:rect r="r" b="b" t="t" l="l"/>
            <a:pathLst>
              <a:path h="1427115" w="1406357">
                <a:moveTo>
                  <a:pt x="0" y="0"/>
                </a:moveTo>
                <a:lnTo>
                  <a:pt x="1406357" y="0"/>
                </a:lnTo>
                <a:lnTo>
                  <a:pt x="1406357" y="1427115"/>
                </a:lnTo>
                <a:lnTo>
                  <a:pt x="0" y="142711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2" id="32"/>
          <p:cNvSpPr/>
          <p:nvPr/>
        </p:nvSpPr>
        <p:spPr>
          <a:xfrm flipH="false" flipV="false" rot="-10374539">
            <a:off x="-1056946" y="-815850"/>
            <a:ext cx="5289793" cy="2981520"/>
          </a:xfrm>
          <a:custGeom>
            <a:avLst/>
            <a:gdLst/>
            <a:ahLst/>
            <a:cxnLst/>
            <a:rect r="r" b="b" t="t" l="l"/>
            <a:pathLst>
              <a:path h="2981520" w="5289793">
                <a:moveTo>
                  <a:pt x="0" y="0"/>
                </a:moveTo>
                <a:lnTo>
                  <a:pt x="5289793" y="0"/>
                </a:lnTo>
                <a:lnTo>
                  <a:pt x="5289793" y="2981520"/>
                </a:lnTo>
                <a:lnTo>
                  <a:pt x="0" y="298152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33" id="33"/>
          <p:cNvSpPr/>
          <p:nvPr/>
        </p:nvSpPr>
        <p:spPr>
          <a:xfrm flipH="false" flipV="false" rot="0">
            <a:off x="698678" y="1954143"/>
            <a:ext cx="1521952" cy="1530299"/>
          </a:xfrm>
          <a:custGeom>
            <a:avLst/>
            <a:gdLst/>
            <a:ahLst/>
            <a:cxnLst/>
            <a:rect r="r" b="b" t="t" l="l"/>
            <a:pathLst>
              <a:path h="1530299" w="1521952">
                <a:moveTo>
                  <a:pt x="0" y="0"/>
                </a:moveTo>
                <a:lnTo>
                  <a:pt x="1521953" y="0"/>
                </a:lnTo>
                <a:lnTo>
                  <a:pt x="1521953" y="1530299"/>
                </a:lnTo>
                <a:lnTo>
                  <a:pt x="0" y="1530299"/>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34" id="34"/>
          <p:cNvSpPr/>
          <p:nvPr/>
        </p:nvSpPr>
        <p:spPr>
          <a:xfrm flipH="false" flipV="false" rot="0">
            <a:off x="15935637" y="2630968"/>
            <a:ext cx="2675258" cy="1405726"/>
          </a:xfrm>
          <a:custGeom>
            <a:avLst/>
            <a:gdLst/>
            <a:ahLst/>
            <a:cxnLst/>
            <a:rect r="r" b="b" t="t" l="l"/>
            <a:pathLst>
              <a:path h="1405726" w="2675258">
                <a:moveTo>
                  <a:pt x="0" y="0"/>
                </a:moveTo>
                <a:lnTo>
                  <a:pt x="2675258" y="0"/>
                </a:lnTo>
                <a:lnTo>
                  <a:pt x="2675258" y="1405727"/>
                </a:lnTo>
                <a:lnTo>
                  <a:pt x="0" y="1405727"/>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35" id="35"/>
          <p:cNvSpPr/>
          <p:nvPr/>
        </p:nvSpPr>
        <p:spPr>
          <a:xfrm flipH="false" flipV="false" rot="0">
            <a:off x="-676744" y="6006425"/>
            <a:ext cx="2632723" cy="1847693"/>
          </a:xfrm>
          <a:custGeom>
            <a:avLst/>
            <a:gdLst/>
            <a:ahLst/>
            <a:cxnLst/>
            <a:rect r="r" b="b" t="t" l="l"/>
            <a:pathLst>
              <a:path h="1847693" w="2632723">
                <a:moveTo>
                  <a:pt x="0" y="0"/>
                </a:moveTo>
                <a:lnTo>
                  <a:pt x="2632722" y="0"/>
                </a:lnTo>
                <a:lnTo>
                  <a:pt x="2632722" y="1847693"/>
                </a:lnTo>
                <a:lnTo>
                  <a:pt x="0" y="1847693"/>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6" id="36"/>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37" id="37"/>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TextBox 38" id="38"/>
          <p:cNvSpPr txBox="true"/>
          <p:nvPr/>
        </p:nvSpPr>
        <p:spPr>
          <a:xfrm rot="0">
            <a:off x="3809148" y="5938508"/>
            <a:ext cx="10730600" cy="1330323"/>
          </a:xfrm>
          <a:prstGeom prst="rect">
            <a:avLst/>
          </a:prstGeom>
        </p:spPr>
        <p:txBody>
          <a:bodyPr anchor="t" rtlCol="false" tIns="0" lIns="0" bIns="0" rIns="0">
            <a:spAutoFit/>
          </a:bodyPr>
          <a:lstStyle/>
          <a:p>
            <a:pPr algn="ctr">
              <a:lnSpc>
                <a:spcPts val="9099"/>
              </a:lnSpc>
            </a:pPr>
            <a:r>
              <a:rPr lang="en-US" sz="12999">
                <a:solidFill>
                  <a:srgbClr val="C0D9D7"/>
                </a:solidFill>
                <a:latin typeface="Margin"/>
                <a:ea typeface="Margin"/>
                <a:cs typeface="Margin"/>
                <a:sym typeface="Margin"/>
              </a:rPr>
              <a:t>SMALL GROUP</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604682">
            <a:off x="-191038" y="6094110"/>
            <a:ext cx="5919335" cy="5919335"/>
          </a:xfrm>
          <a:custGeom>
            <a:avLst/>
            <a:gdLst/>
            <a:ahLst/>
            <a:cxnLst/>
            <a:rect r="r" b="b" t="t" l="l"/>
            <a:pathLst>
              <a:path h="5919335" w="5919335">
                <a:moveTo>
                  <a:pt x="0" y="0"/>
                </a:moveTo>
                <a:lnTo>
                  <a:pt x="5919335" y="0"/>
                </a:lnTo>
                <a:lnTo>
                  <a:pt x="5919335"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604682">
            <a:off x="-1212935" y="344447"/>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604682">
            <a:off x="5578496" y="5068681"/>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604682">
            <a:off x="4556598" y="-680982"/>
            <a:ext cx="5919335" cy="5919335"/>
          </a:xfrm>
          <a:custGeom>
            <a:avLst/>
            <a:gdLst/>
            <a:ahLst/>
            <a:cxnLst/>
            <a:rect r="r" b="b" t="t" l="l"/>
            <a:pathLst>
              <a:path h="5919335" w="5919335">
                <a:moveTo>
                  <a:pt x="0" y="0"/>
                </a:moveTo>
                <a:lnTo>
                  <a:pt x="5919335" y="0"/>
                </a:lnTo>
                <a:lnTo>
                  <a:pt x="5919335"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604682">
            <a:off x="11348029" y="4043252"/>
            <a:ext cx="5919335" cy="5919335"/>
          </a:xfrm>
          <a:custGeom>
            <a:avLst/>
            <a:gdLst/>
            <a:ahLst/>
            <a:cxnLst/>
            <a:rect r="r" b="b" t="t" l="l"/>
            <a:pathLst>
              <a:path h="5919335" w="5919335">
                <a:moveTo>
                  <a:pt x="0" y="0"/>
                </a:moveTo>
                <a:lnTo>
                  <a:pt x="5919335" y="0"/>
                </a:lnTo>
                <a:lnTo>
                  <a:pt x="5919335"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604682">
            <a:off x="10326132" y="-1706411"/>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604682">
            <a:off x="17117563" y="3017823"/>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604682">
            <a:off x="16095665" y="-2731840"/>
            <a:ext cx="5919335" cy="5919335"/>
          </a:xfrm>
          <a:custGeom>
            <a:avLst/>
            <a:gdLst/>
            <a:ahLst/>
            <a:cxnLst/>
            <a:rect r="r" b="b" t="t" l="l"/>
            <a:pathLst>
              <a:path h="5919335" w="5919335">
                <a:moveTo>
                  <a:pt x="0" y="0"/>
                </a:moveTo>
                <a:lnTo>
                  <a:pt x="5919335" y="0"/>
                </a:lnTo>
                <a:lnTo>
                  <a:pt x="5919335"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6004682">
            <a:off x="13748464" y="8237708"/>
            <a:ext cx="9836957" cy="1967391"/>
          </a:xfrm>
          <a:custGeom>
            <a:avLst/>
            <a:gdLst/>
            <a:ahLst/>
            <a:cxnLst/>
            <a:rect r="r" b="b" t="t" l="l"/>
            <a:pathLst>
              <a:path h="1967391" w="9836957">
                <a:moveTo>
                  <a:pt x="0" y="0"/>
                </a:moveTo>
                <a:lnTo>
                  <a:pt x="9836958" y="0"/>
                </a:lnTo>
                <a:lnTo>
                  <a:pt x="9836958"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6004682">
            <a:off x="12027101" y="-1447468"/>
            <a:ext cx="9836957" cy="1967391"/>
          </a:xfrm>
          <a:custGeom>
            <a:avLst/>
            <a:gdLst/>
            <a:ahLst/>
            <a:cxnLst/>
            <a:rect r="r" b="b" t="t" l="l"/>
            <a:pathLst>
              <a:path h="1967391" w="9836957">
                <a:moveTo>
                  <a:pt x="0" y="0"/>
                </a:moveTo>
                <a:lnTo>
                  <a:pt x="9836958" y="0"/>
                </a:lnTo>
                <a:lnTo>
                  <a:pt x="9836958"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6004682">
            <a:off x="-3543543" y="11290941"/>
            <a:ext cx="9836957" cy="1967391"/>
          </a:xfrm>
          <a:custGeom>
            <a:avLst/>
            <a:gdLst/>
            <a:ahLst/>
            <a:cxnLst/>
            <a:rect r="r" b="b" t="t" l="l"/>
            <a:pathLst>
              <a:path h="1967391" w="9836957">
                <a:moveTo>
                  <a:pt x="0" y="0"/>
                </a:moveTo>
                <a:lnTo>
                  <a:pt x="9836957" y="0"/>
                </a:lnTo>
                <a:lnTo>
                  <a:pt x="9836957" y="1967392"/>
                </a:lnTo>
                <a:lnTo>
                  <a:pt x="0" y="19673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6004682">
            <a:off x="-5264906" y="1605765"/>
            <a:ext cx="9836957" cy="1967391"/>
          </a:xfrm>
          <a:custGeom>
            <a:avLst/>
            <a:gdLst/>
            <a:ahLst/>
            <a:cxnLst/>
            <a:rect r="r" b="b" t="t" l="l"/>
            <a:pathLst>
              <a:path h="1967391" w="9836957">
                <a:moveTo>
                  <a:pt x="0" y="0"/>
                </a:moveTo>
                <a:lnTo>
                  <a:pt x="9836957" y="0"/>
                </a:lnTo>
                <a:lnTo>
                  <a:pt x="9836957"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4314284" y="3111634"/>
            <a:ext cx="9659431" cy="5778096"/>
          </a:xfrm>
          <a:custGeom>
            <a:avLst/>
            <a:gdLst/>
            <a:ahLst/>
            <a:cxnLst/>
            <a:rect r="r" b="b" t="t" l="l"/>
            <a:pathLst>
              <a:path h="5778096" w="9659431">
                <a:moveTo>
                  <a:pt x="0" y="0"/>
                </a:moveTo>
                <a:lnTo>
                  <a:pt x="9659432" y="0"/>
                </a:lnTo>
                <a:lnTo>
                  <a:pt x="9659432" y="5778096"/>
                </a:lnTo>
                <a:lnTo>
                  <a:pt x="0" y="577809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OVERVIEW</a:t>
            </a:r>
          </a:p>
        </p:txBody>
      </p:sp>
      <p:sp>
        <p:nvSpPr>
          <p:cNvPr name="Freeform 16" id="16"/>
          <p:cNvSpPr/>
          <p:nvPr/>
        </p:nvSpPr>
        <p:spPr>
          <a:xfrm flipH="false" flipV="false" rot="-778418">
            <a:off x="13532913" y="8386544"/>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7" id="17"/>
          <p:cNvSpPr/>
          <p:nvPr/>
        </p:nvSpPr>
        <p:spPr>
          <a:xfrm flipH="false" flipV="false" rot="10001281">
            <a:off x="-672717" y="-755375"/>
            <a:ext cx="5326303" cy="2935360"/>
          </a:xfrm>
          <a:custGeom>
            <a:avLst/>
            <a:gdLst/>
            <a:ahLst/>
            <a:cxnLst/>
            <a:rect r="r" b="b" t="t" l="l"/>
            <a:pathLst>
              <a:path h="2935360" w="5326303">
                <a:moveTo>
                  <a:pt x="0" y="0"/>
                </a:moveTo>
                <a:lnTo>
                  <a:pt x="5326303" y="0"/>
                </a:lnTo>
                <a:lnTo>
                  <a:pt x="5326303" y="2935360"/>
                </a:lnTo>
                <a:lnTo>
                  <a:pt x="0" y="293536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13133739" y="2527906"/>
            <a:ext cx="2675258" cy="1405726"/>
          </a:xfrm>
          <a:custGeom>
            <a:avLst/>
            <a:gdLst/>
            <a:ahLst/>
            <a:cxnLst/>
            <a:rect r="r" b="b" t="t" l="l"/>
            <a:pathLst>
              <a:path h="1405726" w="2675258">
                <a:moveTo>
                  <a:pt x="0" y="0"/>
                </a:moveTo>
                <a:lnTo>
                  <a:pt x="2675257" y="0"/>
                </a:lnTo>
                <a:lnTo>
                  <a:pt x="2675257" y="1405726"/>
                </a:lnTo>
                <a:lnTo>
                  <a:pt x="0" y="140572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9" id="19"/>
          <p:cNvSpPr/>
          <p:nvPr/>
        </p:nvSpPr>
        <p:spPr>
          <a:xfrm flipH="false" flipV="false" rot="2298869">
            <a:off x="3450074" y="7677262"/>
            <a:ext cx="2325248" cy="1631901"/>
          </a:xfrm>
          <a:custGeom>
            <a:avLst/>
            <a:gdLst/>
            <a:ahLst/>
            <a:cxnLst/>
            <a:rect r="r" b="b" t="t" l="l"/>
            <a:pathLst>
              <a:path h="1631901" w="2325248">
                <a:moveTo>
                  <a:pt x="0" y="0"/>
                </a:moveTo>
                <a:lnTo>
                  <a:pt x="2325248" y="0"/>
                </a:lnTo>
                <a:lnTo>
                  <a:pt x="2325248" y="1631901"/>
                </a:lnTo>
                <a:lnTo>
                  <a:pt x="0" y="163190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0" id="20"/>
          <p:cNvSpPr txBox="true"/>
          <p:nvPr/>
        </p:nvSpPr>
        <p:spPr>
          <a:xfrm rot="0">
            <a:off x="4919967" y="3724400"/>
            <a:ext cx="8528656" cy="3489325"/>
          </a:xfrm>
          <a:prstGeom prst="rect">
            <a:avLst/>
          </a:prstGeom>
        </p:spPr>
        <p:txBody>
          <a:bodyPr anchor="t" rtlCol="false" tIns="0" lIns="0" bIns="0" rIns="0">
            <a:spAutoFit/>
          </a:bodyPr>
          <a:lstStyle/>
          <a:p>
            <a:pPr algn="l">
              <a:lnSpc>
                <a:spcPts val="5599"/>
              </a:lnSpc>
            </a:pPr>
            <a:r>
              <a:rPr lang="en-US" sz="3999">
                <a:solidFill>
                  <a:srgbClr val="000000"/>
                </a:solidFill>
                <a:latin typeface="Margin"/>
                <a:ea typeface="Margin"/>
                <a:cs typeface="Margin"/>
                <a:sym typeface="Margin"/>
              </a:rPr>
              <a:t>Topic: Friendships/Social Skills</a:t>
            </a:r>
          </a:p>
          <a:p>
            <a:pPr algn="l">
              <a:lnSpc>
                <a:spcPts val="5599"/>
              </a:lnSpc>
            </a:pPr>
            <a:r>
              <a:rPr lang="en-US" sz="3999">
                <a:solidFill>
                  <a:srgbClr val="000000"/>
                </a:solidFill>
                <a:latin typeface="Margin"/>
                <a:ea typeface="Margin"/>
                <a:cs typeface="Margin"/>
                <a:sym typeface="Margin"/>
              </a:rPr>
              <a:t>Grade: 4 students from Ms. Blakely’s 5th grade class. Two boys and two girls.</a:t>
            </a:r>
          </a:p>
          <a:p>
            <a:pPr algn="l">
              <a:lnSpc>
                <a:spcPts val="5599"/>
              </a:lnSpc>
            </a:pPr>
            <a:r>
              <a:rPr lang="en-US" sz="3999">
                <a:solidFill>
                  <a:srgbClr val="000000"/>
                </a:solidFill>
                <a:latin typeface="Margin"/>
                <a:ea typeface="Margin"/>
                <a:cs typeface="Margin"/>
                <a:sym typeface="Margin"/>
              </a:rPr>
              <a:t>Time: Usually Wednesdays at lunch</a:t>
            </a:r>
          </a:p>
          <a:p>
            <a:pPr algn="l">
              <a:lnSpc>
                <a:spcPts val="5599"/>
              </a:lnSpc>
              <a:spcBef>
                <a:spcPct val="0"/>
              </a:spcBef>
            </a:pP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980829"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80829"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658673"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658673"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98175"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298175"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5937677"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937677"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5400000">
            <a:off x="12169969" y="9390105"/>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12169969" y="-76791"/>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4728933" y="9371055"/>
            <a:ext cx="9466895" cy="1893379"/>
          </a:xfrm>
          <a:custGeom>
            <a:avLst/>
            <a:gdLst/>
            <a:ahLst/>
            <a:cxnLst/>
            <a:rect r="r" b="b" t="t" l="l"/>
            <a:pathLst>
              <a:path h="1893379" w="9466895">
                <a:moveTo>
                  <a:pt x="0" y="0"/>
                </a:moveTo>
                <a:lnTo>
                  <a:pt x="9466896" y="0"/>
                </a:lnTo>
                <a:lnTo>
                  <a:pt x="9466896"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4728933" y="-95841"/>
            <a:ext cx="9466895" cy="1893379"/>
          </a:xfrm>
          <a:custGeom>
            <a:avLst/>
            <a:gdLst/>
            <a:ahLst/>
            <a:cxnLst/>
            <a:rect r="r" b="b" t="t" l="l"/>
            <a:pathLst>
              <a:path h="1893379" w="9466895">
                <a:moveTo>
                  <a:pt x="0" y="0"/>
                </a:moveTo>
                <a:lnTo>
                  <a:pt x="9466896" y="0"/>
                </a:lnTo>
                <a:lnTo>
                  <a:pt x="9466896"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NEEDS ASSESSMENT</a:t>
            </a:r>
          </a:p>
        </p:txBody>
      </p:sp>
      <p:sp>
        <p:nvSpPr>
          <p:cNvPr name="Freeform 15" id="15"/>
          <p:cNvSpPr/>
          <p:nvPr/>
        </p:nvSpPr>
        <p:spPr>
          <a:xfrm flipH="false" flipV="false" rot="0">
            <a:off x="9571130" y="3743857"/>
            <a:ext cx="6247254" cy="3736993"/>
          </a:xfrm>
          <a:custGeom>
            <a:avLst/>
            <a:gdLst/>
            <a:ahLst/>
            <a:cxnLst/>
            <a:rect r="r" b="b" t="t" l="l"/>
            <a:pathLst>
              <a:path h="3736993" w="6247254">
                <a:moveTo>
                  <a:pt x="0" y="0"/>
                </a:moveTo>
                <a:lnTo>
                  <a:pt x="6247254" y="0"/>
                </a:lnTo>
                <a:lnTo>
                  <a:pt x="6247254" y="3736994"/>
                </a:lnTo>
                <a:lnTo>
                  <a:pt x="0" y="37369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9996218" y="4131217"/>
            <a:ext cx="5397077" cy="2524125"/>
          </a:xfrm>
          <a:prstGeom prst="rect">
            <a:avLst/>
          </a:prstGeom>
        </p:spPr>
        <p:txBody>
          <a:bodyPr anchor="t" rtlCol="false" tIns="0" lIns="0" bIns="0" rIns="0">
            <a:spAutoFit/>
          </a:bodyPr>
          <a:lstStyle/>
          <a:p>
            <a:pPr algn="l" marL="647697" indent="-323848" lvl="1">
              <a:lnSpc>
                <a:spcPts val="3299"/>
              </a:lnSpc>
              <a:buFont typeface="Arial"/>
              <a:buChar char="•"/>
            </a:pPr>
            <a:r>
              <a:rPr lang="en-US" sz="2999">
                <a:solidFill>
                  <a:srgbClr val="242536"/>
                </a:solidFill>
                <a:latin typeface="Kabel"/>
                <a:ea typeface="Kabel"/>
                <a:cs typeface="Kabel"/>
                <a:sym typeface="Kabel"/>
              </a:rPr>
              <a:t>We also consulted SSRS data from the teacher as it was completed to see which students needed it most</a:t>
            </a:r>
          </a:p>
          <a:p>
            <a:pPr algn="l" marL="647697" indent="-323848" lvl="1">
              <a:lnSpc>
                <a:spcPts val="3299"/>
              </a:lnSpc>
              <a:buFont typeface="Arial"/>
              <a:buChar char="•"/>
            </a:pPr>
            <a:r>
              <a:rPr lang="en-US" sz="2999">
                <a:solidFill>
                  <a:srgbClr val="242536"/>
                </a:solidFill>
                <a:latin typeface="Kabel"/>
                <a:ea typeface="Kabel"/>
                <a:cs typeface="Kabel"/>
                <a:sym typeface="Kabel"/>
              </a:rPr>
              <a:t>I also consulted my supervisor as to which students would most benefit from the group</a:t>
            </a:r>
          </a:p>
        </p:txBody>
      </p:sp>
      <p:sp>
        <p:nvSpPr>
          <p:cNvPr name="Freeform 17" id="17"/>
          <p:cNvSpPr/>
          <p:nvPr/>
        </p:nvSpPr>
        <p:spPr>
          <a:xfrm flipH="false" flipV="false" rot="-1208999">
            <a:off x="15227921" y="3153694"/>
            <a:ext cx="1201477" cy="1237476"/>
          </a:xfrm>
          <a:custGeom>
            <a:avLst/>
            <a:gdLst/>
            <a:ahLst/>
            <a:cxnLst/>
            <a:rect r="r" b="b" t="t" l="l"/>
            <a:pathLst>
              <a:path h="1237476" w="1201477">
                <a:moveTo>
                  <a:pt x="0" y="0"/>
                </a:moveTo>
                <a:lnTo>
                  <a:pt x="1201476" y="0"/>
                </a:lnTo>
                <a:lnTo>
                  <a:pt x="1201476" y="1237477"/>
                </a:lnTo>
                <a:lnTo>
                  <a:pt x="0" y="123747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2385407" y="3743857"/>
            <a:ext cx="6247254" cy="3736993"/>
          </a:xfrm>
          <a:custGeom>
            <a:avLst/>
            <a:gdLst/>
            <a:ahLst/>
            <a:cxnLst/>
            <a:rect r="r" b="b" t="t" l="l"/>
            <a:pathLst>
              <a:path h="3736993" w="6247254">
                <a:moveTo>
                  <a:pt x="0" y="0"/>
                </a:moveTo>
                <a:lnTo>
                  <a:pt x="6247254" y="0"/>
                </a:lnTo>
                <a:lnTo>
                  <a:pt x="6247254" y="3736994"/>
                </a:lnTo>
                <a:lnTo>
                  <a:pt x="0" y="37369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9" id="19"/>
          <p:cNvSpPr/>
          <p:nvPr/>
        </p:nvSpPr>
        <p:spPr>
          <a:xfrm flipH="false" flipV="false" rot="0">
            <a:off x="1682229" y="6499227"/>
            <a:ext cx="1406357" cy="1427115"/>
          </a:xfrm>
          <a:custGeom>
            <a:avLst/>
            <a:gdLst/>
            <a:ahLst/>
            <a:cxnLst/>
            <a:rect r="r" b="b" t="t" l="l"/>
            <a:pathLst>
              <a:path h="1427115" w="1406357">
                <a:moveTo>
                  <a:pt x="0" y="0"/>
                </a:moveTo>
                <a:lnTo>
                  <a:pt x="1406357" y="0"/>
                </a:lnTo>
                <a:lnTo>
                  <a:pt x="1406357" y="1427115"/>
                </a:lnTo>
                <a:lnTo>
                  <a:pt x="0" y="14271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0" id="20"/>
          <p:cNvSpPr/>
          <p:nvPr/>
        </p:nvSpPr>
        <p:spPr>
          <a:xfrm flipH="false" flipV="false" rot="-99321">
            <a:off x="9156898" y="8061918"/>
            <a:ext cx="9439377" cy="3655613"/>
          </a:xfrm>
          <a:custGeom>
            <a:avLst/>
            <a:gdLst/>
            <a:ahLst/>
            <a:cxnLst/>
            <a:rect r="r" b="b" t="t" l="l"/>
            <a:pathLst>
              <a:path h="3655613" w="9439377">
                <a:moveTo>
                  <a:pt x="0" y="0"/>
                </a:moveTo>
                <a:lnTo>
                  <a:pt x="9439378" y="0"/>
                </a:lnTo>
                <a:lnTo>
                  <a:pt x="9439378" y="3655613"/>
                </a:lnTo>
                <a:lnTo>
                  <a:pt x="0" y="365561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1" id="21"/>
          <p:cNvSpPr/>
          <p:nvPr/>
        </p:nvSpPr>
        <p:spPr>
          <a:xfrm flipH="false" flipV="false" rot="-10374539">
            <a:off x="-1056946" y="-815850"/>
            <a:ext cx="5289793" cy="2981520"/>
          </a:xfrm>
          <a:custGeom>
            <a:avLst/>
            <a:gdLst/>
            <a:ahLst/>
            <a:cxnLst/>
            <a:rect r="r" b="b" t="t" l="l"/>
            <a:pathLst>
              <a:path h="2981520" w="5289793">
                <a:moveTo>
                  <a:pt x="0" y="0"/>
                </a:moveTo>
                <a:lnTo>
                  <a:pt x="5289793" y="0"/>
                </a:lnTo>
                <a:lnTo>
                  <a:pt x="5289793" y="2981520"/>
                </a:lnTo>
                <a:lnTo>
                  <a:pt x="0" y="298152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2" id="22"/>
          <p:cNvSpPr txBox="true"/>
          <p:nvPr/>
        </p:nvSpPr>
        <p:spPr>
          <a:xfrm rot="0">
            <a:off x="2933665" y="3960697"/>
            <a:ext cx="5350226" cy="3604414"/>
          </a:xfrm>
          <a:prstGeom prst="rect">
            <a:avLst/>
          </a:prstGeom>
        </p:spPr>
        <p:txBody>
          <a:bodyPr anchor="t" rtlCol="false" tIns="0" lIns="0" bIns="0" rIns="0">
            <a:spAutoFit/>
          </a:bodyPr>
          <a:lstStyle/>
          <a:p>
            <a:pPr algn="l">
              <a:lnSpc>
                <a:spcPts val="2412"/>
              </a:lnSpc>
            </a:pPr>
          </a:p>
          <a:p>
            <a:pPr algn="l" marL="628730" indent="-314365" lvl="1">
              <a:lnSpc>
                <a:spcPts val="2912"/>
              </a:lnSpc>
              <a:buFont typeface="Arial"/>
              <a:buChar char="•"/>
            </a:pPr>
            <a:r>
              <a:rPr lang="en-US" sz="2912">
                <a:solidFill>
                  <a:srgbClr val="000000"/>
                </a:solidFill>
                <a:latin typeface="Kabel"/>
                <a:ea typeface="Kabel"/>
                <a:cs typeface="Kabel"/>
                <a:sym typeface="Kabel"/>
              </a:rPr>
              <a:t>Sent out a lunch bunch interest form to all of 5th grade. </a:t>
            </a:r>
          </a:p>
          <a:p>
            <a:pPr algn="l" marL="628732" indent="-314366" lvl="1">
              <a:lnSpc>
                <a:spcPts val="2912"/>
              </a:lnSpc>
              <a:buFont typeface="Arial"/>
              <a:buChar char="•"/>
            </a:pPr>
            <a:r>
              <a:rPr lang="en-US" sz="2912">
                <a:solidFill>
                  <a:srgbClr val="000000"/>
                </a:solidFill>
                <a:latin typeface="Kabel"/>
                <a:ea typeface="Kabel"/>
                <a:cs typeface="Kabel"/>
                <a:sym typeface="Kabel"/>
              </a:rPr>
              <a:t>We consulted the teacher whose class filled it out first, and she recommended students. </a:t>
            </a:r>
          </a:p>
          <a:p>
            <a:pPr algn="l">
              <a:lnSpc>
                <a:spcPts val="1838"/>
              </a:lnSpc>
            </a:pPr>
          </a:p>
          <a:p>
            <a:pPr algn="l">
              <a:lnSpc>
                <a:spcPts val="1649"/>
              </a:lnSpc>
            </a:pPr>
          </a:p>
          <a:p>
            <a:pPr algn="l">
              <a:lnSpc>
                <a:spcPts val="1649"/>
              </a:lnSpc>
            </a:pPr>
          </a:p>
          <a:p>
            <a:pPr algn="ctr">
              <a:lnSpc>
                <a:spcPts val="1649"/>
              </a:lnSpc>
            </a:pPr>
          </a:p>
          <a:p>
            <a:pPr algn="ctr">
              <a:lnSpc>
                <a:spcPts val="1649"/>
              </a:lnSpc>
            </a:pPr>
          </a:p>
          <a:p>
            <a:pPr algn="ctr">
              <a:lnSpc>
                <a:spcPts val="1649"/>
              </a:lnSpc>
            </a:pPr>
          </a:p>
          <a:p>
            <a:pPr algn="ctr">
              <a:lnSpc>
                <a:spcPts val="1649"/>
              </a:lnSpc>
            </a:pP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980829"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980829"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4658673"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4658673"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98175"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298175"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5937677"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5937677"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5400000">
            <a:off x="12169969" y="9390105"/>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12169969" y="-76791"/>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400000">
            <a:off x="-4728933" y="9371055"/>
            <a:ext cx="9466895" cy="1893379"/>
          </a:xfrm>
          <a:custGeom>
            <a:avLst/>
            <a:gdLst/>
            <a:ahLst/>
            <a:cxnLst/>
            <a:rect r="r" b="b" t="t" l="l"/>
            <a:pathLst>
              <a:path h="1893379" w="9466895">
                <a:moveTo>
                  <a:pt x="0" y="0"/>
                </a:moveTo>
                <a:lnTo>
                  <a:pt x="9466896" y="0"/>
                </a:lnTo>
                <a:lnTo>
                  <a:pt x="9466896"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400000">
            <a:off x="-4728933" y="-95841"/>
            <a:ext cx="9466895" cy="1893379"/>
          </a:xfrm>
          <a:custGeom>
            <a:avLst/>
            <a:gdLst/>
            <a:ahLst/>
            <a:cxnLst/>
            <a:rect r="r" b="b" t="t" l="l"/>
            <a:pathLst>
              <a:path h="1893379" w="9466895">
                <a:moveTo>
                  <a:pt x="0" y="0"/>
                </a:moveTo>
                <a:lnTo>
                  <a:pt x="9466896" y="0"/>
                </a:lnTo>
                <a:lnTo>
                  <a:pt x="9466896"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597140">
            <a:off x="15110705" y="8660156"/>
            <a:ext cx="3585422" cy="1975949"/>
          </a:xfrm>
          <a:custGeom>
            <a:avLst/>
            <a:gdLst/>
            <a:ahLst/>
            <a:cxnLst/>
            <a:rect r="r" b="b" t="t" l="l"/>
            <a:pathLst>
              <a:path h="1975949" w="3585422">
                <a:moveTo>
                  <a:pt x="0" y="0"/>
                </a:moveTo>
                <a:lnTo>
                  <a:pt x="3585422" y="0"/>
                </a:lnTo>
                <a:lnTo>
                  <a:pt x="3585422" y="1975949"/>
                </a:lnTo>
                <a:lnTo>
                  <a:pt x="0" y="19759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5" id="15"/>
          <p:cNvSpPr/>
          <p:nvPr/>
        </p:nvSpPr>
        <p:spPr>
          <a:xfrm flipH="false" flipV="false" rot="-9805529">
            <a:off x="308018" y="-914780"/>
            <a:ext cx="5326303" cy="2935360"/>
          </a:xfrm>
          <a:custGeom>
            <a:avLst/>
            <a:gdLst/>
            <a:ahLst/>
            <a:cxnLst/>
            <a:rect r="r" b="b" t="t" l="l"/>
            <a:pathLst>
              <a:path h="2935360" w="5326303">
                <a:moveTo>
                  <a:pt x="0" y="0"/>
                </a:moveTo>
                <a:lnTo>
                  <a:pt x="5326303" y="0"/>
                </a:lnTo>
                <a:lnTo>
                  <a:pt x="5326303"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6" id="16"/>
          <p:cNvSpPr/>
          <p:nvPr/>
        </p:nvSpPr>
        <p:spPr>
          <a:xfrm flipH="false" flipV="false" rot="0">
            <a:off x="3606857" y="3629563"/>
            <a:ext cx="3248956" cy="2654739"/>
          </a:xfrm>
          <a:custGeom>
            <a:avLst/>
            <a:gdLst/>
            <a:ahLst/>
            <a:cxnLst/>
            <a:rect r="r" b="b" t="t" l="l"/>
            <a:pathLst>
              <a:path h="2654739" w="3248956">
                <a:moveTo>
                  <a:pt x="0" y="0"/>
                </a:moveTo>
                <a:lnTo>
                  <a:pt x="3248956" y="0"/>
                </a:lnTo>
                <a:lnTo>
                  <a:pt x="3248956" y="2654739"/>
                </a:lnTo>
                <a:lnTo>
                  <a:pt x="0" y="265473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7" id="17"/>
          <p:cNvGrpSpPr/>
          <p:nvPr/>
        </p:nvGrpSpPr>
        <p:grpSpPr>
          <a:xfrm rot="0">
            <a:off x="3720275" y="3872208"/>
            <a:ext cx="2971335" cy="1914159"/>
            <a:chOff x="0" y="0"/>
            <a:chExt cx="713515" cy="459653"/>
          </a:xfrm>
        </p:grpSpPr>
        <p:sp>
          <p:nvSpPr>
            <p:cNvPr name="Freeform 18" id="18"/>
            <p:cNvSpPr/>
            <p:nvPr/>
          </p:nvSpPr>
          <p:spPr>
            <a:xfrm flipH="false" flipV="false" rot="0">
              <a:off x="0" y="0"/>
              <a:ext cx="713515" cy="459653"/>
            </a:xfrm>
            <a:custGeom>
              <a:avLst/>
              <a:gdLst/>
              <a:ahLst/>
              <a:cxnLst/>
              <a:rect r="r" b="b" t="t" l="l"/>
              <a:pathLst>
                <a:path h="459653" w="713515">
                  <a:moveTo>
                    <a:pt x="52111" y="0"/>
                  </a:moveTo>
                  <a:lnTo>
                    <a:pt x="661405" y="0"/>
                  </a:lnTo>
                  <a:cubicBezTo>
                    <a:pt x="675225" y="0"/>
                    <a:pt x="688480" y="5490"/>
                    <a:pt x="698252" y="15263"/>
                  </a:cubicBezTo>
                  <a:cubicBezTo>
                    <a:pt x="708025" y="25036"/>
                    <a:pt x="713515" y="38290"/>
                    <a:pt x="713515" y="52111"/>
                  </a:cubicBezTo>
                  <a:lnTo>
                    <a:pt x="713515" y="407542"/>
                  </a:lnTo>
                  <a:cubicBezTo>
                    <a:pt x="713515" y="436322"/>
                    <a:pt x="690185" y="459653"/>
                    <a:pt x="661405" y="459653"/>
                  </a:cubicBezTo>
                  <a:lnTo>
                    <a:pt x="52111" y="459653"/>
                  </a:lnTo>
                  <a:cubicBezTo>
                    <a:pt x="23331" y="459653"/>
                    <a:pt x="0" y="436322"/>
                    <a:pt x="0" y="407542"/>
                  </a:cubicBezTo>
                  <a:lnTo>
                    <a:pt x="0" y="52111"/>
                  </a:lnTo>
                  <a:cubicBezTo>
                    <a:pt x="0" y="23331"/>
                    <a:pt x="23331" y="0"/>
                    <a:pt x="52111" y="0"/>
                  </a:cubicBezTo>
                  <a:close/>
                </a:path>
              </a:pathLst>
            </a:custGeom>
            <a:blipFill>
              <a:blip r:embed="rId10"/>
              <a:stretch>
                <a:fillRect l="0" t="-66494" r="0" b="-66494"/>
              </a:stretch>
            </a:blipFill>
            <a:ln w="38100" cap="sq">
              <a:solidFill>
                <a:srgbClr val="242536"/>
              </a:solidFill>
              <a:prstDash val="solid"/>
              <a:miter/>
            </a:ln>
          </p:spPr>
        </p:sp>
      </p:grpSp>
      <p:sp>
        <p:nvSpPr>
          <p:cNvPr name="Freeform 19" id="19"/>
          <p:cNvSpPr/>
          <p:nvPr/>
        </p:nvSpPr>
        <p:spPr>
          <a:xfrm flipH="false" flipV="false" rot="0">
            <a:off x="11432187" y="6603561"/>
            <a:ext cx="3248956" cy="2654739"/>
          </a:xfrm>
          <a:custGeom>
            <a:avLst/>
            <a:gdLst/>
            <a:ahLst/>
            <a:cxnLst/>
            <a:rect r="r" b="b" t="t" l="l"/>
            <a:pathLst>
              <a:path h="2654739" w="3248956">
                <a:moveTo>
                  <a:pt x="0" y="0"/>
                </a:moveTo>
                <a:lnTo>
                  <a:pt x="3248956" y="0"/>
                </a:lnTo>
                <a:lnTo>
                  <a:pt x="3248956" y="2654739"/>
                </a:lnTo>
                <a:lnTo>
                  <a:pt x="0" y="265473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11545606" y="6846206"/>
            <a:ext cx="2971335" cy="1914159"/>
            <a:chOff x="0" y="0"/>
            <a:chExt cx="713515" cy="459653"/>
          </a:xfrm>
        </p:grpSpPr>
        <p:sp>
          <p:nvSpPr>
            <p:cNvPr name="Freeform 21" id="21"/>
            <p:cNvSpPr/>
            <p:nvPr/>
          </p:nvSpPr>
          <p:spPr>
            <a:xfrm flipH="false" flipV="false" rot="0">
              <a:off x="0" y="0"/>
              <a:ext cx="713515" cy="459653"/>
            </a:xfrm>
            <a:custGeom>
              <a:avLst/>
              <a:gdLst/>
              <a:ahLst/>
              <a:cxnLst/>
              <a:rect r="r" b="b" t="t" l="l"/>
              <a:pathLst>
                <a:path h="459653" w="713515">
                  <a:moveTo>
                    <a:pt x="52111" y="0"/>
                  </a:moveTo>
                  <a:lnTo>
                    <a:pt x="661405" y="0"/>
                  </a:lnTo>
                  <a:cubicBezTo>
                    <a:pt x="675225" y="0"/>
                    <a:pt x="688480" y="5490"/>
                    <a:pt x="698252" y="15263"/>
                  </a:cubicBezTo>
                  <a:cubicBezTo>
                    <a:pt x="708025" y="25036"/>
                    <a:pt x="713515" y="38290"/>
                    <a:pt x="713515" y="52111"/>
                  </a:cubicBezTo>
                  <a:lnTo>
                    <a:pt x="713515" y="407542"/>
                  </a:lnTo>
                  <a:cubicBezTo>
                    <a:pt x="713515" y="436322"/>
                    <a:pt x="690185" y="459653"/>
                    <a:pt x="661405" y="459653"/>
                  </a:cubicBezTo>
                  <a:lnTo>
                    <a:pt x="52111" y="459653"/>
                  </a:lnTo>
                  <a:cubicBezTo>
                    <a:pt x="23331" y="459653"/>
                    <a:pt x="0" y="436322"/>
                    <a:pt x="0" y="407542"/>
                  </a:cubicBezTo>
                  <a:lnTo>
                    <a:pt x="0" y="52111"/>
                  </a:lnTo>
                  <a:cubicBezTo>
                    <a:pt x="0" y="23331"/>
                    <a:pt x="23331" y="0"/>
                    <a:pt x="52111" y="0"/>
                  </a:cubicBezTo>
                  <a:close/>
                </a:path>
              </a:pathLst>
            </a:custGeom>
            <a:blipFill>
              <a:blip r:embed="rId11"/>
              <a:stretch>
                <a:fillRect l="-4192" t="0" r="-4192" b="0"/>
              </a:stretch>
            </a:blipFill>
            <a:ln w="38100" cap="sq">
              <a:solidFill>
                <a:srgbClr val="242536"/>
              </a:solidFill>
              <a:prstDash val="solid"/>
              <a:miter/>
            </a:ln>
          </p:spPr>
        </p:sp>
      </p:grpSp>
      <p:sp>
        <p:nvSpPr>
          <p:cNvPr name="TextBox 22" id="22"/>
          <p:cNvSpPr txBox="true"/>
          <p:nvPr/>
        </p:nvSpPr>
        <p:spPr>
          <a:xfrm rot="0">
            <a:off x="7851334" y="3885370"/>
            <a:ext cx="6829809" cy="1704975"/>
          </a:xfrm>
          <a:prstGeom prst="rect">
            <a:avLst/>
          </a:prstGeom>
        </p:spPr>
        <p:txBody>
          <a:bodyPr anchor="t" rtlCol="false" tIns="0" lIns="0" bIns="0" rIns="0">
            <a:spAutoFit/>
          </a:bodyPr>
          <a:lstStyle/>
          <a:p>
            <a:pPr algn="l">
              <a:lnSpc>
                <a:spcPts val="3299"/>
              </a:lnSpc>
            </a:pPr>
            <a:r>
              <a:rPr lang="en-US" sz="2999" b="true">
                <a:solidFill>
                  <a:srgbClr val="242536"/>
                </a:solidFill>
                <a:latin typeface="Kabel Ultra-Bold"/>
                <a:ea typeface="Kabel Ultra-Bold"/>
                <a:cs typeface="Kabel Ultra-Bold"/>
                <a:sym typeface="Kabel Ultra-Bold"/>
              </a:rPr>
              <a:t>Objectives</a:t>
            </a:r>
          </a:p>
          <a:p>
            <a:pPr algn="l" marL="647697" indent="-323848" lvl="1">
              <a:lnSpc>
                <a:spcPts val="3299"/>
              </a:lnSpc>
              <a:buFont typeface="Arial"/>
              <a:buChar char="•"/>
            </a:pPr>
            <a:r>
              <a:rPr lang="en-US" sz="2999">
                <a:solidFill>
                  <a:srgbClr val="242536"/>
                </a:solidFill>
                <a:latin typeface="Kabel"/>
                <a:ea typeface="Kabel"/>
                <a:cs typeface="Kabel"/>
                <a:sym typeface="Kabel"/>
              </a:rPr>
              <a:t>For students to gain an understanding of what a healthy friendship is and how to form and keep healthy friendships</a:t>
            </a:r>
          </a:p>
        </p:txBody>
      </p:sp>
      <p:sp>
        <p:nvSpPr>
          <p:cNvPr name="TextBox 23" id="23"/>
          <p:cNvSpPr txBox="true"/>
          <p:nvPr/>
        </p:nvSpPr>
        <p:spPr>
          <a:xfrm rot="0">
            <a:off x="3606857" y="6859368"/>
            <a:ext cx="6829809" cy="1704975"/>
          </a:xfrm>
          <a:prstGeom prst="rect">
            <a:avLst/>
          </a:prstGeom>
        </p:spPr>
        <p:txBody>
          <a:bodyPr anchor="t" rtlCol="false" tIns="0" lIns="0" bIns="0" rIns="0">
            <a:spAutoFit/>
          </a:bodyPr>
          <a:lstStyle/>
          <a:p>
            <a:pPr algn="just">
              <a:lnSpc>
                <a:spcPts val="3299"/>
              </a:lnSpc>
            </a:pPr>
            <a:r>
              <a:rPr lang="en-US" sz="2999" b="true">
                <a:solidFill>
                  <a:srgbClr val="242536"/>
                </a:solidFill>
                <a:latin typeface="Kabel Ultra-Bold"/>
                <a:ea typeface="Kabel Ultra-Bold"/>
                <a:cs typeface="Kabel Ultra-Bold"/>
                <a:sym typeface="Kabel Ultra-Bold"/>
              </a:rPr>
              <a:t>Data Sources</a:t>
            </a:r>
          </a:p>
          <a:p>
            <a:pPr algn="just" marL="647697" indent="-323848" lvl="1">
              <a:lnSpc>
                <a:spcPts val="3299"/>
              </a:lnSpc>
              <a:buFont typeface="Arial"/>
              <a:buChar char="•"/>
            </a:pPr>
            <a:r>
              <a:rPr lang="en-US" sz="2999">
                <a:solidFill>
                  <a:srgbClr val="242536"/>
                </a:solidFill>
                <a:latin typeface="Kabel"/>
                <a:ea typeface="Kabel"/>
                <a:cs typeface="Kabel"/>
                <a:sym typeface="Kabel"/>
              </a:rPr>
              <a:t>Pre and Post Assessment done by students</a:t>
            </a:r>
          </a:p>
          <a:p>
            <a:pPr algn="just" marL="647697" indent="-323848" lvl="1">
              <a:lnSpc>
                <a:spcPts val="3299"/>
              </a:lnSpc>
              <a:buFont typeface="Arial"/>
              <a:buChar char="•"/>
            </a:pPr>
            <a:r>
              <a:rPr lang="en-US" sz="2999">
                <a:solidFill>
                  <a:srgbClr val="242536"/>
                </a:solidFill>
                <a:latin typeface="Kabel"/>
                <a:ea typeface="Kabel"/>
                <a:cs typeface="Kabel"/>
                <a:sym typeface="Kabel"/>
              </a:rPr>
              <a:t>Pre and Post Assessment done by teacher</a:t>
            </a:r>
          </a:p>
          <a:p>
            <a:pPr algn="just" marL="647697" indent="-323848" lvl="1">
              <a:lnSpc>
                <a:spcPts val="3299"/>
              </a:lnSpc>
              <a:buFont typeface="Arial"/>
              <a:buChar char="•"/>
            </a:pPr>
            <a:r>
              <a:rPr lang="en-US" sz="2999">
                <a:solidFill>
                  <a:srgbClr val="242536"/>
                </a:solidFill>
                <a:latin typeface="Kabel"/>
                <a:ea typeface="Kabel"/>
                <a:cs typeface="Kabel"/>
                <a:sym typeface="Kabel"/>
              </a:rPr>
              <a:t>SRSS data</a:t>
            </a:r>
          </a:p>
        </p:txBody>
      </p:sp>
      <p:sp>
        <p:nvSpPr>
          <p:cNvPr name="TextBox 24" id="24"/>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GOALS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297264">
            <a:off x="-860993" y="4567530"/>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97264">
            <a:off x="-356652" y="-1250420"/>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297264">
            <a:off x="4977064" y="5073613"/>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297264">
            <a:off x="5481404" y="-744336"/>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297264">
            <a:off x="10815120" y="5579697"/>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297264">
            <a:off x="11319461" y="-238253"/>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297264">
            <a:off x="16653176" y="6085781"/>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297264">
            <a:off x="17157517" y="267831"/>
            <a:ext cx="5919335" cy="5919335"/>
          </a:xfrm>
          <a:custGeom>
            <a:avLst/>
            <a:gdLst/>
            <a:ahLst/>
            <a:cxnLst/>
            <a:rect r="r" b="b" t="t" l="l"/>
            <a:pathLst>
              <a:path h="5919335" w="5919335">
                <a:moveTo>
                  <a:pt x="0" y="0"/>
                </a:moveTo>
                <a:lnTo>
                  <a:pt x="5919334" y="0"/>
                </a:lnTo>
                <a:lnTo>
                  <a:pt x="5919334"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5102735">
            <a:off x="12490978" y="10828875"/>
            <a:ext cx="9836957" cy="1967391"/>
          </a:xfrm>
          <a:custGeom>
            <a:avLst/>
            <a:gdLst/>
            <a:ahLst/>
            <a:cxnLst/>
            <a:rect r="r" b="b" t="t" l="l"/>
            <a:pathLst>
              <a:path h="1967391" w="9836957">
                <a:moveTo>
                  <a:pt x="0" y="0"/>
                </a:moveTo>
                <a:lnTo>
                  <a:pt x="9836957" y="0"/>
                </a:lnTo>
                <a:lnTo>
                  <a:pt x="9836957" y="1967392"/>
                </a:lnTo>
                <a:lnTo>
                  <a:pt x="0" y="19673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102735">
            <a:off x="13340528" y="1028671"/>
            <a:ext cx="9836957" cy="1967391"/>
          </a:xfrm>
          <a:custGeom>
            <a:avLst/>
            <a:gdLst/>
            <a:ahLst/>
            <a:cxnLst/>
            <a:rect r="r" b="b" t="t" l="l"/>
            <a:pathLst>
              <a:path h="1967391" w="9836957">
                <a:moveTo>
                  <a:pt x="0" y="0"/>
                </a:moveTo>
                <a:lnTo>
                  <a:pt x="9836958" y="0"/>
                </a:lnTo>
                <a:lnTo>
                  <a:pt x="9836958" y="1967392"/>
                </a:lnTo>
                <a:lnTo>
                  <a:pt x="0" y="19673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102735">
            <a:off x="-5001187" y="9292663"/>
            <a:ext cx="9836957" cy="1967391"/>
          </a:xfrm>
          <a:custGeom>
            <a:avLst/>
            <a:gdLst/>
            <a:ahLst/>
            <a:cxnLst/>
            <a:rect r="r" b="b" t="t" l="l"/>
            <a:pathLst>
              <a:path h="1967391" w="9836957">
                <a:moveTo>
                  <a:pt x="0" y="0"/>
                </a:moveTo>
                <a:lnTo>
                  <a:pt x="9836958" y="0"/>
                </a:lnTo>
                <a:lnTo>
                  <a:pt x="9836958"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102735">
            <a:off x="-4151636" y="-507541"/>
            <a:ext cx="9836957" cy="1967391"/>
          </a:xfrm>
          <a:custGeom>
            <a:avLst/>
            <a:gdLst/>
            <a:ahLst/>
            <a:cxnLst/>
            <a:rect r="r" b="b" t="t" l="l"/>
            <a:pathLst>
              <a:path h="1967391" w="9836957">
                <a:moveTo>
                  <a:pt x="0" y="0"/>
                </a:moveTo>
                <a:lnTo>
                  <a:pt x="9836957" y="0"/>
                </a:lnTo>
                <a:lnTo>
                  <a:pt x="9836957"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4" id="14"/>
          <p:cNvSpPr txBox="true"/>
          <p:nvPr/>
        </p:nvSpPr>
        <p:spPr>
          <a:xfrm rot="0">
            <a:off x="3778700"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SCREENING PROCESS</a:t>
            </a:r>
          </a:p>
        </p:txBody>
      </p:sp>
      <p:sp>
        <p:nvSpPr>
          <p:cNvPr name="Freeform 15" id="15"/>
          <p:cNvSpPr/>
          <p:nvPr/>
        </p:nvSpPr>
        <p:spPr>
          <a:xfrm flipH="false" flipV="false" rot="0">
            <a:off x="2921586" y="3032393"/>
            <a:ext cx="6100625" cy="2883932"/>
          </a:xfrm>
          <a:custGeom>
            <a:avLst/>
            <a:gdLst/>
            <a:ahLst/>
            <a:cxnLst/>
            <a:rect r="r" b="b" t="t" l="l"/>
            <a:pathLst>
              <a:path h="2883932" w="6100625">
                <a:moveTo>
                  <a:pt x="0" y="0"/>
                </a:moveTo>
                <a:lnTo>
                  <a:pt x="6100624" y="0"/>
                </a:lnTo>
                <a:lnTo>
                  <a:pt x="6100624" y="2883932"/>
                </a:lnTo>
                <a:lnTo>
                  <a:pt x="0" y="288393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6" id="16"/>
          <p:cNvSpPr txBox="true"/>
          <p:nvPr/>
        </p:nvSpPr>
        <p:spPr>
          <a:xfrm rot="0">
            <a:off x="3847578" y="4060368"/>
            <a:ext cx="4108937" cy="885825"/>
          </a:xfrm>
          <a:prstGeom prst="rect">
            <a:avLst/>
          </a:prstGeom>
        </p:spPr>
        <p:txBody>
          <a:bodyPr anchor="t" rtlCol="false" tIns="0" lIns="0" bIns="0" rIns="0">
            <a:spAutoFit/>
          </a:bodyPr>
          <a:lstStyle/>
          <a:p>
            <a:pPr algn="ctr">
              <a:lnSpc>
                <a:spcPts val="3299"/>
              </a:lnSpc>
            </a:pPr>
            <a:r>
              <a:rPr lang="en-US" sz="2999">
                <a:solidFill>
                  <a:srgbClr val="242536"/>
                </a:solidFill>
                <a:latin typeface="Kabel"/>
                <a:ea typeface="Kabel"/>
                <a:cs typeface="Kabel"/>
                <a:sym typeface="Kabel"/>
              </a:rPr>
              <a:t>Teacher recommended for group </a:t>
            </a:r>
          </a:p>
        </p:txBody>
      </p:sp>
      <p:sp>
        <p:nvSpPr>
          <p:cNvPr name="Freeform 17" id="17"/>
          <p:cNvSpPr/>
          <p:nvPr/>
        </p:nvSpPr>
        <p:spPr>
          <a:xfrm flipH="false" flipV="false" rot="0">
            <a:off x="5171912" y="3089351"/>
            <a:ext cx="1599971" cy="756350"/>
          </a:xfrm>
          <a:custGeom>
            <a:avLst/>
            <a:gdLst/>
            <a:ahLst/>
            <a:cxnLst/>
            <a:rect r="r" b="b" t="t" l="l"/>
            <a:pathLst>
              <a:path h="756350" w="1599971">
                <a:moveTo>
                  <a:pt x="0" y="0"/>
                </a:moveTo>
                <a:lnTo>
                  <a:pt x="1599972" y="0"/>
                </a:lnTo>
                <a:lnTo>
                  <a:pt x="1599972" y="756350"/>
                </a:lnTo>
                <a:lnTo>
                  <a:pt x="0" y="7563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5496288" y="3328176"/>
            <a:ext cx="951219" cy="517525"/>
          </a:xfrm>
          <a:prstGeom prst="rect">
            <a:avLst/>
          </a:prstGeom>
        </p:spPr>
        <p:txBody>
          <a:bodyPr anchor="t" rtlCol="false" tIns="0" lIns="0" bIns="0" rIns="0">
            <a:spAutoFit/>
          </a:bodyPr>
          <a:lstStyle/>
          <a:p>
            <a:pPr algn="ctr">
              <a:lnSpc>
                <a:spcPts val="3500"/>
              </a:lnSpc>
            </a:pPr>
            <a:r>
              <a:rPr lang="en-US" sz="5000">
                <a:solidFill>
                  <a:srgbClr val="242536"/>
                </a:solidFill>
                <a:latin typeface="Margin"/>
                <a:ea typeface="Margin"/>
                <a:cs typeface="Margin"/>
                <a:sym typeface="Margin"/>
              </a:rPr>
              <a:t>1</a:t>
            </a:r>
          </a:p>
        </p:txBody>
      </p:sp>
      <p:sp>
        <p:nvSpPr>
          <p:cNvPr name="Freeform 19" id="19"/>
          <p:cNvSpPr/>
          <p:nvPr/>
        </p:nvSpPr>
        <p:spPr>
          <a:xfrm flipH="false" flipV="false" rot="0">
            <a:off x="9265790" y="4840622"/>
            <a:ext cx="6100625" cy="2883932"/>
          </a:xfrm>
          <a:custGeom>
            <a:avLst/>
            <a:gdLst/>
            <a:ahLst/>
            <a:cxnLst/>
            <a:rect r="r" b="b" t="t" l="l"/>
            <a:pathLst>
              <a:path h="2883932" w="6100625">
                <a:moveTo>
                  <a:pt x="0" y="0"/>
                </a:moveTo>
                <a:lnTo>
                  <a:pt x="6100624" y="0"/>
                </a:lnTo>
                <a:lnTo>
                  <a:pt x="6100624" y="2883931"/>
                </a:lnTo>
                <a:lnTo>
                  <a:pt x="0" y="288393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0" id="20"/>
          <p:cNvSpPr txBox="true"/>
          <p:nvPr/>
        </p:nvSpPr>
        <p:spPr>
          <a:xfrm rot="0">
            <a:off x="10174012" y="5853688"/>
            <a:ext cx="4108937" cy="885825"/>
          </a:xfrm>
          <a:prstGeom prst="rect">
            <a:avLst/>
          </a:prstGeom>
        </p:spPr>
        <p:txBody>
          <a:bodyPr anchor="t" rtlCol="false" tIns="0" lIns="0" bIns="0" rIns="0">
            <a:spAutoFit/>
          </a:bodyPr>
          <a:lstStyle/>
          <a:p>
            <a:pPr algn="ctr">
              <a:lnSpc>
                <a:spcPts val="3299"/>
              </a:lnSpc>
            </a:pPr>
            <a:r>
              <a:rPr lang="en-US" sz="2999">
                <a:solidFill>
                  <a:srgbClr val="242536"/>
                </a:solidFill>
                <a:latin typeface="Kabel"/>
                <a:ea typeface="Kabel"/>
                <a:cs typeface="Kabel"/>
                <a:sym typeface="Kabel"/>
              </a:rPr>
              <a:t>Students asked if they were interested in joining group</a:t>
            </a:r>
          </a:p>
        </p:txBody>
      </p:sp>
      <p:sp>
        <p:nvSpPr>
          <p:cNvPr name="Freeform 21" id="21"/>
          <p:cNvSpPr/>
          <p:nvPr/>
        </p:nvSpPr>
        <p:spPr>
          <a:xfrm flipH="false" flipV="false" rot="0">
            <a:off x="11516116" y="4902472"/>
            <a:ext cx="1599971" cy="756350"/>
          </a:xfrm>
          <a:custGeom>
            <a:avLst/>
            <a:gdLst/>
            <a:ahLst/>
            <a:cxnLst/>
            <a:rect r="r" b="b" t="t" l="l"/>
            <a:pathLst>
              <a:path h="756350" w="1599971">
                <a:moveTo>
                  <a:pt x="0" y="0"/>
                </a:moveTo>
                <a:lnTo>
                  <a:pt x="1599972" y="0"/>
                </a:lnTo>
                <a:lnTo>
                  <a:pt x="1599972" y="756350"/>
                </a:lnTo>
                <a:lnTo>
                  <a:pt x="0" y="75635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22" id="22"/>
          <p:cNvSpPr txBox="true"/>
          <p:nvPr/>
        </p:nvSpPr>
        <p:spPr>
          <a:xfrm rot="0">
            <a:off x="11840492" y="5141297"/>
            <a:ext cx="951219" cy="517525"/>
          </a:xfrm>
          <a:prstGeom prst="rect">
            <a:avLst/>
          </a:prstGeom>
        </p:spPr>
        <p:txBody>
          <a:bodyPr anchor="t" rtlCol="false" tIns="0" lIns="0" bIns="0" rIns="0">
            <a:spAutoFit/>
          </a:bodyPr>
          <a:lstStyle/>
          <a:p>
            <a:pPr algn="ctr">
              <a:lnSpc>
                <a:spcPts val="3500"/>
              </a:lnSpc>
            </a:pPr>
            <a:r>
              <a:rPr lang="en-US" sz="5000">
                <a:solidFill>
                  <a:srgbClr val="242536"/>
                </a:solidFill>
                <a:latin typeface="Margin"/>
                <a:ea typeface="Margin"/>
                <a:cs typeface="Margin"/>
                <a:sym typeface="Margin"/>
              </a:rPr>
              <a:t>2</a:t>
            </a:r>
          </a:p>
        </p:txBody>
      </p:sp>
      <p:sp>
        <p:nvSpPr>
          <p:cNvPr name="Freeform 23" id="23"/>
          <p:cNvSpPr/>
          <p:nvPr/>
        </p:nvSpPr>
        <p:spPr>
          <a:xfrm flipH="false" flipV="false" rot="0">
            <a:off x="2921586" y="6648850"/>
            <a:ext cx="6100625" cy="2883932"/>
          </a:xfrm>
          <a:custGeom>
            <a:avLst/>
            <a:gdLst/>
            <a:ahLst/>
            <a:cxnLst/>
            <a:rect r="r" b="b" t="t" l="l"/>
            <a:pathLst>
              <a:path h="2883932" w="6100625">
                <a:moveTo>
                  <a:pt x="0" y="0"/>
                </a:moveTo>
                <a:lnTo>
                  <a:pt x="6100624" y="0"/>
                </a:lnTo>
                <a:lnTo>
                  <a:pt x="6100624" y="2883932"/>
                </a:lnTo>
                <a:lnTo>
                  <a:pt x="0" y="288393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4" id="24"/>
          <p:cNvSpPr txBox="true"/>
          <p:nvPr/>
        </p:nvSpPr>
        <p:spPr>
          <a:xfrm rot="0">
            <a:off x="3812037" y="7676825"/>
            <a:ext cx="4108937" cy="885825"/>
          </a:xfrm>
          <a:prstGeom prst="rect">
            <a:avLst/>
          </a:prstGeom>
        </p:spPr>
        <p:txBody>
          <a:bodyPr anchor="t" rtlCol="false" tIns="0" lIns="0" bIns="0" rIns="0">
            <a:spAutoFit/>
          </a:bodyPr>
          <a:lstStyle/>
          <a:p>
            <a:pPr algn="ctr">
              <a:lnSpc>
                <a:spcPts val="3299"/>
              </a:lnSpc>
            </a:pPr>
            <a:r>
              <a:rPr lang="en-US" sz="2999">
                <a:solidFill>
                  <a:srgbClr val="242536"/>
                </a:solidFill>
                <a:latin typeface="Kabel"/>
                <a:ea typeface="Kabel"/>
                <a:cs typeface="Kabel"/>
                <a:sym typeface="Kabel"/>
              </a:rPr>
              <a:t>In one case, a parent specifically asked for student to join</a:t>
            </a:r>
          </a:p>
        </p:txBody>
      </p:sp>
      <p:sp>
        <p:nvSpPr>
          <p:cNvPr name="Freeform 25" id="25"/>
          <p:cNvSpPr/>
          <p:nvPr/>
        </p:nvSpPr>
        <p:spPr>
          <a:xfrm flipH="false" flipV="false" rot="0">
            <a:off x="5171912" y="6705808"/>
            <a:ext cx="1599971" cy="756350"/>
          </a:xfrm>
          <a:custGeom>
            <a:avLst/>
            <a:gdLst/>
            <a:ahLst/>
            <a:cxnLst/>
            <a:rect r="r" b="b" t="t" l="l"/>
            <a:pathLst>
              <a:path h="756350" w="1599971">
                <a:moveTo>
                  <a:pt x="0" y="0"/>
                </a:moveTo>
                <a:lnTo>
                  <a:pt x="1599972" y="0"/>
                </a:lnTo>
                <a:lnTo>
                  <a:pt x="1599972" y="756350"/>
                </a:lnTo>
                <a:lnTo>
                  <a:pt x="0" y="7563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26" id="26"/>
          <p:cNvSpPr txBox="true"/>
          <p:nvPr/>
        </p:nvSpPr>
        <p:spPr>
          <a:xfrm rot="0">
            <a:off x="5496288" y="6944633"/>
            <a:ext cx="951219" cy="517525"/>
          </a:xfrm>
          <a:prstGeom prst="rect">
            <a:avLst/>
          </a:prstGeom>
        </p:spPr>
        <p:txBody>
          <a:bodyPr anchor="t" rtlCol="false" tIns="0" lIns="0" bIns="0" rIns="0">
            <a:spAutoFit/>
          </a:bodyPr>
          <a:lstStyle/>
          <a:p>
            <a:pPr algn="ctr">
              <a:lnSpc>
                <a:spcPts val="3500"/>
              </a:lnSpc>
            </a:pPr>
            <a:r>
              <a:rPr lang="en-US" sz="5000">
                <a:solidFill>
                  <a:srgbClr val="242536"/>
                </a:solidFill>
                <a:latin typeface="Margin"/>
                <a:ea typeface="Margin"/>
                <a:cs typeface="Margin"/>
                <a:sym typeface="Margin"/>
              </a:rPr>
              <a:t>3</a:t>
            </a:r>
          </a:p>
        </p:txBody>
      </p:sp>
      <p:sp>
        <p:nvSpPr>
          <p:cNvPr name="Freeform 27" id="27"/>
          <p:cNvSpPr/>
          <p:nvPr/>
        </p:nvSpPr>
        <p:spPr>
          <a:xfrm flipH="false" flipV="false" rot="3147800">
            <a:off x="9262942" y="4294460"/>
            <a:ext cx="1399671" cy="982315"/>
          </a:xfrm>
          <a:custGeom>
            <a:avLst/>
            <a:gdLst/>
            <a:ahLst/>
            <a:cxnLst/>
            <a:rect r="r" b="b" t="t" l="l"/>
            <a:pathLst>
              <a:path h="982315" w="1399671">
                <a:moveTo>
                  <a:pt x="0" y="0"/>
                </a:moveTo>
                <a:lnTo>
                  <a:pt x="1399672" y="0"/>
                </a:lnTo>
                <a:lnTo>
                  <a:pt x="1399672" y="982314"/>
                </a:lnTo>
                <a:lnTo>
                  <a:pt x="0" y="982314"/>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8" id="28"/>
          <p:cNvSpPr/>
          <p:nvPr/>
        </p:nvSpPr>
        <p:spPr>
          <a:xfrm flipH="false" flipV="false" rot="0">
            <a:off x="7670225" y="6138584"/>
            <a:ext cx="1399671" cy="982315"/>
          </a:xfrm>
          <a:custGeom>
            <a:avLst/>
            <a:gdLst/>
            <a:ahLst/>
            <a:cxnLst/>
            <a:rect r="r" b="b" t="t" l="l"/>
            <a:pathLst>
              <a:path h="982315" w="1399671">
                <a:moveTo>
                  <a:pt x="0" y="0"/>
                </a:moveTo>
                <a:lnTo>
                  <a:pt x="1399671" y="0"/>
                </a:lnTo>
                <a:lnTo>
                  <a:pt x="1399671" y="982315"/>
                </a:lnTo>
                <a:lnTo>
                  <a:pt x="0" y="98231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9" id="29"/>
          <p:cNvSpPr/>
          <p:nvPr/>
        </p:nvSpPr>
        <p:spPr>
          <a:xfrm flipH="false" flipV="false" rot="895404">
            <a:off x="13291821" y="8222660"/>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30" id="30"/>
          <p:cNvSpPr/>
          <p:nvPr/>
        </p:nvSpPr>
        <p:spPr>
          <a:xfrm flipH="false" flipV="false" rot="-9805529">
            <a:off x="-1524497" y="-1467680"/>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297264">
            <a:off x="-860993" y="4567530"/>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297264">
            <a:off x="-356652" y="-1250420"/>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297264">
            <a:off x="4977064" y="5073613"/>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297264">
            <a:off x="5481404" y="-744336"/>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297264">
            <a:off x="10815120" y="5579697"/>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297264">
            <a:off x="11319461" y="-238253"/>
            <a:ext cx="5919335" cy="5919335"/>
          </a:xfrm>
          <a:custGeom>
            <a:avLst/>
            <a:gdLst/>
            <a:ahLst/>
            <a:cxnLst/>
            <a:rect r="r" b="b" t="t" l="l"/>
            <a:pathLst>
              <a:path h="5919335" w="5919335">
                <a:moveTo>
                  <a:pt x="0" y="0"/>
                </a:moveTo>
                <a:lnTo>
                  <a:pt x="5919334" y="0"/>
                </a:lnTo>
                <a:lnTo>
                  <a:pt x="5919334" y="5919335"/>
                </a:lnTo>
                <a:lnTo>
                  <a:pt x="0" y="5919335"/>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297264">
            <a:off x="16653176" y="6085781"/>
            <a:ext cx="5919335" cy="5919335"/>
          </a:xfrm>
          <a:custGeom>
            <a:avLst/>
            <a:gdLst/>
            <a:ahLst/>
            <a:cxnLst/>
            <a:rect r="r" b="b" t="t" l="l"/>
            <a:pathLst>
              <a:path h="5919335" w="5919335">
                <a:moveTo>
                  <a:pt x="0" y="0"/>
                </a:moveTo>
                <a:lnTo>
                  <a:pt x="5919335" y="0"/>
                </a:lnTo>
                <a:lnTo>
                  <a:pt x="5919335"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297264">
            <a:off x="17157517" y="267831"/>
            <a:ext cx="5919335" cy="5919335"/>
          </a:xfrm>
          <a:custGeom>
            <a:avLst/>
            <a:gdLst/>
            <a:ahLst/>
            <a:cxnLst/>
            <a:rect r="r" b="b" t="t" l="l"/>
            <a:pathLst>
              <a:path h="5919335" w="5919335">
                <a:moveTo>
                  <a:pt x="0" y="0"/>
                </a:moveTo>
                <a:lnTo>
                  <a:pt x="5919334" y="0"/>
                </a:lnTo>
                <a:lnTo>
                  <a:pt x="5919334" y="5919334"/>
                </a:lnTo>
                <a:lnTo>
                  <a:pt x="0" y="5919334"/>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5102735">
            <a:off x="12490978" y="10828875"/>
            <a:ext cx="9836957" cy="1967391"/>
          </a:xfrm>
          <a:custGeom>
            <a:avLst/>
            <a:gdLst/>
            <a:ahLst/>
            <a:cxnLst/>
            <a:rect r="r" b="b" t="t" l="l"/>
            <a:pathLst>
              <a:path h="1967391" w="9836957">
                <a:moveTo>
                  <a:pt x="0" y="0"/>
                </a:moveTo>
                <a:lnTo>
                  <a:pt x="9836957" y="0"/>
                </a:lnTo>
                <a:lnTo>
                  <a:pt x="9836957" y="1967392"/>
                </a:lnTo>
                <a:lnTo>
                  <a:pt x="0" y="19673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102735">
            <a:off x="13340528" y="1028671"/>
            <a:ext cx="9836957" cy="1967391"/>
          </a:xfrm>
          <a:custGeom>
            <a:avLst/>
            <a:gdLst/>
            <a:ahLst/>
            <a:cxnLst/>
            <a:rect r="r" b="b" t="t" l="l"/>
            <a:pathLst>
              <a:path h="1967391" w="9836957">
                <a:moveTo>
                  <a:pt x="0" y="0"/>
                </a:moveTo>
                <a:lnTo>
                  <a:pt x="9836958" y="0"/>
                </a:lnTo>
                <a:lnTo>
                  <a:pt x="9836958" y="1967392"/>
                </a:lnTo>
                <a:lnTo>
                  <a:pt x="0" y="19673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5102735">
            <a:off x="-5001187" y="9292663"/>
            <a:ext cx="9836957" cy="1967391"/>
          </a:xfrm>
          <a:custGeom>
            <a:avLst/>
            <a:gdLst/>
            <a:ahLst/>
            <a:cxnLst/>
            <a:rect r="r" b="b" t="t" l="l"/>
            <a:pathLst>
              <a:path h="1967391" w="9836957">
                <a:moveTo>
                  <a:pt x="0" y="0"/>
                </a:moveTo>
                <a:lnTo>
                  <a:pt x="9836958" y="0"/>
                </a:lnTo>
                <a:lnTo>
                  <a:pt x="9836958"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5102735">
            <a:off x="-4151636" y="-507541"/>
            <a:ext cx="9836957" cy="1967391"/>
          </a:xfrm>
          <a:custGeom>
            <a:avLst/>
            <a:gdLst/>
            <a:ahLst/>
            <a:cxnLst/>
            <a:rect r="r" b="b" t="t" l="l"/>
            <a:pathLst>
              <a:path h="1967391" w="9836957">
                <a:moveTo>
                  <a:pt x="0" y="0"/>
                </a:moveTo>
                <a:lnTo>
                  <a:pt x="9836957" y="0"/>
                </a:lnTo>
                <a:lnTo>
                  <a:pt x="9836957" y="1967391"/>
                </a:lnTo>
                <a:lnTo>
                  <a:pt x="0" y="1967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4918132" y="3137941"/>
            <a:ext cx="8488971" cy="6235535"/>
          </a:xfrm>
          <a:custGeom>
            <a:avLst/>
            <a:gdLst/>
            <a:ahLst/>
            <a:cxnLst/>
            <a:rect r="r" b="b" t="t" l="l"/>
            <a:pathLst>
              <a:path h="6235535" w="8488971">
                <a:moveTo>
                  <a:pt x="0" y="0"/>
                </a:moveTo>
                <a:lnTo>
                  <a:pt x="8488971" y="0"/>
                </a:lnTo>
                <a:lnTo>
                  <a:pt x="8488971" y="6235536"/>
                </a:lnTo>
                <a:lnTo>
                  <a:pt x="0" y="623553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5" id="15"/>
          <p:cNvSpPr txBox="true"/>
          <p:nvPr/>
        </p:nvSpPr>
        <p:spPr>
          <a:xfrm rot="0">
            <a:off x="3778700" y="1844945"/>
            <a:ext cx="10730600" cy="1901823"/>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AIA AND ASCA STANDARDS</a:t>
            </a:r>
          </a:p>
        </p:txBody>
      </p:sp>
      <p:sp>
        <p:nvSpPr>
          <p:cNvPr name="TextBox 16" id="16"/>
          <p:cNvSpPr txBox="true"/>
          <p:nvPr/>
        </p:nvSpPr>
        <p:spPr>
          <a:xfrm rot="0">
            <a:off x="5236856" y="3447343"/>
            <a:ext cx="7878944" cy="5343645"/>
          </a:xfrm>
          <a:prstGeom prst="rect">
            <a:avLst/>
          </a:prstGeom>
        </p:spPr>
        <p:txBody>
          <a:bodyPr anchor="t" rtlCol="false" tIns="0" lIns="0" bIns="0" rIns="0">
            <a:spAutoFit/>
          </a:bodyPr>
          <a:lstStyle/>
          <a:p>
            <a:pPr algn="l">
              <a:lnSpc>
                <a:spcPts val="2901"/>
              </a:lnSpc>
            </a:pPr>
            <a:r>
              <a:rPr lang="en-US" sz="2637">
                <a:solidFill>
                  <a:srgbClr val="242536"/>
                </a:solidFill>
                <a:latin typeface="Kabel"/>
                <a:ea typeface="Kabel"/>
                <a:cs typeface="Kabel"/>
                <a:sym typeface="Kabel"/>
              </a:rPr>
              <a:t>B-SS 2. Positive, respectful and supportive relationships with students who are similar to and different from them</a:t>
            </a:r>
          </a:p>
          <a:p>
            <a:pPr algn="ctr">
              <a:lnSpc>
                <a:spcPts val="2901"/>
              </a:lnSpc>
            </a:pPr>
          </a:p>
          <a:p>
            <a:pPr algn="l">
              <a:lnSpc>
                <a:spcPts val="2901"/>
              </a:lnSpc>
            </a:pPr>
            <a:r>
              <a:rPr lang="en-US" sz="2637">
                <a:solidFill>
                  <a:srgbClr val="242536"/>
                </a:solidFill>
                <a:latin typeface="Kabel"/>
                <a:ea typeface="Kabel"/>
                <a:cs typeface="Kabel"/>
                <a:sym typeface="Kabel"/>
              </a:rPr>
              <a:t>B-SS 8. Advocacy skills for self and others and ability to assert self, when necessary</a:t>
            </a:r>
          </a:p>
          <a:p>
            <a:pPr algn="l">
              <a:lnSpc>
                <a:spcPts val="2901"/>
              </a:lnSpc>
            </a:pPr>
          </a:p>
          <a:p>
            <a:pPr algn="l">
              <a:lnSpc>
                <a:spcPts val="2901"/>
              </a:lnSpc>
            </a:pPr>
            <a:r>
              <a:rPr lang="en-US" sz="2637">
                <a:solidFill>
                  <a:srgbClr val="242536"/>
                </a:solidFill>
                <a:latin typeface="Kabel"/>
                <a:ea typeface="Kabel"/>
                <a:cs typeface="Kabel"/>
                <a:sym typeface="Kabel"/>
              </a:rPr>
              <a:t>M 1. Belief in development of whole self, including a healthy balance of mental, social/emotional and physical well-being </a:t>
            </a:r>
          </a:p>
          <a:p>
            <a:pPr algn="l">
              <a:lnSpc>
                <a:spcPts val="2901"/>
              </a:lnSpc>
            </a:pPr>
          </a:p>
          <a:p>
            <a:pPr algn="l">
              <a:lnSpc>
                <a:spcPts val="2901"/>
              </a:lnSpc>
            </a:pPr>
            <a:r>
              <a:rPr lang="en-US" sz="2637">
                <a:solidFill>
                  <a:srgbClr val="242536"/>
                </a:solidFill>
                <a:latin typeface="Kabel"/>
                <a:ea typeface="Kabel"/>
                <a:cs typeface="Kabel"/>
                <a:sym typeface="Kabel"/>
              </a:rPr>
              <a:t>AIA Standard: COUNSELING PREVENTION AND INTERVENTION</a:t>
            </a:r>
          </a:p>
          <a:p>
            <a:pPr algn="l">
              <a:lnSpc>
                <a:spcPts val="2901"/>
              </a:lnSpc>
            </a:pPr>
          </a:p>
          <a:p>
            <a:pPr algn="l">
              <a:lnSpc>
                <a:spcPts val="3719"/>
              </a:lnSpc>
            </a:pPr>
          </a:p>
          <a:p>
            <a:pPr algn="ctr">
              <a:lnSpc>
                <a:spcPts val="3719"/>
              </a:lnSpc>
            </a:pPr>
            <a:r>
              <a:rPr lang="en-US" sz="3381">
                <a:solidFill>
                  <a:srgbClr val="242536"/>
                </a:solidFill>
                <a:latin typeface="Kabel"/>
                <a:ea typeface="Kabel"/>
                <a:cs typeface="Kabel"/>
                <a:sym typeface="Kabel"/>
              </a:rPr>
              <a:t> </a:t>
            </a:r>
          </a:p>
        </p:txBody>
      </p:sp>
      <p:sp>
        <p:nvSpPr>
          <p:cNvPr name="Freeform 17" id="17"/>
          <p:cNvSpPr/>
          <p:nvPr/>
        </p:nvSpPr>
        <p:spPr>
          <a:xfrm flipH="false" flipV="false" rot="920452">
            <a:off x="-2965363" y="8015375"/>
            <a:ext cx="8488952" cy="3287539"/>
          </a:xfrm>
          <a:custGeom>
            <a:avLst/>
            <a:gdLst/>
            <a:ahLst/>
            <a:cxnLst/>
            <a:rect r="r" b="b" t="t" l="l"/>
            <a:pathLst>
              <a:path h="3287539" w="8488952">
                <a:moveTo>
                  <a:pt x="0" y="0"/>
                </a:moveTo>
                <a:lnTo>
                  <a:pt x="8488951" y="0"/>
                </a:lnTo>
                <a:lnTo>
                  <a:pt x="8488951" y="3287539"/>
                </a:lnTo>
                <a:lnTo>
                  <a:pt x="0" y="328753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7450975">
            <a:off x="13215584" y="-432306"/>
            <a:ext cx="7101020" cy="4002393"/>
          </a:xfrm>
          <a:custGeom>
            <a:avLst/>
            <a:gdLst/>
            <a:ahLst/>
            <a:cxnLst/>
            <a:rect r="r" b="b" t="t" l="l"/>
            <a:pathLst>
              <a:path h="4002393" w="7101020">
                <a:moveTo>
                  <a:pt x="0" y="0"/>
                </a:moveTo>
                <a:lnTo>
                  <a:pt x="7101020" y="0"/>
                </a:lnTo>
                <a:lnTo>
                  <a:pt x="7101020" y="4002393"/>
                </a:lnTo>
                <a:lnTo>
                  <a:pt x="0" y="400239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9" id="19"/>
          <p:cNvSpPr/>
          <p:nvPr/>
        </p:nvSpPr>
        <p:spPr>
          <a:xfrm flipH="false" flipV="false" rot="0">
            <a:off x="13965252" y="8328954"/>
            <a:ext cx="1354795" cy="1278434"/>
          </a:xfrm>
          <a:custGeom>
            <a:avLst/>
            <a:gdLst/>
            <a:ahLst/>
            <a:cxnLst/>
            <a:rect r="r" b="b" t="t" l="l"/>
            <a:pathLst>
              <a:path h="1278434" w="1354795">
                <a:moveTo>
                  <a:pt x="0" y="0"/>
                </a:moveTo>
                <a:lnTo>
                  <a:pt x="1354795" y="0"/>
                </a:lnTo>
                <a:lnTo>
                  <a:pt x="1354795" y="1278434"/>
                </a:lnTo>
                <a:lnTo>
                  <a:pt x="0" y="127843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0" id="20"/>
          <p:cNvSpPr/>
          <p:nvPr/>
        </p:nvSpPr>
        <p:spPr>
          <a:xfrm flipH="false" flipV="false" rot="0">
            <a:off x="12277979" y="2275016"/>
            <a:ext cx="1675643" cy="1725850"/>
          </a:xfrm>
          <a:custGeom>
            <a:avLst/>
            <a:gdLst/>
            <a:ahLst/>
            <a:cxnLst/>
            <a:rect r="r" b="b" t="t" l="l"/>
            <a:pathLst>
              <a:path h="1725850" w="1675643">
                <a:moveTo>
                  <a:pt x="0" y="0"/>
                </a:moveTo>
                <a:lnTo>
                  <a:pt x="1675643" y="0"/>
                </a:lnTo>
                <a:lnTo>
                  <a:pt x="1675643" y="1725850"/>
                </a:lnTo>
                <a:lnTo>
                  <a:pt x="0" y="172585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1" id="21"/>
          <p:cNvSpPr/>
          <p:nvPr/>
        </p:nvSpPr>
        <p:spPr>
          <a:xfrm flipH="false" flipV="false" rot="0">
            <a:off x="4732516" y="8311735"/>
            <a:ext cx="1459423" cy="1467427"/>
          </a:xfrm>
          <a:custGeom>
            <a:avLst/>
            <a:gdLst/>
            <a:ahLst/>
            <a:cxnLst/>
            <a:rect r="r" b="b" t="t" l="l"/>
            <a:pathLst>
              <a:path h="1467427" w="1459423">
                <a:moveTo>
                  <a:pt x="0" y="0"/>
                </a:moveTo>
                <a:lnTo>
                  <a:pt x="1459423" y="0"/>
                </a:lnTo>
                <a:lnTo>
                  <a:pt x="1459423" y="1467427"/>
                </a:lnTo>
                <a:lnTo>
                  <a:pt x="0" y="146742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22" id="22"/>
          <p:cNvSpPr/>
          <p:nvPr/>
        </p:nvSpPr>
        <p:spPr>
          <a:xfrm flipH="false" flipV="false" rot="0">
            <a:off x="14509300" y="6297320"/>
            <a:ext cx="1997238" cy="1049458"/>
          </a:xfrm>
          <a:custGeom>
            <a:avLst/>
            <a:gdLst/>
            <a:ahLst/>
            <a:cxnLst/>
            <a:rect r="r" b="b" t="t" l="l"/>
            <a:pathLst>
              <a:path h="1049458" w="1997238">
                <a:moveTo>
                  <a:pt x="0" y="0"/>
                </a:moveTo>
                <a:lnTo>
                  <a:pt x="1997238" y="0"/>
                </a:lnTo>
                <a:lnTo>
                  <a:pt x="1997238" y="1049458"/>
                </a:lnTo>
                <a:lnTo>
                  <a:pt x="0" y="1049458"/>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23" id="23"/>
          <p:cNvSpPr/>
          <p:nvPr/>
        </p:nvSpPr>
        <p:spPr>
          <a:xfrm flipH="false" flipV="false" rot="4410648">
            <a:off x="2521634" y="1233518"/>
            <a:ext cx="1597700" cy="1121295"/>
          </a:xfrm>
          <a:custGeom>
            <a:avLst/>
            <a:gdLst/>
            <a:ahLst/>
            <a:cxnLst/>
            <a:rect r="r" b="b" t="t" l="l"/>
            <a:pathLst>
              <a:path h="1121295" w="1597700">
                <a:moveTo>
                  <a:pt x="0" y="0"/>
                </a:moveTo>
                <a:lnTo>
                  <a:pt x="1597701" y="0"/>
                </a:lnTo>
                <a:lnTo>
                  <a:pt x="1597701" y="1121295"/>
                </a:lnTo>
                <a:lnTo>
                  <a:pt x="0" y="1121295"/>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24" id="24"/>
          <p:cNvSpPr/>
          <p:nvPr/>
        </p:nvSpPr>
        <p:spPr>
          <a:xfrm flipH="false" flipV="false" rot="0">
            <a:off x="7996205" y="7560453"/>
            <a:ext cx="609537" cy="618534"/>
          </a:xfrm>
          <a:custGeom>
            <a:avLst/>
            <a:gdLst/>
            <a:ahLst/>
            <a:cxnLst/>
            <a:rect r="r" b="b" t="t" l="l"/>
            <a:pathLst>
              <a:path h="618534" w="609537">
                <a:moveTo>
                  <a:pt x="0" y="0"/>
                </a:moveTo>
                <a:lnTo>
                  <a:pt x="609537" y="0"/>
                </a:lnTo>
                <a:lnTo>
                  <a:pt x="609537" y="618535"/>
                </a:lnTo>
                <a:lnTo>
                  <a:pt x="0" y="61853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5" id="25"/>
          <p:cNvSpPr/>
          <p:nvPr/>
        </p:nvSpPr>
        <p:spPr>
          <a:xfrm flipH="false" flipV="false" rot="0">
            <a:off x="8813908" y="7529738"/>
            <a:ext cx="660184" cy="679965"/>
          </a:xfrm>
          <a:custGeom>
            <a:avLst/>
            <a:gdLst/>
            <a:ahLst/>
            <a:cxnLst/>
            <a:rect r="r" b="b" t="t" l="l"/>
            <a:pathLst>
              <a:path h="679965" w="660184">
                <a:moveTo>
                  <a:pt x="0" y="0"/>
                </a:moveTo>
                <a:lnTo>
                  <a:pt x="660184" y="0"/>
                </a:lnTo>
                <a:lnTo>
                  <a:pt x="660184" y="679965"/>
                </a:lnTo>
                <a:lnTo>
                  <a:pt x="0" y="679965"/>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6" id="26"/>
          <p:cNvSpPr/>
          <p:nvPr/>
        </p:nvSpPr>
        <p:spPr>
          <a:xfrm flipH="false" flipV="false" rot="0">
            <a:off x="9682258" y="7560453"/>
            <a:ext cx="609537" cy="618534"/>
          </a:xfrm>
          <a:custGeom>
            <a:avLst/>
            <a:gdLst/>
            <a:ahLst/>
            <a:cxnLst/>
            <a:rect r="r" b="b" t="t" l="l"/>
            <a:pathLst>
              <a:path h="618534" w="609537">
                <a:moveTo>
                  <a:pt x="0" y="0"/>
                </a:moveTo>
                <a:lnTo>
                  <a:pt x="609537" y="0"/>
                </a:lnTo>
                <a:lnTo>
                  <a:pt x="609537" y="618535"/>
                </a:lnTo>
                <a:lnTo>
                  <a:pt x="0" y="618535"/>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27" id="27"/>
          <p:cNvSpPr/>
          <p:nvPr/>
        </p:nvSpPr>
        <p:spPr>
          <a:xfrm flipH="false" flipV="false" rot="0">
            <a:off x="2423905" y="3865066"/>
            <a:ext cx="1354795" cy="1278434"/>
          </a:xfrm>
          <a:custGeom>
            <a:avLst/>
            <a:gdLst/>
            <a:ahLst/>
            <a:cxnLst/>
            <a:rect r="r" b="b" t="t" l="l"/>
            <a:pathLst>
              <a:path h="1278434" w="1354795">
                <a:moveTo>
                  <a:pt x="0" y="0"/>
                </a:moveTo>
                <a:lnTo>
                  <a:pt x="1354795" y="0"/>
                </a:lnTo>
                <a:lnTo>
                  <a:pt x="1354795" y="1278434"/>
                </a:lnTo>
                <a:lnTo>
                  <a:pt x="0" y="127843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417978" y="-931354"/>
            <a:ext cx="9466895" cy="1893379"/>
          </a:xfrm>
          <a:custGeom>
            <a:avLst/>
            <a:gdLst/>
            <a:ahLst/>
            <a:cxnLst/>
            <a:rect r="r" b="b" t="t" l="l"/>
            <a:pathLst>
              <a:path h="1893379" w="9466895">
                <a:moveTo>
                  <a:pt x="0" y="0"/>
                </a:moveTo>
                <a:lnTo>
                  <a:pt x="9466896" y="0"/>
                </a:lnTo>
                <a:lnTo>
                  <a:pt x="9466896"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9048918"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28966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9177229" y="9330785"/>
            <a:ext cx="9466895" cy="1893379"/>
          </a:xfrm>
          <a:custGeom>
            <a:avLst/>
            <a:gdLst/>
            <a:ahLst/>
            <a:cxnLst/>
            <a:rect r="r" b="b" t="t" l="l"/>
            <a:pathLst>
              <a:path h="1893379" w="9466895">
                <a:moveTo>
                  <a:pt x="0" y="0"/>
                </a:moveTo>
                <a:lnTo>
                  <a:pt x="9466896" y="0"/>
                </a:lnTo>
                <a:lnTo>
                  <a:pt x="9466896"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4" id="14"/>
          <p:cNvGrpSpPr/>
          <p:nvPr/>
        </p:nvGrpSpPr>
        <p:grpSpPr>
          <a:xfrm rot="0">
            <a:off x="16605135" y="962025"/>
            <a:ext cx="948333" cy="946690"/>
            <a:chOff x="0" y="0"/>
            <a:chExt cx="249767" cy="249334"/>
          </a:xfrm>
        </p:grpSpPr>
        <p:sp>
          <p:nvSpPr>
            <p:cNvPr name="Freeform 15" id="1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6" id="1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649142" y="8392606"/>
            <a:ext cx="948333" cy="946690"/>
            <a:chOff x="0" y="0"/>
            <a:chExt cx="249767" cy="249334"/>
          </a:xfrm>
        </p:grpSpPr>
        <p:sp>
          <p:nvSpPr>
            <p:cNvPr name="Freeform 18" id="1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9" id="1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280141" y="7445916"/>
            <a:ext cx="948333" cy="946690"/>
            <a:chOff x="0" y="0"/>
            <a:chExt cx="249767" cy="249334"/>
          </a:xfrm>
        </p:grpSpPr>
        <p:sp>
          <p:nvSpPr>
            <p:cNvPr name="Freeform 21" id="2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2" id="2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3" id="23"/>
          <p:cNvSpPr/>
          <p:nvPr/>
        </p:nvSpPr>
        <p:spPr>
          <a:xfrm flipH="false" flipV="false" rot="-99321">
            <a:off x="12340439" y="7581493"/>
            <a:ext cx="9439377" cy="3655613"/>
          </a:xfrm>
          <a:custGeom>
            <a:avLst/>
            <a:gdLst/>
            <a:ahLst/>
            <a:cxnLst/>
            <a:rect r="r" b="b" t="t" l="l"/>
            <a:pathLst>
              <a:path h="3655613" w="9439377">
                <a:moveTo>
                  <a:pt x="0" y="0"/>
                </a:moveTo>
                <a:lnTo>
                  <a:pt x="9439377" y="0"/>
                </a:lnTo>
                <a:lnTo>
                  <a:pt x="9439377" y="3655613"/>
                </a:lnTo>
                <a:lnTo>
                  <a:pt x="0" y="365561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4" id="24"/>
          <p:cNvSpPr/>
          <p:nvPr/>
        </p:nvSpPr>
        <p:spPr>
          <a:xfrm flipH="false" flipV="false" rot="-10374539">
            <a:off x="-1056946" y="-815850"/>
            <a:ext cx="5289793" cy="2981520"/>
          </a:xfrm>
          <a:custGeom>
            <a:avLst/>
            <a:gdLst/>
            <a:ahLst/>
            <a:cxnLst/>
            <a:rect r="r" b="b" t="t" l="l"/>
            <a:pathLst>
              <a:path h="2981520" w="5289793">
                <a:moveTo>
                  <a:pt x="0" y="0"/>
                </a:moveTo>
                <a:lnTo>
                  <a:pt x="5289793" y="0"/>
                </a:lnTo>
                <a:lnTo>
                  <a:pt x="5289793" y="2981520"/>
                </a:lnTo>
                <a:lnTo>
                  <a:pt x="0" y="298152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25" id="25"/>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DIVERSITY</a:t>
            </a:r>
          </a:p>
        </p:txBody>
      </p:sp>
      <p:grpSp>
        <p:nvGrpSpPr>
          <p:cNvPr name="Group 26" id="26"/>
          <p:cNvGrpSpPr/>
          <p:nvPr/>
        </p:nvGrpSpPr>
        <p:grpSpPr>
          <a:xfrm rot="0">
            <a:off x="17553468" y="1908715"/>
            <a:ext cx="948333" cy="946690"/>
            <a:chOff x="0" y="0"/>
            <a:chExt cx="249767" cy="249334"/>
          </a:xfrm>
        </p:grpSpPr>
        <p:sp>
          <p:nvSpPr>
            <p:cNvPr name="Freeform 27" id="27"/>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8" id="28"/>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29" id="29"/>
          <p:cNvSpPr txBox="true"/>
          <p:nvPr/>
        </p:nvSpPr>
        <p:spPr>
          <a:xfrm rot="0">
            <a:off x="7263157" y="3600988"/>
            <a:ext cx="9539919" cy="2933700"/>
          </a:xfrm>
          <a:prstGeom prst="rect">
            <a:avLst/>
          </a:prstGeom>
        </p:spPr>
        <p:txBody>
          <a:bodyPr anchor="t" rtlCol="false" tIns="0" lIns="0" bIns="0" rIns="0">
            <a:spAutoFit/>
          </a:bodyPr>
          <a:lstStyle/>
          <a:p>
            <a:pPr algn="l">
              <a:lnSpc>
                <a:spcPts val="3299"/>
              </a:lnSpc>
            </a:pPr>
            <a:r>
              <a:rPr lang="en-US" sz="2999">
                <a:solidFill>
                  <a:srgbClr val="242536"/>
                </a:solidFill>
                <a:latin typeface="Kabel"/>
                <a:ea typeface="Kabel"/>
                <a:cs typeface="Kabel"/>
                <a:sym typeface="Kabel"/>
              </a:rPr>
              <a:t>•Encouraging the participants to engage with each other respectfully.</a:t>
            </a:r>
          </a:p>
          <a:p>
            <a:pPr algn="l">
              <a:lnSpc>
                <a:spcPts val="3299"/>
              </a:lnSpc>
            </a:pPr>
          </a:p>
          <a:p>
            <a:pPr algn="l">
              <a:lnSpc>
                <a:spcPts val="3299"/>
              </a:lnSpc>
            </a:pPr>
            <a:r>
              <a:rPr lang="en-US" sz="2999">
                <a:solidFill>
                  <a:srgbClr val="242536"/>
                </a:solidFill>
                <a:latin typeface="Kabel"/>
                <a:ea typeface="Kabel"/>
                <a:cs typeface="Kabel"/>
                <a:sym typeface="Kabel"/>
              </a:rPr>
              <a:t>•Modeling respectful ways to interact with others that was mindful of each student’s background (Sue, et al., 2009).</a:t>
            </a:r>
          </a:p>
          <a:p>
            <a:pPr algn="l">
              <a:lnSpc>
                <a:spcPts val="3299"/>
              </a:lnSpc>
            </a:pPr>
            <a:r>
              <a:rPr lang="en-US" sz="2999">
                <a:solidFill>
                  <a:srgbClr val="242536"/>
                </a:solidFill>
                <a:latin typeface="Kabel"/>
                <a:ea typeface="Kabel"/>
                <a:cs typeface="Kabel"/>
                <a:sym typeface="Kabel"/>
              </a:rPr>
              <a:t>•There was a lot of diversity within the group as pertains to grade, race, culture, and family/home life. </a:t>
            </a:r>
          </a:p>
          <a:p>
            <a:pPr algn="l">
              <a:lnSpc>
                <a:spcPts val="3299"/>
              </a:lnSpc>
            </a:pPr>
          </a:p>
        </p:txBody>
      </p:sp>
      <p:pic>
        <p:nvPicPr>
          <p:cNvPr name="Picture 30" id="30"/>
          <p:cNvPicPr>
            <a:picLocks noChangeAspect="true"/>
          </p:cNvPicPr>
          <p:nvPr/>
        </p:nvPicPr>
        <p:blipFill>
          <a:blip r:embed="rId10"/>
          <a:stretch>
            <a:fillRect/>
          </a:stretch>
        </p:blipFill>
        <p:spPr>
          <a:xfrm rot="0">
            <a:off x="1733000" y="2543275"/>
            <a:ext cx="5438250" cy="5739463"/>
          </a:xfrm>
          <a:prstGeom prst="rect">
            <a:avLst/>
          </a:prstGeom>
        </p:spPr>
      </p:pic>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47" id="47"/>
          <p:cNvSpPr/>
          <p:nvPr/>
        </p:nvSpPr>
        <p:spPr>
          <a:xfrm flipH="false" flipV="false" rot="0">
            <a:off x="10682281" y="2860943"/>
            <a:ext cx="5239914" cy="5523153"/>
          </a:xfrm>
          <a:custGeom>
            <a:avLst/>
            <a:gdLst/>
            <a:ahLst/>
            <a:cxnLst/>
            <a:rect r="r" b="b" t="t" l="l"/>
            <a:pathLst>
              <a:path h="5523153" w="5239914">
                <a:moveTo>
                  <a:pt x="0" y="0"/>
                </a:moveTo>
                <a:lnTo>
                  <a:pt x="5239914" y="0"/>
                </a:lnTo>
                <a:lnTo>
                  <a:pt x="5239914" y="5523153"/>
                </a:lnTo>
                <a:lnTo>
                  <a:pt x="0" y="5523153"/>
                </a:lnTo>
                <a:lnTo>
                  <a:pt x="0" y="0"/>
                </a:lnTo>
                <a:close/>
              </a:path>
            </a:pathLst>
          </a:custGeom>
          <a:blipFill>
            <a:blip r:embed="rId8"/>
            <a:stretch>
              <a:fillRect l="0" t="0" r="0" b="0"/>
            </a:stretch>
          </a:blipFill>
        </p:spPr>
      </p:sp>
      <p:sp>
        <p:nvSpPr>
          <p:cNvPr name="Freeform 48" id="48"/>
          <p:cNvSpPr/>
          <p:nvPr/>
        </p:nvSpPr>
        <p:spPr>
          <a:xfrm flipH="false" flipV="false" rot="0">
            <a:off x="1445351" y="3629563"/>
            <a:ext cx="2295417" cy="2364193"/>
          </a:xfrm>
          <a:custGeom>
            <a:avLst/>
            <a:gdLst/>
            <a:ahLst/>
            <a:cxnLst/>
            <a:rect r="r" b="b" t="t" l="l"/>
            <a:pathLst>
              <a:path h="2364193" w="2295417">
                <a:moveTo>
                  <a:pt x="0" y="0"/>
                </a:moveTo>
                <a:lnTo>
                  <a:pt x="2295417" y="0"/>
                </a:lnTo>
                <a:lnTo>
                  <a:pt x="2295417" y="2364193"/>
                </a:lnTo>
                <a:lnTo>
                  <a:pt x="0" y="236419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49" id="49"/>
          <p:cNvSpPr/>
          <p:nvPr/>
        </p:nvSpPr>
        <p:spPr>
          <a:xfrm flipH="false" flipV="false" rot="0">
            <a:off x="3335779" y="4038464"/>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50" id="50"/>
          <p:cNvSpPr/>
          <p:nvPr/>
        </p:nvSpPr>
        <p:spPr>
          <a:xfrm flipH="false" flipV="false" rot="0">
            <a:off x="3335779" y="4480942"/>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51" id="51"/>
          <p:cNvSpPr txBox="true"/>
          <p:nvPr/>
        </p:nvSpPr>
        <p:spPr>
          <a:xfrm rot="0">
            <a:off x="4374040" y="3600988"/>
            <a:ext cx="9539919" cy="1704975"/>
          </a:xfrm>
          <a:prstGeom prst="rect">
            <a:avLst/>
          </a:prstGeom>
        </p:spPr>
        <p:txBody>
          <a:bodyPr anchor="t" rtlCol="false" tIns="0" lIns="0" bIns="0" rIns="0">
            <a:spAutoFit/>
          </a:bodyPr>
          <a:lstStyle/>
          <a:p>
            <a:pPr algn="l">
              <a:lnSpc>
                <a:spcPts val="3299"/>
              </a:lnSpc>
            </a:pPr>
          </a:p>
          <a:p>
            <a:pPr algn="l" marL="647697" indent="-323848" lvl="1">
              <a:lnSpc>
                <a:spcPts val="3299"/>
              </a:lnSpc>
              <a:buFont typeface="Arial"/>
              <a:buChar char="•"/>
            </a:pPr>
            <a:r>
              <a:rPr lang="en-US" sz="2999">
                <a:solidFill>
                  <a:srgbClr val="242536"/>
                </a:solidFill>
                <a:latin typeface="Kabel"/>
                <a:ea typeface="Kabel"/>
                <a:cs typeface="Kabel"/>
                <a:sym typeface="Kabel"/>
              </a:rPr>
              <a:t>First Group: Get to Know You</a:t>
            </a:r>
          </a:p>
          <a:p>
            <a:pPr algn="l" marL="647697" indent="-323848" lvl="1">
              <a:lnSpc>
                <a:spcPts val="3299"/>
              </a:lnSpc>
              <a:buFont typeface="Arial"/>
              <a:buChar char="•"/>
            </a:pPr>
            <a:r>
              <a:rPr lang="en-US" sz="2999">
                <a:solidFill>
                  <a:srgbClr val="242536"/>
                </a:solidFill>
                <a:latin typeface="Kabel"/>
                <a:ea typeface="Kabel"/>
                <a:cs typeface="Kabel"/>
                <a:sym typeface="Kabel"/>
              </a:rPr>
              <a:t>Activity: Things in Common Bingo</a:t>
            </a:r>
          </a:p>
          <a:p>
            <a:pPr algn="l">
              <a:lnSpc>
                <a:spcPts val="3299"/>
              </a:lnSpc>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47" id="47"/>
          <p:cNvSpPr/>
          <p:nvPr/>
        </p:nvSpPr>
        <p:spPr>
          <a:xfrm flipH="false" flipV="false" rot="0">
            <a:off x="11470504" y="2798254"/>
            <a:ext cx="4886912" cy="6356958"/>
          </a:xfrm>
          <a:custGeom>
            <a:avLst/>
            <a:gdLst/>
            <a:ahLst/>
            <a:cxnLst/>
            <a:rect r="r" b="b" t="t" l="l"/>
            <a:pathLst>
              <a:path h="6356958" w="4886912">
                <a:moveTo>
                  <a:pt x="0" y="0"/>
                </a:moveTo>
                <a:lnTo>
                  <a:pt x="4886911" y="0"/>
                </a:lnTo>
                <a:lnTo>
                  <a:pt x="4886911" y="6356958"/>
                </a:lnTo>
                <a:lnTo>
                  <a:pt x="0" y="6356958"/>
                </a:lnTo>
                <a:lnTo>
                  <a:pt x="0" y="0"/>
                </a:lnTo>
                <a:close/>
              </a:path>
            </a:pathLst>
          </a:custGeom>
          <a:blipFill>
            <a:blip r:embed="rId8"/>
            <a:stretch>
              <a:fillRect l="0" t="0" r="0" b="0"/>
            </a:stretch>
          </a:blipFill>
        </p:spPr>
      </p:sp>
      <p:sp>
        <p:nvSpPr>
          <p:cNvPr name="Freeform 48" id="48"/>
          <p:cNvSpPr/>
          <p:nvPr/>
        </p:nvSpPr>
        <p:spPr>
          <a:xfrm flipH="false" flipV="false" rot="0">
            <a:off x="1275392" y="3744944"/>
            <a:ext cx="2502197" cy="3755643"/>
          </a:xfrm>
          <a:custGeom>
            <a:avLst/>
            <a:gdLst/>
            <a:ahLst/>
            <a:cxnLst/>
            <a:rect r="r" b="b" t="t" l="l"/>
            <a:pathLst>
              <a:path h="3755643" w="2502197">
                <a:moveTo>
                  <a:pt x="0" y="0"/>
                </a:moveTo>
                <a:lnTo>
                  <a:pt x="2502197" y="0"/>
                </a:lnTo>
                <a:lnTo>
                  <a:pt x="2502197" y="3755643"/>
                </a:lnTo>
                <a:lnTo>
                  <a:pt x="0" y="3755643"/>
                </a:lnTo>
                <a:lnTo>
                  <a:pt x="0" y="0"/>
                </a:lnTo>
                <a:close/>
              </a:path>
            </a:pathLst>
          </a:custGeom>
          <a:blipFill>
            <a:blip r:embed="rId9"/>
            <a:stretch>
              <a:fillRect l="0" t="0" r="0" b="0"/>
            </a:stretch>
          </a:blipFill>
        </p:spPr>
      </p:sp>
      <p:sp>
        <p:nvSpPr>
          <p:cNvPr name="TextBox 49" id="49"/>
          <p:cNvSpPr txBox="true"/>
          <p:nvPr/>
        </p:nvSpPr>
        <p:spPr>
          <a:xfrm rot="0">
            <a:off x="4374040" y="3600988"/>
            <a:ext cx="7096463" cy="3343275"/>
          </a:xfrm>
          <a:prstGeom prst="rect">
            <a:avLst/>
          </a:prstGeom>
        </p:spPr>
        <p:txBody>
          <a:bodyPr anchor="t" rtlCol="false" tIns="0" lIns="0" bIns="0" rIns="0">
            <a:spAutoFit/>
          </a:bodyPr>
          <a:lstStyle/>
          <a:p>
            <a:pPr algn="l">
              <a:lnSpc>
                <a:spcPts val="3299"/>
              </a:lnSpc>
            </a:pPr>
          </a:p>
          <a:p>
            <a:pPr algn="l" marL="647697" indent="-323848" lvl="1">
              <a:lnSpc>
                <a:spcPts val="3299"/>
              </a:lnSpc>
              <a:buFont typeface="Arial"/>
              <a:buChar char="•"/>
            </a:pPr>
            <a:r>
              <a:rPr lang="en-US" sz="2999">
                <a:solidFill>
                  <a:srgbClr val="242536"/>
                </a:solidFill>
                <a:latin typeface="Kabel"/>
                <a:ea typeface="Kabel"/>
                <a:cs typeface="Kabel"/>
                <a:sym typeface="Kabel"/>
              </a:rPr>
              <a:t>Second Group: Get to Know You</a:t>
            </a:r>
          </a:p>
          <a:p>
            <a:pPr algn="l" marL="647697" indent="-323848" lvl="1">
              <a:lnSpc>
                <a:spcPts val="3299"/>
              </a:lnSpc>
              <a:buFont typeface="Arial"/>
              <a:buChar char="•"/>
            </a:pPr>
            <a:r>
              <a:rPr lang="en-US" sz="2999">
                <a:solidFill>
                  <a:srgbClr val="242536"/>
                </a:solidFill>
                <a:latin typeface="Kabel"/>
                <a:ea typeface="Kabel"/>
                <a:cs typeface="Kabel"/>
                <a:sym typeface="Kabel"/>
              </a:rPr>
              <a:t>Activity: How to Start a Conversation</a:t>
            </a:r>
          </a:p>
          <a:p>
            <a:pPr algn="l" marL="647697" indent="-323848" lvl="1">
              <a:lnSpc>
                <a:spcPts val="3299"/>
              </a:lnSpc>
              <a:buFont typeface="Arial"/>
              <a:buChar char="•"/>
            </a:pPr>
            <a:r>
              <a:rPr lang="en-US" sz="2999">
                <a:solidFill>
                  <a:srgbClr val="242536"/>
                </a:solidFill>
                <a:latin typeface="Kabel"/>
                <a:ea typeface="Kabel"/>
                <a:cs typeface="Kabel"/>
                <a:sym typeface="Kabel"/>
              </a:rPr>
              <a:t>Combined this sheet with UNO colors, so every time a student laid down a the matching UNO color they had to use one of the conversation starters, with purple being wild cards</a:t>
            </a:r>
          </a:p>
          <a:p>
            <a:pPr algn="l">
              <a:lnSpc>
                <a:spcPts val="3299"/>
              </a:lnSpc>
            </a:pPr>
          </a:p>
        </p:txBody>
      </p:sp>
      <p:sp>
        <p:nvSpPr>
          <p:cNvPr name="Freeform 50" id="50"/>
          <p:cNvSpPr/>
          <p:nvPr/>
        </p:nvSpPr>
        <p:spPr>
          <a:xfrm flipH="false" flipV="false" rot="0">
            <a:off x="1012434" y="3565365"/>
            <a:ext cx="3846973" cy="4114800"/>
          </a:xfrm>
          <a:custGeom>
            <a:avLst/>
            <a:gdLst/>
            <a:ahLst/>
            <a:cxnLst/>
            <a:rect r="r" b="b" t="t" l="l"/>
            <a:pathLst>
              <a:path h="4114800" w="3846973">
                <a:moveTo>
                  <a:pt x="0" y="0"/>
                </a:moveTo>
                <a:lnTo>
                  <a:pt x="3846972" y="0"/>
                </a:lnTo>
                <a:lnTo>
                  <a:pt x="3846972"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47" id="47"/>
          <p:cNvSpPr txBox="true"/>
          <p:nvPr/>
        </p:nvSpPr>
        <p:spPr>
          <a:xfrm rot="0">
            <a:off x="4374040" y="3600988"/>
            <a:ext cx="7096463" cy="2524125"/>
          </a:xfrm>
          <a:prstGeom prst="rect">
            <a:avLst/>
          </a:prstGeom>
        </p:spPr>
        <p:txBody>
          <a:bodyPr anchor="t" rtlCol="false" tIns="0" lIns="0" bIns="0" rIns="0">
            <a:spAutoFit/>
          </a:bodyPr>
          <a:lstStyle/>
          <a:p>
            <a:pPr algn="l">
              <a:lnSpc>
                <a:spcPts val="3299"/>
              </a:lnSpc>
            </a:pPr>
          </a:p>
          <a:p>
            <a:pPr algn="l" marL="647697" indent="-323848" lvl="1">
              <a:lnSpc>
                <a:spcPts val="3299"/>
              </a:lnSpc>
              <a:buFont typeface="Arial"/>
              <a:buChar char="•"/>
            </a:pPr>
            <a:r>
              <a:rPr lang="en-US" sz="2999">
                <a:solidFill>
                  <a:srgbClr val="242536"/>
                </a:solidFill>
                <a:latin typeface="Kabel"/>
                <a:ea typeface="Kabel"/>
                <a:cs typeface="Kabel"/>
                <a:sym typeface="Kabel"/>
              </a:rPr>
              <a:t>Third Group: Healthy Friendship</a:t>
            </a:r>
          </a:p>
          <a:p>
            <a:pPr algn="l" marL="647697" indent="-323848" lvl="1">
              <a:lnSpc>
                <a:spcPts val="3299"/>
              </a:lnSpc>
              <a:buFont typeface="Arial"/>
              <a:buChar char="•"/>
            </a:pPr>
            <a:r>
              <a:rPr lang="en-US" sz="2999">
                <a:solidFill>
                  <a:srgbClr val="242536"/>
                </a:solidFill>
                <a:latin typeface="Kabel"/>
                <a:ea typeface="Kabel"/>
                <a:cs typeface="Kabel"/>
                <a:sym typeface="Kabel"/>
              </a:rPr>
              <a:t>Activity: Pieces of a friendship</a:t>
            </a:r>
          </a:p>
          <a:p>
            <a:pPr algn="l" marL="647697" indent="-323848" lvl="1">
              <a:lnSpc>
                <a:spcPts val="3299"/>
              </a:lnSpc>
              <a:buFont typeface="Arial"/>
              <a:buChar char="•"/>
            </a:pPr>
            <a:r>
              <a:rPr lang="en-US" sz="2999">
                <a:solidFill>
                  <a:srgbClr val="242536"/>
                </a:solidFill>
                <a:latin typeface="Kabel"/>
                <a:ea typeface="Kabel"/>
                <a:cs typeface="Kabel"/>
                <a:sym typeface="Kabel"/>
              </a:rPr>
              <a:t>Students wrote down what they thought was important to a friendship and we discussed</a:t>
            </a:r>
          </a:p>
          <a:p>
            <a:pPr algn="l">
              <a:lnSpc>
                <a:spcPts val="3299"/>
              </a:lnSpc>
            </a:pPr>
          </a:p>
        </p:txBody>
      </p:sp>
      <p:grpSp>
        <p:nvGrpSpPr>
          <p:cNvPr name="Group 48" id="48"/>
          <p:cNvGrpSpPr/>
          <p:nvPr/>
        </p:nvGrpSpPr>
        <p:grpSpPr>
          <a:xfrm rot="0">
            <a:off x="12067762" y="2549134"/>
            <a:ext cx="5191538" cy="6829276"/>
            <a:chOff x="0" y="0"/>
            <a:chExt cx="1367319" cy="1798657"/>
          </a:xfrm>
        </p:grpSpPr>
        <p:sp>
          <p:nvSpPr>
            <p:cNvPr name="Freeform 49" id="49"/>
            <p:cNvSpPr/>
            <p:nvPr/>
          </p:nvSpPr>
          <p:spPr>
            <a:xfrm flipH="false" flipV="false" rot="0">
              <a:off x="0" y="0"/>
              <a:ext cx="1367319" cy="1798657"/>
            </a:xfrm>
            <a:custGeom>
              <a:avLst/>
              <a:gdLst/>
              <a:ahLst/>
              <a:cxnLst/>
              <a:rect r="r" b="b" t="t" l="l"/>
              <a:pathLst>
                <a:path h="1798657" w="1367319">
                  <a:moveTo>
                    <a:pt x="0" y="0"/>
                  </a:moveTo>
                  <a:lnTo>
                    <a:pt x="1367319" y="0"/>
                  </a:lnTo>
                  <a:lnTo>
                    <a:pt x="1367319" y="1798657"/>
                  </a:lnTo>
                  <a:lnTo>
                    <a:pt x="0" y="1798657"/>
                  </a:lnTo>
                  <a:close/>
                </a:path>
              </a:pathLst>
            </a:custGeom>
            <a:solidFill>
              <a:srgbClr val="C0D9D7"/>
            </a:solidFill>
          </p:spPr>
        </p:sp>
        <p:sp>
          <p:nvSpPr>
            <p:cNvPr name="TextBox 50" id="50"/>
            <p:cNvSpPr txBox="true"/>
            <p:nvPr/>
          </p:nvSpPr>
          <p:spPr>
            <a:xfrm>
              <a:off x="0" y="-38100"/>
              <a:ext cx="1367319" cy="1836757"/>
            </a:xfrm>
            <a:prstGeom prst="rect">
              <a:avLst/>
            </a:prstGeom>
          </p:spPr>
          <p:txBody>
            <a:bodyPr anchor="ctr" rtlCol="false" tIns="50800" lIns="50800" bIns="50800" rIns="50800"/>
            <a:lstStyle/>
            <a:p>
              <a:pPr algn="ctr">
                <a:lnSpc>
                  <a:spcPts val="2659"/>
                </a:lnSpc>
              </a:pPr>
            </a:p>
          </p:txBody>
        </p:sp>
      </p:grpSp>
      <p:sp>
        <p:nvSpPr>
          <p:cNvPr name="Freeform 51" id="51"/>
          <p:cNvSpPr/>
          <p:nvPr/>
        </p:nvSpPr>
        <p:spPr>
          <a:xfrm flipH="false" flipV="false" rot="0">
            <a:off x="12067762" y="2860943"/>
            <a:ext cx="4891833" cy="6517467"/>
          </a:xfrm>
          <a:custGeom>
            <a:avLst/>
            <a:gdLst/>
            <a:ahLst/>
            <a:cxnLst/>
            <a:rect r="r" b="b" t="t" l="l"/>
            <a:pathLst>
              <a:path h="6517467" w="4891833">
                <a:moveTo>
                  <a:pt x="0" y="0"/>
                </a:moveTo>
                <a:lnTo>
                  <a:pt x="4891833" y="0"/>
                </a:lnTo>
                <a:lnTo>
                  <a:pt x="4891833" y="6517467"/>
                </a:lnTo>
                <a:lnTo>
                  <a:pt x="0" y="6517467"/>
                </a:lnTo>
                <a:lnTo>
                  <a:pt x="0" y="0"/>
                </a:lnTo>
                <a:close/>
              </a:path>
            </a:pathLst>
          </a:custGeom>
          <a:blipFill>
            <a:blip r:embed="rId8"/>
            <a:stretch>
              <a:fillRect l="-1481" t="0" r="-1481"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47" id="47"/>
          <p:cNvSpPr/>
          <p:nvPr/>
        </p:nvSpPr>
        <p:spPr>
          <a:xfrm flipH="false" flipV="false" rot="0">
            <a:off x="11576969" y="4831782"/>
            <a:ext cx="5788796" cy="1581475"/>
          </a:xfrm>
          <a:custGeom>
            <a:avLst/>
            <a:gdLst/>
            <a:ahLst/>
            <a:cxnLst/>
            <a:rect r="r" b="b" t="t" l="l"/>
            <a:pathLst>
              <a:path h="1581475" w="5788796">
                <a:moveTo>
                  <a:pt x="0" y="0"/>
                </a:moveTo>
                <a:lnTo>
                  <a:pt x="5788797" y="0"/>
                </a:lnTo>
                <a:lnTo>
                  <a:pt x="5788797" y="1581475"/>
                </a:lnTo>
                <a:lnTo>
                  <a:pt x="0" y="1581475"/>
                </a:lnTo>
                <a:lnTo>
                  <a:pt x="0" y="0"/>
                </a:lnTo>
                <a:close/>
              </a:path>
            </a:pathLst>
          </a:custGeom>
          <a:blipFill>
            <a:blip r:embed="rId8"/>
            <a:stretch>
              <a:fillRect l="0" t="0" r="0" b="0"/>
            </a:stretch>
          </a:blipFill>
        </p:spPr>
      </p:sp>
      <p:sp>
        <p:nvSpPr>
          <p:cNvPr name="Freeform 48" id="48"/>
          <p:cNvSpPr/>
          <p:nvPr/>
        </p:nvSpPr>
        <p:spPr>
          <a:xfrm flipH="false" flipV="false" rot="0">
            <a:off x="11576969" y="6547003"/>
            <a:ext cx="5788796" cy="2379838"/>
          </a:xfrm>
          <a:custGeom>
            <a:avLst/>
            <a:gdLst/>
            <a:ahLst/>
            <a:cxnLst/>
            <a:rect r="r" b="b" t="t" l="l"/>
            <a:pathLst>
              <a:path h="2379838" w="5788796">
                <a:moveTo>
                  <a:pt x="0" y="0"/>
                </a:moveTo>
                <a:lnTo>
                  <a:pt x="5788797" y="0"/>
                </a:lnTo>
                <a:lnTo>
                  <a:pt x="5788797" y="2379838"/>
                </a:lnTo>
                <a:lnTo>
                  <a:pt x="0" y="2379838"/>
                </a:lnTo>
                <a:lnTo>
                  <a:pt x="0" y="0"/>
                </a:lnTo>
                <a:close/>
              </a:path>
            </a:pathLst>
          </a:custGeom>
          <a:blipFill>
            <a:blip r:embed="rId9"/>
            <a:stretch>
              <a:fillRect l="0" t="0" r="0" b="0"/>
            </a:stretch>
          </a:blipFill>
        </p:spPr>
      </p:sp>
      <p:sp>
        <p:nvSpPr>
          <p:cNvPr name="TextBox 49" id="49"/>
          <p:cNvSpPr txBox="true"/>
          <p:nvPr/>
        </p:nvSpPr>
        <p:spPr>
          <a:xfrm rot="0">
            <a:off x="4374040" y="3600988"/>
            <a:ext cx="7096463" cy="2524125"/>
          </a:xfrm>
          <a:prstGeom prst="rect">
            <a:avLst/>
          </a:prstGeom>
        </p:spPr>
        <p:txBody>
          <a:bodyPr anchor="t" rtlCol="false" tIns="0" lIns="0" bIns="0" rIns="0">
            <a:spAutoFit/>
          </a:bodyPr>
          <a:lstStyle/>
          <a:p>
            <a:pPr algn="l">
              <a:lnSpc>
                <a:spcPts val="3299"/>
              </a:lnSpc>
            </a:pPr>
          </a:p>
          <a:p>
            <a:pPr algn="l" marL="647697" indent="-323848" lvl="1">
              <a:lnSpc>
                <a:spcPts val="3299"/>
              </a:lnSpc>
              <a:buFont typeface="Arial"/>
              <a:buChar char="•"/>
            </a:pPr>
            <a:r>
              <a:rPr lang="en-US" sz="2999">
                <a:solidFill>
                  <a:srgbClr val="242536"/>
                </a:solidFill>
                <a:latin typeface="Kabel"/>
                <a:ea typeface="Kabel"/>
                <a:cs typeface="Kabel"/>
                <a:sym typeface="Kabel"/>
              </a:rPr>
              <a:t>Fourth Group: Dealing with Conflict</a:t>
            </a:r>
          </a:p>
          <a:p>
            <a:pPr algn="l" marL="647697" indent="-323848" lvl="1">
              <a:lnSpc>
                <a:spcPts val="3299"/>
              </a:lnSpc>
              <a:buFont typeface="Arial"/>
              <a:buChar char="•"/>
            </a:pPr>
            <a:r>
              <a:rPr lang="en-US" sz="2999">
                <a:solidFill>
                  <a:srgbClr val="242536"/>
                </a:solidFill>
                <a:latin typeface="Kabel"/>
                <a:ea typeface="Kabel"/>
                <a:cs typeface="Kabel"/>
                <a:sym typeface="Kabel"/>
              </a:rPr>
              <a:t>Activity: I-statement match ups</a:t>
            </a:r>
          </a:p>
          <a:p>
            <a:pPr algn="l" marL="647697" indent="-323848" lvl="1">
              <a:lnSpc>
                <a:spcPts val="3299"/>
              </a:lnSpc>
              <a:buFont typeface="Arial"/>
              <a:buChar char="•"/>
            </a:pPr>
            <a:r>
              <a:rPr lang="en-US" sz="2999">
                <a:solidFill>
                  <a:srgbClr val="242536"/>
                </a:solidFill>
                <a:latin typeface="Kabel"/>
                <a:ea typeface="Kabel"/>
                <a:cs typeface="Kabel"/>
                <a:sym typeface="Kabel"/>
              </a:rPr>
              <a:t>Students matched up situations with an appropriate I-statement</a:t>
            </a:r>
          </a:p>
          <a:p>
            <a:pPr algn="l">
              <a:lnSpc>
                <a:spcPts val="3299"/>
              </a:lnSpc>
            </a:pP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47" id="47"/>
          <p:cNvSpPr/>
          <p:nvPr/>
        </p:nvSpPr>
        <p:spPr>
          <a:xfrm flipH="false" flipV="false" rot="0">
            <a:off x="12278637" y="3944612"/>
            <a:ext cx="3339201" cy="2593730"/>
          </a:xfrm>
          <a:custGeom>
            <a:avLst/>
            <a:gdLst/>
            <a:ahLst/>
            <a:cxnLst/>
            <a:rect r="r" b="b" t="t" l="l"/>
            <a:pathLst>
              <a:path h="2593730" w="3339201">
                <a:moveTo>
                  <a:pt x="0" y="0"/>
                </a:moveTo>
                <a:lnTo>
                  <a:pt x="3339201" y="0"/>
                </a:lnTo>
                <a:lnTo>
                  <a:pt x="3339201" y="2593730"/>
                </a:lnTo>
                <a:lnTo>
                  <a:pt x="0" y="2593730"/>
                </a:lnTo>
                <a:lnTo>
                  <a:pt x="0" y="0"/>
                </a:lnTo>
                <a:close/>
              </a:path>
            </a:pathLst>
          </a:custGeom>
          <a:blipFill>
            <a:blip r:embed="rId8"/>
            <a:stretch>
              <a:fillRect l="0" t="-726" r="0" b="-726"/>
            </a:stretch>
          </a:blipFill>
        </p:spPr>
      </p:sp>
      <p:sp>
        <p:nvSpPr>
          <p:cNvPr name="Freeform 48" id="48"/>
          <p:cNvSpPr/>
          <p:nvPr/>
        </p:nvSpPr>
        <p:spPr>
          <a:xfrm flipH="false" flipV="false" rot="0">
            <a:off x="12012607" y="4040906"/>
            <a:ext cx="3871261" cy="3163228"/>
          </a:xfrm>
          <a:custGeom>
            <a:avLst/>
            <a:gdLst/>
            <a:ahLst/>
            <a:cxnLst/>
            <a:rect r="r" b="b" t="t" l="l"/>
            <a:pathLst>
              <a:path h="3163228" w="3871261">
                <a:moveTo>
                  <a:pt x="0" y="0"/>
                </a:moveTo>
                <a:lnTo>
                  <a:pt x="3871261" y="0"/>
                </a:lnTo>
                <a:lnTo>
                  <a:pt x="3871261" y="3163227"/>
                </a:lnTo>
                <a:lnTo>
                  <a:pt x="0" y="316322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49" id="49"/>
          <p:cNvSpPr txBox="true"/>
          <p:nvPr/>
        </p:nvSpPr>
        <p:spPr>
          <a:xfrm rot="0">
            <a:off x="4374040" y="3600988"/>
            <a:ext cx="7096463" cy="2524125"/>
          </a:xfrm>
          <a:prstGeom prst="rect">
            <a:avLst/>
          </a:prstGeom>
        </p:spPr>
        <p:txBody>
          <a:bodyPr anchor="t" rtlCol="false" tIns="0" lIns="0" bIns="0" rIns="0">
            <a:spAutoFit/>
          </a:bodyPr>
          <a:lstStyle/>
          <a:p>
            <a:pPr algn="l">
              <a:lnSpc>
                <a:spcPts val="3299"/>
              </a:lnSpc>
            </a:pPr>
          </a:p>
          <a:p>
            <a:pPr algn="l" marL="647697" indent="-323848" lvl="1">
              <a:lnSpc>
                <a:spcPts val="3299"/>
              </a:lnSpc>
              <a:buFont typeface="Arial"/>
              <a:buChar char="•"/>
            </a:pPr>
            <a:r>
              <a:rPr lang="en-US" sz="2999">
                <a:solidFill>
                  <a:srgbClr val="242536"/>
                </a:solidFill>
                <a:latin typeface="Kabel"/>
                <a:ea typeface="Kabel"/>
                <a:cs typeface="Kabel"/>
                <a:sym typeface="Kabel"/>
              </a:rPr>
              <a:t>Fifth Group: Healthy Friendship Identification</a:t>
            </a:r>
          </a:p>
          <a:p>
            <a:pPr algn="l" marL="647697" indent="-323848" lvl="1">
              <a:lnSpc>
                <a:spcPts val="3299"/>
              </a:lnSpc>
              <a:buFont typeface="Arial"/>
              <a:buChar char="•"/>
            </a:pPr>
            <a:r>
              <a:rPr lang="en-US" sz="2999">
                <a:solidFill>
                  <a:srgbClr val="242536"/>
                </a:solidFill>
                <a:latin typeface="Kabel"/>
                <a:ea typeface="Kabel"/>
                <a:cs typeface="Kabel"/>
                <a:sym typeface="Kabel"/>
              </a:rPr>
              <a:t>Activity: Each student read a scenario and the group decided and discussed whether that was healthy or unhealthy.</a:t>
            </a:r>
          </a:p>
          <a:p>
            <a:pPr algn="l">
              <a:lnSpc>
                <a:spcPts val="3299"/>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CURRICULUM</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393179" y="-967819"/>
            <a:ext cx="5620079" cy="5620079"/>
          </a:xfrm>
          <a:custGeom>
            <a:avLst/>
            <a:gdLst/>
            <a:ahLst/>
            <a:cxnLst/>
            <a:rect r="r" b="b" t="t" l="l"/>
            <a:pathLst>
              <a:path h="5620079" w="5620079">
                <a:moveTo>
                  <a:pt x="0" y="0"/>
                </a:moveTo>
                <a:lnTo>
                  <a:pt x="5620079" y="0"/>
                </a:lnTo>
                <a:lnTo>
                  <a:pt x="5620079" y="5620080"/>
                </a:lnTo>
                <a:lnTo>
                  <a:pt x="0" y="5620080"/>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47" id="47"/>
          <p:cNvSpPr txBox="true"/>
          <p:nvPr/>
        </p:nvSpPr>
        <p:spPr>
          <a:xfrm rot="0">
            <a:off x="4374040" y="3600988"/>
            <a:ext cx="7096463" cy="4162425"/>
          </a:xfrm>
          <a:prstGeom prst="rect">
            <a:avLst/>
          </a:prstGeom>
        </p:spPr>
        <p:txBody>
          <a:bodyPr anchor="t" rtlCol="false" tIns="0" lIns="0" bIns="0" rIns="0">
            <a:spAutoFit/>
          </a:bodyPr>
          <a:lstStyle/>
          <a:p>
            <a:pPr algn="l" marL="647697" indent="-323848" lvl="1">
              <a:lnSpc>
                <a:spcPts val="3299"/>
              </a:lnSpc>
              <a:buFont typeface="Arial"/>
              <a:buChar char="•"/>
            </a:pPr>
            <a:r>
              <a:rPr lang="en-US" sz="2999">
                <a:solidFill>
                  <a:srgbClr val="242536"/>
                </a:solidFill>
                <a:latin typeface="Kabel"/>
                <a:ea typeface="Kabel"/>
                <a:cs typeface="Kabel"/>
                <a:sym typeface="Kabel"/>
              </a:rPr>
              <a:t>Sixth Group: Closing/Review</a:t>
            </a:r>
          </a:p>
          <a:p>
            <a:pPr algn="l" marL="647697" indent="-323848" lvl="1">
              <a:lnSpc>
                <a:spcPts val="3299"/>
              </a:lnSpc>
              <a:buFont typeface="Arial"/>
              <a:buChar char="•"/>
            </a:pPr>
            <a:r>
              <a:rPr lang="en-US" sz="2999">
                <a:solidFill>
                  <a:srgbClr val="242536"/>
                </a:solidFill>
                <a:latin typeface="Kabel"/>
                <a:ea typeface="Kabel"/>
                <a:cs typeface="Kabel"/>
                <a:sym typeface="Kabel"/>
              </a:rPr>
              <a:t>Activity: Review of Healthy vs Unhealthy and I-statements</a:t>
            </a:r>
          </a:p>
          <a:p>
            <a:pPr algn="l" marL="647697" indent="-323848" lvl="1">
              <a:lnSpc>
                <a:spcPts val="3299"/>
              </a:lnSpc>
              <a:buFont typeface="Arial"/>
              <a:buChar char="•"/>
            </a:pPr>
            <a:r>
              <a:rPr lang="en-US" sz="2999">
                <a:solidFill>
                  <a:srgbClr val="242536"/>
                </a:solidFill>
                <a:latin typeface="Kabel"/>
                <a:ea typeface="Kabel"/>
                <a:cs typeface="Kabel"/>
                <a:sym typeface="Kabel"/>
              </a:rPr>
              <a:t>By this point, the group was very comfortable around each other and were extremely goofy and chatty. For this group I reminded them that it would be the last group, and we briefly reviewed friendship characteristics and played games, such as a “would you rather” game my supervisor had. </a:t>
            </a:r>
          </a:p>
          <a:p>
            <a:pPr algn="l">
              <a:lnSpc>
                <a:spcPts val="3299"/>
              </a:lnSpc>
            </a:pP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291927" y="-1009101"/>
            <a:ext cx="5721331" cy="5721331"/>
          </a:xfrm>
          <a:custGeom>
            <a:avLst/>
            <a:gdLst/>
            <a:ahLst/>
            <a:cxnLst/>
            <a:rect r="r" b="b" t="t" l="l"/>
            <a:pathLst>
              <a:path h="5721331" w="5721331">
                <a:moveTo>
                  <a:pt x="0" y="0"/>
                </a:moveTo>
                <a:lnTo>
                  <a:pt x="5721331" y="0"/>
                </a:lnTo>
                <a:lnTo>
                  <a:pt x="5721331" y="5721331"/>
                </a:lnTo>
                <a:lnTo>
                  <a:pt x="0" y="572133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4" id="14"/>
          <p:cNvGrpSpPr/>
          <p:nvPr/>
        </p:nvGrpSpPr>
        <p:grpSpPr>
          <a:xfrm rot="0">
            <a:off x="16605135" y="962025"/>
            <a:ext cx="948333" cy="946690"/>
            <a:chOff x="0" y="0"/>
            <a:chExt cx="249767" cy="249334"/>
          </a:xfrm>
        </p:grpSpPr>
        <p:sp>
          <p:nvSpPr>
            <p:cNvPr name="Freeform 15" id="1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6" id="1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17553468" y="8431721"/>
            <a:ext cx="948333" cy="946690"/>
            <a:chOff x="0" y="0"/>
            <a:chExt cx="249767" cy="249334"/>
          </a:xfrm>
        </p:grpSpPr>
        <p:sp>
          <p:nvSpPr>
            <p:cNvPr name="Freeform 18" id="1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19" id="1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16605135" y="7485031"/>
            <a:ext cx="948333" cy="946690"/>
            <a:chOff x="0" y="0"/>
            <a:chExt cx="249767" cy="249334"/>
          </a:xfrm>
        </p:grpSpPr>
        <p:sp>
          <p:nvSpPr>
            <p:cNvPr name="Freeform 21" id="2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2" id="2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3" id="23"/>
          <p:cNvGrpSpPr/>
          <p:nvPr/>
        </p:nvGrpSpPr>
        <p:grpSpPr>
          <a:xfrm rot="0">
            <a:off x="17553468" y="1908715"/>
            <a:ext cx="948333" cy="946690"/>
            <a:chOff x="0" y="0"/>
            <a:chExt cx="249767" cy="249334"/>
          </a:xfrm>
        </p:grpSpPr>
        <p:sp>
          <p:nvSpPr>
            <p:cNvPr name="Freeform 24" id="2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5" id="2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6" id="26"/>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8" id="28"/>
          <p:cNvGrpSpPr/>
          <p:nvPr/>
        </p:nvGrpSpPr>
        <p:grpSpPr>
          <a:xfrm rot="0">
            <a:off x="15704427" y="8384096"/>
            <a:ext cx="948333" cy="946690"/>
            <a:chOff x="0" y="0"/>
            <a:chExt cx="249767" cy="249334"/>
          </a:xfrm>
        </p:grpSpPr>
        <p:sp>
          <p:nvSpPr>
            <p:cNvPr name="Freeform 29" id="2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0" id="3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1" id="31"/>
          <p:cNvGrpSpPr/>
          <p:nvPr/>
        </p:nvGrpSpPr>
        <p:grpSpPr>
          <a:xfrm rot="0">
            <a:off x="17567480" y="6538342"/>
            <a:ext cx="948333" cy="946690"/>
            <a:chOff x="0" y="0"/>
            <a:chExt cx="249767" cy="249334"/>
          </a:xfrm>
        </p:grpSpPr>
        <p:sp>
          <p:nvSpPr>
            <p:cNvPr name="Freeform 32" id="3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3" id="3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4" id="34"/>
          <p:cNvGrpSpPr/>
          <p:nvPr/>
        </p:nvGrpSpPr>
        <p:grpSpPr>
          <a:xfrm rot="-10800000">
            <a:off x="-243369" y="904875"/>
            <a:ext cx="948333" cy="946690"/>
            <a:chOff x="0" y="0"/>
            <a:chExt cx="249767" cy="249334"/>
          </a:xfrm>
        </p:grpSpPr>
        <p:sp>
          <p:nvSpPr>
            <p:cNvPr name="Freeform 35" id="3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6" id="3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7" id="37"/>
          <p:cNvGrpSpPr/>
          <p:nvPr/>
        </p:nvGrpSpPr>
        <p:grpSpPr>
          <a:xfrm rot="-10800000">
            <a:off x="704964" y="1851565"/>
            <a:ext cx="948333" cy="946690"/>
            <a:chOff x="0" y="0"/>
            <a:chExt cx="249767" cy="249334"/>
          </a:xfrm>
        </p:grpSpPr>
        <p:sp>
          <p:nvSpPr>
            <p:cNvPr name="Freeform 38" id="3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9" id="3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0" id="40"/>
          <p:cNvGrpSpPr/>
          <p:nvPr/>
        </p:nvGrpSpPr>
        <p:grpSpPr>
          <a:xfrm rot="-10800000">
            <a:off x="1605672" y="952500"/>
            <a:ext cx="948333" cy="946690"/>
            <a:chOff x="0" y="0"/>
            <a:chExt cx="249767" cy="249334"/>
          </a:xfrm>
        </p:grpSpPr>
        <p:sp>
          <p:nvSpPr>
            <p:cNvPr name="Freeform 41" id="4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2" id="4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3" id="43"/>
          <p:cNvGrpSpPr/>
          <p:nvPr/>
        </p:nvGrpSpPr>
        <p:grpSpPr>
          <a:xfrm rot="-10800000">
            <a:off x="-257380" y="2798254"/>
            <a:ext cx="948333" cy="946690"/>
            <a:chOff x="0" y="0"/>
            <a:chExt cx="249767" cy="249334"/>
          </a:xfrm>
        </p:grpSpPr>
        <p:sp>
          <p:nvSpPr>
            <p:cNvPr name="Freeform 44" id="4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5" id="4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46" id="46"/>
          <p:cNvSpPr txBox="true"/>
          <p:nvPr/>
        </p:nvSpPr>
        <p:spPr>
          <a:xfrm rot="0">
            <a:off x="5046208" y="483852"/>
            <a:ext cx="6749720" cy="1597483"/>
          </a:xfrm>
          <a:prstGeom prst="rect">
            <a:avLst/>
          </a:prstGeom>
        </p:spPr>
        <p:txBody>
          <a:bodyPr anchor="t" rtlCol="false" tIns="0" lIns="0" bIns="0" rIns="0">
            <a:spAutoFit/>
          </a:bodyPr>
          <a:lstStyle/>
          <a:p>
            <a:pPr algn="ctr">
              <a:lnSpc>
                <a:spcPts val="13274"/>
              </a:lnSpc>
              <a:spcBef>
                <a:spcPct val="0"/>
              </a:spcBef>
            </a:pPr>
            <a:r>
              <a:rPr lang="en-US" sz="9481">
                <a:solidFill>
                  <a:srgbClr val="F5A099"/>
                </a:solidFill>
                <a:latin typeface="Margin"/>
                <a:ea typeface="Margin"/>
                <a:cs typeface="Margin"/>
                <a:sym typeface="Margin"/>
              </a:rPr>
              <a:t>Data Outcomes</a:t>
            </a:r>
          </a:p>
        </p:txBody>
      </p:sp>
      <p:pic>
        <p:nvPicPr>
          <p:cNvPr name="Picture 47" id="47"/>
          <p:cNvPicPr>
            <a:picLocks noChangeAspect="true"/>
          </p:cNvPicPr>
          <p:nvPr/>
        </p:nvPicPr>
        <p:blipFill>
          <a:blip r:embed="rId8"/>
          <a:stretch>
            <a:fillRect/>
          </a:stretch>
        </p:blipFill>
        <p:spPr>
          <a:xfrm rot="0">
            <a:off x="-232113" y="1435419"/>
            <a:ext cx="6143483" cy="7547609"/>
          </a:xfrm>
          <a:prstGeom prst="rect">
            <a:avLst/>
          </a:prstGeom>
        </p:spPr>
      </p:pic>
      <p:sp>
        <p:nvSpPr>
          <p:cNvPr name="Freeform 48" id="48"/>
          <p:cNvSpPr/>
          <p:nvPr/>
        </p:nvSpPr>
        <p:spPr>
          <a:xfrm flipH="false" flipV="false" rot="0">
            <a:off x="5687610" y="3276839"/>
            <a:ext cx="5029366" cy="6053947"/>
          </a:xfrm>
          <a:custGeom>
            <a:avLst/>
            <a:gdLst/>
            <a:ahLst/>
            <a:cxnLst/>
            <a:rect r="r" b="b" t="t" l="l"/>
            <a:pathLst>
              <a:path h="6053947" w="5029366">
                <a:moveTo>
                  <a:pt x="0" y="0"/>
                </a:moveTo>
                <a:lnTo>
                  <a:pt x="5029367" y="0"/>
                </a:lnTo>
                <a:lnTo>
                  <a:pt x="5029367" y="6053946"/>
                </a:lnTo>
                <a:lnTo>
                  <a:pt x="0" y="6053946"/>
                </a:lnTo>
                <a:lnTo>
                  <a:pt x="0" y="0"/>
                </a:lnTo>
                <a:close/>
              </a:path>
            </a:pathLst>
          </a:custGeom>
          <a:blipFill>
            <a:blip r:embed="rId9"/>
            <a:stretch>
              <a:fillRect l="0" t="0" r="0" b="-7747"/>
            </a:stretch>
          </a:blipFill>
        </p:spPr>
      </p:sp>
      <p:sp>
        <p:nvSpPr>
          <p:cNvPr name="TextBox 49" id="49"/>
          <p:cNvSpPr txBox="true"/>
          <p:nvPr/>
        </p:nvSpPr>
        <p:spPr>
          <a:xfrm rot="0">
            <a:off x="5687610" y="1997711"/>
            <a:ext cx="5191141" cy="1273888"/>
          </a:xfrm>
          <a:prstGeom prst="rect">
            <a:avLst/>
          </a:prstGeom>
        </p:spPr>
        <p:txBody>
          <a:bodyPr anchor="t" rtlCol="false" tIns="0" lIns="0" bIns="0" rIns="0">
            <a:spAutoFit/>
          </a:bodyPr>
          <a:lstStyle/>
          <a:p>
            <a:pPr algn="ctr" marL="799607" indent="-399804" lvl="1">
              <a:lnSpc>
                <a:spcPts val="5185"/>
              </a:lnSpc>
              <a:buFont typeface="Arial"/>
              <a:buChar char="•"/>
            </a:pPr>
            <a:r>
              <a:rPr lang="en-US" sz="3703">
                <a:solidFill>
                  <a:srgbClr val="000000"/>
                </a:solidFill>
                <a:latin typeface="Margin"/>
                <a:ea typeface="Margin"/>
                <a:cs typeface="Margin"/>
                <a:sym typeface="Margin"/>
              </a:rPr>
              <a:t>Each student completed a </a:t>
            </a:r>
          </a:p>
          <a:p>
            <a:pPr algn="ctr">
              <a:lnSpc>
                <a:spcPts val="5185"/>
              </a:lnSpc>
              <a:spcBef>
                <a:spcPct val="0"/>
              </a:spcBef>
            </a:pPr>
            <a:r>
              <a:rPr lang="en-US" sz="3703">
                <a:solidFill>
                  <a:srgbClr val="000000"/>
                </a:solidFill>
                <a:latin typeface="Margin"/>
                <a:ea typeface="Margin"/>
                <a:cs typeface="Margin"/>
                <a:sym typeface="Margin"/>
              </a:rPr>
              <a:t>pre-test and post-test</a:t>
            </a:r>
          </a:p>
        </p:txBody>
      </p:sp>
      <p:pic>
        <p:nvPicPr>
          <p:cNvPr name="Picture 50" id="50"/>
          <p:cNvPicPr>
            <a:picLocks noChangeAspect="true"/>
          </p:cNvPicPr>
          <p:nvPr/>
        </p:nvPicPr>
        <p:blipFill>
          <a:blip r:embed="rId10"/>
          <a:stretch>
            <a:fillRect/>
          </a:stretch>
        </p:blipFill>
        <p:spPr>
          <a:xfrm rot="0">
            <a:off x="10402577" y="1714228"/>
            <a:ext cx="6488975" cy="7328174"/>
          </a:xfrm>
          <a:prstGeom prst="rect">
            <a:avLst/>
          </a:prstGeom>
        </p:spPr>
      </p:pic>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291927" y="-1009101"/>
            <a:ext cx="5721331" cy="5721331"/>
          </a:xfrm>
          <a:custGeom>
            <a:avLst/>
            <a:gdLst/>
            <a:ahLst/>
            <a:cxnLst/>
            <a:rect r="r" b="b" t="t" l="l"/>
            <a:pathLst>
              <a:path h="5721331" w="5721331">
                <a:moveTo>
                  <a:pt x="0" y="0"/>
                </a:moveTo>
                <a:lnTo>
                  <a:pt x="5721331" y="0"/>
                </a:lnTo>
                <a:lnTo>
                  <a:pt x="5721331" y="5721331"/>
                </a:lnTo>
                <a:lnTo>
                  <a:pt x="0" y="572133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4" id="14"/>
          <p:cNvGrpSpPr/>
          <p:nvPr/>
        </p:nvGrpSpPr>
        <p:grpSpPr>
          <a:xfrm rot="0">
            <a:off x="16605135" y="962025"/>
            <a:ext cx="948333" cy="946690"/>
            <a:chOff x="0" y="0"/>
            <a:chExt cx="249767" cy="249334"/>
          </a:xfrm>
        </p:grpSpPr>
        <p:sp>
          <p:nvSpPr>
            <p:cNvPr name="Freeform 15" id="1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6" id="1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17553468" y="8431721"/>
            <a:ext cx="948333" cy="946690"/>
            <a:chOff x="0" y="0"/>
            <a:chExt cx="249767" cy="249334"/>
          </a:xfrm>
        </p:grpSpPr>
        <p:sp>
          <p:nvSpPr>
            <p:cNvPr name="Freeform 18" id="1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19" id="1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0" id="20"/>
          <p:cNvGrpSpPr/>
          <p:nvPr/>
        </p:nvGrpSpPr>
        <p:grpSpPr>
          <a:xfrm rot="0">
            <a:off x="16605135" y="7485031"/>
            <a:ext cx="948333" cy="946690"/>
            <a:chOff x="0" y="0"/>
            <a:chExt cx="249767" cy="249334"/>
          </a:xfrm>
        </p:grpSpPr>
        <p:sp>
          <p:nvSpPr>
            <p:cNvPr name="Freeform 21" id="2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2" id="2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3" id="23"/>
          <p:cNvGrpSpPr/>
          <p:nvPr/>
        </p:nvGrpSpPr>
        <p:grpSpPr>
          <a:xfrm rot="0">
            <a:off x="17553468" y="1908715"/>
            <a:ext cx="948333" cy="946690"/>
            <a:chOff x="0" y="0"/>
            <a:chExt cx="249767" cy="249334"/>
          </a:xfrm>
        </p:grpSpPr>
        <p:sp>
          <p:nvSpPr>
            <p:cNvPr name="Freeform 24" id="2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5" id="2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6" id="26"/>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7" id="27"/>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8" id="28"/>
          <p:cNvGrpSpPr/>
          <p:nvPr/>
        </p:nvGrpSpPr>
        <p:grpSpPr>
          <a:xfrm rot="0">
            <a:off x="15704427" y="8384096"/>
            <a:ext cx="948333" cy="946690"/>
            <a:chOff x="0" y="0"/>
            <a:chExt cx="249767" cy="249334"/>
          </a:xfrm>
        </p:grpSpPr>
        <p:sp>
          <p:nvSpPr>
            <p:cNvPr name="Freeform 29" id="2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0" id="3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1" id="31"/>
          <p:cNvGrpSpPr/>
          <p:nvPr/>
        </p:nvGrpSpPr>
        <p:grpSpPr>
          <a:xfrm rot="0">
            <a:off x="17567480" y="6538342"/>
            <a:ext cx="948333" cy="946690"/>
            <a:chOff x="0" y="0"/>
            <a:chExt cx="249767" cy="249334"/>
          </a:xfrm>
        </p:grpSpPr>
        <p:sp>
          <p:nvSpPr>
            <p:cNvPr name="Freeform 32" id="3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3" id="3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4" id="34"/>
          <p:cNvGrpSpPr/>
          <p:nvPr/>
        </p:nvGrpSpPr>
        <p:grpSpPr>
          <a:xfrm rot="-10800000">
            <a:off x="-243369" y="904875"/>
            <a:ext cx="948333" cy="946690"/>
            <a:chOff x="0" y="0"/>
            <a:chExt cx="249767" cy="249334"/>
          </a:xfrm>
        </p:grpSpPr>
        <p:sp>
          <p:nvSpPr>
            <p:cNvPr name="Freeform 35" id="3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6" id="3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7" id="37"/>
          <p:cNvGrpSpPr/>
          <p:nvPr/>
        </p:nvGrpSpPr>
        <p:grpSpPr>
          <a:xfrm rot="-10800000">
            <a:off x="704964" y="1851565"/>
            <a:ext cx="948333" cy="946690"/>
            <a:chOff x="0" y="0"/>
            <a:chExt cx="249767" cy="249334"/>
          </a:xfrm>
        </p:grpSpPr>
        <p:sp>
          <p:nvSpPr>
            <p:cNvPr name="Freeform 38" id="3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9" id="3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0" id="40"/>
          <p:cNvGrpSpPr/>
          <p:nvPr/>
        </p:nvGrpSpPr>
        <p:grpSpPr>
          <a:xfrm rot="-10800000">
            <a:off x="1605672" y="952500"/>
            <a:ext cx="948333" cy="946690"/>
            <a:chOff x="0" y="0"/>
            <a:chExt cx="249767" cy="249334"/>
          </a:xfrm>
        </p:grpSpPr>
        <p:sp>
          <p:nvSpPr>
            <p:cNvPr name="Freeform 41" id="4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2" id="4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3" id="43"/>
          <p:cNvGrpSpPr/>
          <p:nvPr/>
        </p:nvGrpSpPr>
        <p:grpSpPr>
          <a:xfrm rot="-10800000">
            <a:off x="-257380" y="2798254"/>
            <a:ext cx="948333" cy="946690"/>
            <a:chOff x="0" y="0"/>
            <a:chExt cx="249767" cy="249334"/>
          </a:xfrm>
        </p:grpSpPr>
        <p:sp>
          <p:nvSpPr>
            <p:cNvPr name="Freeform 44" id="4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5" id="4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46" id="46"/>
          <p:cNvSpPr txBox="true"/>
          <p:nvPr/>
        </p:nvSpPr>
        <p:spPr>
          <a:xfrm rot="0">
            <a:off x="4790072" y="371925"/>
            <a:ext cx="6749720" cy="1760161"/>
          </a:xfrm>
          <a:prstGeom prst="rect">
            <a:avLst/>
          </a:prstGeom>
        </p:spPr>
        <p:txBody>
          <a:bodyPr anchor="t" rtlCol="false" tIns="0" lIns="0" bIns="0" rIns="0">
            <a:spAutoFit/>
          </a:bodyPr>
          <a:lstStyle/>
          <a:p>
            <a:pPr algn="ctr">
              <a:lnSpc>
                <a:spcPts val="14534"/>
              </a:lnSpc>
              <a:spcBef>
                <a:spcPct val="0"/>
              </a:spcBef>
            </a:pPr>
            <a:r>
              <a:rPr lang="en-US" sz="10381">
                <a:solidFill>
                  <a:srgbClr val="F5A099"/>
                </a:solidFill>
                <a:latin typeface="Margin"/>
                <a:ea typeface="Margin"/>
                <a:cs typeface="Margin"/>
                <a:sym typeface="Margin"/>
              </a:rPr>
              <a:t>Outcomes</a:t>
            </a:r>
          </a:p>
        </p:txBody>
      </p:sp>
      <p:pic>
        <p:nvPicPr>
          <p:cNvPr name="Picture 47" id="47"/>
          <p:cNvPicPr>
            <a:picLocks noChangeAspect="true"/>
          </p:cNvPicPr>
          <p:nvPr/>
        </p:nvPicPr>
        <p:blipFill>
          <a:blip r:embed="rId8"/>
          <a:stretch>
            <a:fillRect/>
          </a:stretch>
        </p:blipFill>
        <p:spPr>
          <a:xfrm rot="0">
            <a:off x="232268" y="1222598"/>
            <a:ext cx="6143483" cy="7547609"/>
          </a:xfrm>
          <a:prstGeom prst="rect">
            <a:avLst/>
          </a:prstGeom>
        </p:spPr>
      </p:pic>
      <p:sp>
        <p:nvSpPr>
          <p:cNvPr name="Freeform 48" id="48"/>
          <p:cNvSpPr/>
          <p:nvPr/>
        </p:nvSpPr>
        <p:spPr>
          <a:xfrm flipH="false" flipV="false" rot="0">
            <a:off x="5895215" y="3744944"/>
            <a:ext cx="4908493" cy="5585842"/>
          </a:xfrm>
          <a:custGeom>
            <a:avLst/>
            <a:gdLst/>
            <a:ahLst/>
            <a:cxnLst/>
            <a:rect r="r" b="b" t="t" l="l"/>
            <a:pathLst>
              <a:path h="5585842" w="4908493">
                <a:moveTo>
                  <a:pt x="0" y="0"/>
                </a:moveTo>
                <a:lnTo>
                  <a:pt x="4908493" y="0"/>
                </a:lnTo>
                <a:lnTo>
                  <a:pt x="4908493" y="5585841"/>
                </a:lnTo>
                <a:lnTo>
                  <a:pt x="0" y="5585841"/>
                </a:lnTo>
                <a:lnTo>
                  <a:pt x="0" y="0"/>
                </a:lnTo>
                <a:close/>
              </a:path>
            </a:pathLst>
          </a:custGeom>
          <a:blipFill>
            <a:blip r:embed="rId9"/>
            <a:stretch>
              <a:fillRect l="0" t="-4035" r="0" b="-9957"/>
            </a:stretch>
          </a:blipFill>
        </p:spPr>
      </p:sp>
      <p:sp>
        <p:nvSpPr>
          <p:cNvPr name="TextBox 49" id="49"/>
          <p:cNvSpPr txBox="true"/>
          <p:nvPr/>
        </p:nvSpPr>
        <p:spPr>
          <a:xfrm rot="0">
            <a:off x="5444623" y="1944419"/>
            <a:ext cx="5568635" cy="1662413"/>
          </a:xfrm>
          <a:prstGeom prst="rect">
            <a:avLst/>
          </a:prstGeom>
        </p:spPr>
        <p:txBody>
          <a:bodyPr anchor="t" rtlCol="false" tIns="0" lIns="0" bIns="0" rIns="0">
            <a:spAutoFit/>
          </a:bodyPr>
          <a:lstStyle/>
          <a:p>
            <a:pPr algn="l">
              <a:lnSpc>
                <a:spcPts val="2666"/>
              </a:lnSpc>
            </a:pPr>
          </a:p>
          <a:p>
            <a:pPr algn="l" marL="518160" indent="-259080" lvl="1">
              <a:lnSpc>
                <a:spcPts val="1728"/>
              </a:lnSpc>
              <a:buFont typeface="Arial"/>
              <a:buChar char="•"/>
            </a:pPr>
            <a:r>
              <a:rPr lang="en-US" sz="2400">
                <a:solidFill>
                  <a:srgbClr val="000000"/>
                </a:solidFill>
                <a:latin typeface="Margin"/>
                <a:ea typeface="Margin"/>
                <a:cs typeface="Margin"/>
                <a:sym typeface="Margin"/>
              </a:rPr>
              <a:t>The teacher filled out both pre-assessments on three students, because the fourth joined late. Even though the fourth did not have pre-assessment data, the teacher did note that student 4 was more confident and comfortable after participating in the group</a:t>
            </a:r>
          </a:p>
        </p:txBody>
      </p:sp>
      <p:pic>
        <p:nvPicPr>
          <p:cNvPr name="Picture 50" id="50"/>
          <p:cNvPicPr>
            <a:picLocks noChangeAspect="true"/>
          </p:cNvPicPr>
          <p:nvPr/>
        </p:nvPicPr>
        <p:blipFill>
          <a:blip r:embed="rId10"/>
          <a:stretch>
            <a:fillRect/>
          </a:stretch>
        </p:blipFill>
        <p:spPr>
          <a:xfrm rot="0">
            <a:off x="10611330" y="763384"/>
            <a:ext cx="6520196" cy="8236922"/>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SRSS DATA</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789144" y="-1027488"/>
            <a:ext cx="5815991" cy="5815991"/>
          </a:xfrm>
          <a:custGeom>
            <a:avLst/>
            <a:gdLst/>
            <a:ahLst/>
            <a:cxnLst/>
            <a:rect r="r" b="b" t="t" l="l"/>
            <a:pathLst>
              <a:path h="5815991" w="5815991">
                <a:moveTo>
                  <a:pt x="0" y="0"/>
                </a:moveTo>
                <a:lnTo>
                  <a:pt x="5815991" y="0"/>
                </a:lnTo>
                <a:lnTo>
                  <a:pt x="5815991" y="5815991"/>
                </a:lnTo>
                <a:lnTo>
                  <a:pt x="0" y="581599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122388" y="-949136"/>
            <a:ext cx="5696652" cy="5696652"/>
          </a:xfrm>
          <a:custGeom>
            <a:avLst/>
            <a:gdLst/>
            <a:ahLst/>
            <a:cxnLst/>
            <a:rect r="r" b="b" t="t" l="l"/>
            <a:pathLst>
              <a:path h="5696652" w="5696652">
                <a:moveTo>
                  <a:pt x="0" y="0"/>
                </a:moveTo>
                <a:lnTo>
                  <a:pt x="5696652" y="0"/>
                </a:lnTo>
                <a:lnTo>
                  <a:pt x="5696652" y="5696651"/>
                </a:lnTo>
                <a:lnTo>
                  <a:pt x="0" y="569665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27" id="27"/>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9" id="29"/>
          <p:cNvGrpSpPr/>
          <p:nvPr/>
        </p:nvGrpSpPr>
        <p:grpSpPr>
          <a:xfrm rot="0">
            <a:off x="15704427" y="8384096"/>
            <a:ext cx="948333" cy="946690"/>
            <a:chOff x="0" y="0"/>
            <a:chExt cx="249767" cy="249334"/>
          </a:xfrm>
        </p:grpSpPr>
        <p:sp>
          <p:nvSpPr>
            <p:cNvPr name="Freeform 30" id="3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1" id="3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2" id="32"/>
          <p:cNvGrpSpPr/>
          <p:nvPr/>
        </p:nvGrpSpPr>
        <p:grpSpPr>
          <a:xfrm rot="0">
            <a:off x="17567480" y="6538342"/>
            <a:ext cx="948333" cy="946690"/>
            <a:chOff x="0" y="0"/>
            <a:chExt cx="249767" cy="249334"/>
          </a:xfrm>
        </p:grpSpPr>
        <p:sp>
          <p:nvSpPr>
            <p:cNvPr name="Freeform 33" id="3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4" id="3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5" id="35"/>
          <p:cNvGrpSpPr/>
          <p:nvPr/>
        </p:nvGrpSpPr>
        <p:grpSpPr>
          <a:xfrm rot="-10800000">
            <a:off x="-243369" y="904875"/>
            <a:ext cx="948333" cy="946690"/>
            <a:chOff x="0" y="0"/>
            <a:chExt cx="249767" cy="249334"/>
          </a:xfrm>
        </p:grpSpPr>
        <p:sp>
          <p:nvSpPr>
            <p:cNvPr name="Freeform 36" id="3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7" id="3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8" id="38"/>
          <p:cNvGrpSpPr/>
          <p:nvPr/>
        </p:nvGrpSpPr>
        <p:grpSpPr>
          <a:xfrm rot="-10800000">
            <a:off x="704964" y="1851565"/>
            <a:ext cx="948333" cy="946690"/>
            <a:chOff x="0" y="0"/>
            <a:chExt cx="249767" cy="249334"/>
          </a:xfrm>
        </p:grpSpPr>
        <p:sp>
          <p:nvSpPr>
            <p:cNvPr name="Freeform 39" id="3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0" id="4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1" id="41"/>
          <p:cNvGrpSpPr/>
          <p:nvPr/>
        </p:nvGrpSpPr>
        <p:grpSpPr>
          <a:xfrm rot="-10800000">
            <a:off x="1605672" y="952500"/>
            <a:ext cx="948333" cy="946690"/>
            <a:chOff x="0" y="0"/>
            <a:chExt cx="249767" cy="249334"/>
          </a:xfrm>
        </p:grpSpPr>
        <p:sp>
          <p:nvSpPr>
            <p:cNvPr name="Freeform 42" id="4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3" id="4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4" id="44"/>
          <p:cNvGrpSpPr/>
          <p:nvPr/>
        </p:nvGrpSpPr>
        <p:grpSpPr>
          <a:xfrm rot="-10800000">
            <a:off x="-257380" y="2798254"/>
            <a:ext cx="948333" cy="946690"/>
            <a:chOff x="0" y="0"/>
            <a:chExt cx="249767" cy="249334"/>
          </a:xfrm>
        </p:grpSpPr>
        <p:sp>
          <p:nvSpPr>
            <p:cNvPr name="Freeform 45" id="4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6" id="4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47" id="47"/>
          <p:cNvSpPr txBox="true"/>
          <p:nvPr/>
        </p:nvSpPr>
        <p:spPr>
          <a:xfrm rot="0">
            <a:off x="3401342" y="3024746"/>
            <a:ext cx="11843909" cy="5557177"/>
          </a:xfrm>
          <a:prstGeom prst="rect">
            <a:avLst/>
          </a:prstGeom>
        </p:spPr>
        <p:txBody>
          <a:bodyPr anchor="t" rtlCol="false" tIns="0" lIns="0" bIns="0" rIns="0">
            <a:spAutoFit/>
          </a:bodyPr>
          <a:lstStyle/>
          <a:p>
            <a:pPr algn="l">
              <a:lnSpc>
                <a:spcPts val="2946"/>
              </a:lnSpc>
            </a:pPr>
            <a:r>
              <a:rPr lang="en-US" sz="2976">
                <a:solidFill>
                  <a:srgbClr val="000000"/>
                </a:solidFill>
                <a:latin typeface="Kabel"/>
                <a:ea typeface="Kabel"/>
                <a:cs typeface="Kabel"/>
                <a:sym typeface="Kabel"/>
              </a:rPr>
              <a:t>Although I wasn’t able to use the SRSS data as a post assessment, I was able to </a:t>
            </a:r>
          </a:p>
          <a:p>
            <a:pPr algn="l">
              <a:lnSpc>
                <a:spcPts val="4545"/>
              </a:lnSpc>
            </a:pPr>
            <a:r>
              <a:rPr lang="en-US" sz="3246">
                <a:solidFill>
                  <a:srgbClr val="000000"/>
                </a:solidFill>
                <a:latin typeface="Kabel"/>
                <a:ea typeface="Kabel"/>
                <a:cs typeface="Kabel"/>
                <a:sym typeface="Kabel"/>
              </a:rPr>
              <a:t> use to spot some students in Blakely’s 5th grade class that may benefit from the friendship group.</a:t>
            </a:r>
          </a:p>
          <a:p>
            <a:pPr algn="l">
              <a:lnSpc>
                <a:spcPts val="4545"/>
              </a:lnSpc>
            </a:pPr>
            <a:r>
              <a:rPr lang="en-US" sz="3246">
                <a:solidFill>
                  <a:srgbClr val="000000"/>
                </a:solidFill>
                <a:latin typeface="Kabel"/>
                <a:ea typeface="Kabel"/>
                <a:cs typeface="Kabel"/>
                <a:sym typeface="Kabel"/>
              </a:rPr>
              <a:t>Student 1: no risks.</a:t>
            </a:r>
          </a:p>
          <a:p>
            <a:pPr algn="l">
              <a:lnSpc>
                <a:spcPts val="4545"/>
              </a:lnSpc>
            </a:pPr>
            <a:r>
              <a:rPr lang="en-US" sz="3246">
                <a:solidFill>
                  <a:srgbClr val="000000"/>
                </a:solidFill>
                <a:latin typeface="Kabel"/>
                <a:ea typeface="Kabel"/>
                <a:cs typeface="Kabel"/>
                <a:sym typeface="Kabel"/>
              </a:rPr>
              <a:t>Student 2: no risks.</a:t>
            </a:r>
          </a:p>
          <a:p>
            <a:pPr algn="l">
              <a:lnSpc>
                <a:spcPts val="4545"/>
              </a:lnSpc>
            </a:pPr>
            <a:r>
              <a:rPr lang="en-US" sz="3246">
                <a:solidFill>
                  <a:srgbClr val="000000"/>
                </a:solidFill>
                <a:latin typeface="Kabel"/>
                <a:ea typeface="Kabel"/>
                <a:cs typeface="Kabel"/>
                <a:sym typeface="Kabel"/>
              </a:rPr>
              <a:t>Student 3: moderate risk, with a score of 7. The risks presented are a score of 3 for “shy, withdrawn,” 2 for “sad, depressed,” and a 2 for “lonely”</a:t>
            </a:r>
          </a:p>
          <a:p>
            <a:pPr algn="l">
              <a:lnSpc>
                <a:spcPts val="4545"/>
              </a:lnSpc>
            </a:pPr>
            <a:r>
              <a:rPr lang="en-US" sz="3246">
                <a:solidFill>
                  <a:srgbClr val="000000"/>
                </a:solidFill>
                <a:latin typeface="Kabel"/>
                <a:ea typeface="Kabel"/>
                <a:cs typeface="Kabel"/>
                <a:sym typeface="Kabel"/>
              </a:rPr>
              <a:t>Student 4: low risk, with a score of 3 for “low academic achievement.” This student was also extremely quiet and slower to warm up to the group.</a:t>
            </a:r>
          </a:p>
          <a:p>
            <a:pPr algn="l">
              <a:lnSpc>
                <a:spcPts val="4545"/>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CONCLUSION</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836769" y="-939611"/>
            <a:ext cx="5815991" cy="5815991"/>
          </a:xfrm>
          <a:custGeom>
            <a:avLst/>
            <a:gdLst/>
            <a:ahLst/>
            <a:cxnLst/>
            <a:rect r="r" b="b" t="t" l="l"/>
            <a:pathLst>
              <a:path h="5815991" w="5815991">
                <a:moveTo>
                  <a:pt x="0" y="0"/>
                </a:moveTo>
                <a:lnTo>
                  <a:pt x="5815991" y="0"/>
                </a:lnTo>
                <a:lnTo>
                  <a:pt x="5815991" y="5815991"/>
                </a:lnTo>
                <a:lnTo>
                  <a:pt x="0" y="581599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4429602" y="-931354"/>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27" id="27"/>
          <p:cNvSpPr txBox="true"/>
          <p:nvPr/>
        </p:nvSpPr>
        <p:spPr>
          <a:xfrm rot="0">
            <a:off x="3967778" y="3345653"/>
            <a:ext cx="9946181" cy="6056060"/>
          </a:xfrm>
          <a:prstGeom prst="rect">
            <a:avLst/>
          </a:prstGeom>
        </p:spPr>
        <p:txBody>
          <a:bodyPr anchor="t" rtlCol="false" tIns="0" lIns="0" bIns="0" rIns="0">
            <a:spAutoFit/>
          </a:bodyPr>
          <a:lstStyle/>
          <a:p>
            <a:pPr algn="l" marL="675279" indent="-337640" lvl="1">
              <a:lnSpc>
                <a:spcPts val="3440"/>
              </a:lnSpc>
              <a:buFont typeface="Arial"/>
              <a:buChar char="•"/>
            </a:pPr>
            <a:r>
              <a:rPr lang="en-US" sz="3127">
                <a:solidFill>
                  <a:srgbClr val="242536"/>
                </a:solidFill>
                <a:latin typeface="Kabel"/>
                <a:ea typeface="Kabel"/>
                <a:cs typeface="Kabel"/>
                <a:sym typeface="Kabel"/>
              </a:rPr>
              <a:t>It was difficult to run the group during lunch time, as there was only 20 minutes for the group to get their lunch, eat, and discuss. Oftentimes, there was not enough time to complete the activity between getting lunch and asking them how their day was. Next time, I would like to collaborate with the teacher and the principal on a specific 30-minute time slot to pull the students. </a:t>
            </a:r>
          </a:p>
          <a:p>
            <a:pPr algn="l" marL="675279" indent="-337640" lvl="1">
              <a:lnSpc>
                <a:spcPts val="3440"/>
              </a:lnSpc>
              <a:buFont typeface="Arial"/>
              <a:buChar char="•"/>
            </a:pPr>
            <a:r>
              <a:rPr lang="en-US" sz="3127">
                <a:solidFill>
                  <a:srgbClr val="242536"/>
                </a:solidFill>
                <a:latin typeface="Kabel"/>
                <a:ea typeface="Kabel"/>
                <a:cs typeface="Kabel"/>
                <a:sym typeface="Kabel"/>
              </a:rPr>
              <a:t>Unfortunately the SRSS data was not sent out as early as originally planned, thus, I was not able to use it for a follow-up to see if there were any changes</a:t>
            </a:r>
          </a:p>
          <a:p>
            <a:pPr algn="l" marL="675279" indent="-337640" lvl="1">
              <a:lnSpc>
                <a:spcPts val="3440"/>
              </a:lnSpc>
              <a:buFont typeface="Arial"/>
              <a:buChar char="•"/>
            </a:pPr>
            <a:r>
              <a:rPr lang="en-US" sz="3127">
                <a:solidFill>
                  <a:srgbClr val="242536"/>
                </a:solidFill>
                <a:latin typeface="Kabel"/>
                <a:ea typeface="Kabel"/>
                <a:cs typeface="Kabel"/>
                <a:sym typeface="Kabel"/>
              </a:rPr>
              <a:t>I think if I went over the pre-post test more clearly with the students I think the results may have been more positive. I saw saw changes in the students as the interacted, and I wonder if the scores did not reflect the changes as there may have been a comprehension issue.</a:t>
            </a:r>
          </a:p>
          <a:p>
            <a:pPr algn="l">
              <a:lnSpc>
                <a:spcPts val="3440"/>
              </a:lnSpc>
            </a:pPr>
          </a:p>
        </p:txBody>
      </p:sp>
      <p:sp>
        <p:nvSpPr>
          <p:cNvPr name="Freeform 28" id="28"/>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9" id="29"/>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30" id="30"/>
          <p:cNvGrpSpPr/>
          <p:nvPr/>
        </p:nvGrpSpPr>
        <p:grpSpPr>
          <a:xfrm rot="0">
            <a:off x="15704427" y="8384096"/>
            <a:ext cx="948333" cy="946690"/>
            <a:chOff x="0" y="0"/>
            <a:chExt cx="249767" cy="249334"/>
          </a:xfrm>
        </p:grpSpPr>
        <p:sp>
          <p:nvSpPr>
            <p:cNvPr name="Freeform 31" id="3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2" id="3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3" id="33"/>
          <p:cNvGrpSpPr/>
          <p:nvPr/>
        </p:nvGrpSpPr>
        <p:grpSpPr>
          <a:xfrm rot="0">
            <a:off x="17567480" y="6538342"/>
            <a:ext cx="948333" cy="946690"/>
            <a:chOff x="0" y="0"/>
            <a:chExt cx="249767" cy="249334"/>
          </a:xfrm>
        </p:grpSpPr>
        <p:sp>
          <p:nvSpPr>
            <p:cNvPr name="Freeform 34" id="3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5" id="3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6" id="36"/>
          <p:cNvGrpSpPr/>
          <p:nvPr/>
        </p:nvGrpSpPr>
        <p:grpSpPr>
          <a:xfrm rot="-10800000">
            <a:off x="-243369" y="904875"/>
            <a:ext cx="948333" cy="946690"/>
            <a:chOff x="0" y="0"/>
            <a:chExt cx="249767" cy="249334"/>
          </a:xfrm>
        </p:grpSpPr>
        <p:sp>
          <p:nvSpPr>
            <p:cNvPr name="Freeform 37" id="37"/>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8" id="38"/>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9" id="39"/>
          <p:cNvGrpSpPr/>
          <p:nvPr/>
        </p:nvGrpSpPr>
        <p:grpSpPr>
          <a:xfrm rot="-10800000">
            <a:off x="704964" y="1851565"/>
            <a:ext cx="948333" cy="946690"/>
            <a:chOff x="0" y="0"/>
            <a:chExt cx="249767" cy="249334"/>
          </a:xfrm>
        </p:grpSpPr>
        <p:sp>
          <p:nvSpPr>
            <p:cNvPr name="Freeform 40" id="4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1" id="4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2" id="42"/>
          <p:cNvGrpSpPr/>
          <p:nvPr/>
        </p:nvGrpSpPr>
        <p:grpSpPr>
          <a:xfrm rot="-10800000">
            <a:off x="1605672" y="952500"/>
            <a:ext cx="948333" cy="946690"/>
            <a:chOff x="0" y="0"/>
            <a:chExt cx="249767" cy="249334"/>
          </a:xfrm>
        </p:grpSpPr>
        <p:sp>
          <p:nvSpPr>
            <p:cNvPr name="Freeform 43" id="4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4" id="4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5" id="45"/>
          <p:cNvGrpSpPr/>
          <p:nvPr/>
        </p:nvGrpSpPr>
        <p:grpSpPr>
          <a:xfrm rot="-10800000">
            <a:off x="-257380" y="2798254"/>
            <a:ext cx="948333" cy="946690"/>
            <a:chOff x="0" y="0"/>
            <a:chExt cx="249767" cy="249334"/>
          </a:xfrm>
        </p:grpSpPr>
        <p:sp>
          <p:nvSpPr>
            <p:cNvPr name="Freeform 46" id="4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7" id="4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TextBox 2" id="2"/>
          <p:cNvSpPr txBox="true"/>
          <p:nvPr/>
        </p:nvSpPr>
        <p:spPr>
          <a:xfrm rot="0">
            <a:off x="3740768" y="1844945"/>
            <a:ext cx="10730600" cy="1015998"/>
          </a:xfrm>
          <a:prstGeom prst="rect">
            <a:avLst/>
          </a:prstGeom>
        </p:spPr>
        <p:txBody>
          <a:bodyPr anchor="t" rtlCol="false" tIns="0" lIns="0" bIns="0" rIns="0">
            <a:spAutoFit/>
          </a:bodyPr>
          <a:lstStyle/>
          <a:p>
            <a:pPr algn="ctr">
              <a:lnSpc>
                <a:spcPts val="6999"/>
              </a:lnSpc>
            </a:pPr>
            <a:r>
              <a:rPr lang="en-US" sz="9999">
                <a:solidFill>
                  <a:srgbClr val="F5A099"/>
                </a:solidFill>
                <a:latin typeface="Margin"/>
                <a:ea typeface="Margin"/>
                <a:cs typeface="Margin"/>
                <a:sym typeface="Margin"/>
              </a:rPr>
              <a:t>SOURCES</a:t>
            </a:r>
          </a:p>
        </p:txBody>
      </p:sp>
      <p:sp>
        <p:nvSpPr>
          <p:cNvPr name="Freeform 3" id="3"/>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836769" y="-939611"/>
            <a:ext cx="5815991" cy="5815991"/>
          </a:xfrm>
          <a:custGeom>
            <a:avLst/>
            <a:gdLst/>
            <a:ahLst/>
            <a:cxnLst/>
            <a:rect r="r" b="b" t="t" l="l"/>
            <a:pathLst>
              <a:path h="5815991" w="5815991">
                <a:moveTo>
                  <a:pt x="0" y="0"/>
                </a:moveTo>
                <a:lnTo>
                  <a:pt x="5815991" y="0"/>
                </a:lnTo>
                <a:lnTo>
                  <a:pt x="5815991" y="5815991"/>
                </a:lnTo>
                <a:lnTo>
                  <a:pt x="0" y="5815991"/>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889433" y="465850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5316606" y="-879942"/>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1" id="11"/>
          <p:cNvSpPr/>
          <p:nvPr/>
        </p:nvSpPr>
        <p:spPr>
          <a:xfrm flipH="false" flipV="false" rot="0">
            <a:off x="-303845"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2" id="12"/>
          <p:cNvSpPr/>
          <p:nvPr/>
        </p:nvSpPr>
        <p:spPr>
          <a:xfrm flipH="false" flipV="false" rot="0">
            <a:off x="9163050" y="-931354"/>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431989"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4" id="14"/>
          <p:cNvSpPr/>
          <p:nvPr/>
        </p:nvSpPr>
        <p:spPr>
          <a:xfrm flipH="false" flipV="false" rot="0">
            <a:off x="9034906" y="9330785"/>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5" id="15"/>
          <p:cNvGrpSpPr/>
          <p:nvPr/>
        </p:nvGrpSpPr>
        <p:grpSpPr>
          <a:xfrm rot="0">
            <a:off x="16605135" y="962025"/>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17553468" y="8431721"/>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16605135" y="7485031"/>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7553468" y="1908715"/>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TextBox 27" id="27"/>
          <p:cNvSpPr txBox="true"/>
          <p:nvPr/>
        </p:nvSpPr>
        <p:spPr>
          <a:xfrm rot="0">
            <a:off x="3967778" y="3345653"/>
            <a:ext cx="9946181" cy="4775009"/>
          </a:xfrm>
          <a:prstGeom prst="rect">
            <a:avLst/>
          </a:prstGeom>
        </p:spPr>
        <p:txBody>
          <a:bodyPr anchor="t" rtlCol="false" tIns="0" lIns="0" bIns="0" rIns="0">
            <a:spAutoFit/>
          </a:bodyPr>
          <a:lstStyle/>
          <a:p>
            <a:pPr algn="l">
              <a:lnSpc>
                <a:spcPts val="3440"/>
              </a:lnSpc>
            </a:pPr>
            <a:r>
              <a:rPr lang="en-US" sz="3127">
                <a:solidFill>
                  <a:srgbClr val="242536"/>
                </a:solidFill>
                <a:latin typeface="Kabel"/>
                <a:ea typeface="Kabel"/>
                <a:cs typeface="Kabel"/>
                <a:sym typeface="Kabel"/>
              </a:rPr>
              <a:t>ASCA student standards: Mindsets &amp; behaviors for student success.  </a:t>
            </a:r>
            <a:r>
              <a:rPr lang="en-US" sz="3127" i="true">
                <a:solidFill>
                  <a:srgbClr val="242536"/>
                </a:solidFill>
                <a:latin typeface="Kabel"/>
                <a:ea typeface="Kabel"/>
                <a:cs typeface="Kabel"/>
                <a:sym typeface="Kabel"/>
              </a:rPr>
              <a:t>American school Counselor Association.</a:t>
            </a:r>
            <a:r>
              <a:rPr lang="en-US" sz="3127">
                <a:solidFill>
                  <a:srgbClr val="242536"/>
                </a:solidFill>
                <a:latin typeface="Kabel"/>
                <a:ea typeface="Kabel"/>
                <a:cs typeface="Kabel"/>
                <a:sym typeface="Kabel"/>
              </a:rPr>
              <a:t> (n.d.).  https://www.schoolcounselor.org/Standards- Positions/Standards/ASCA-Mindsets-Behaviors-for-Student- Success</a:t>
            </a:r>
          </a:p>
          <a:p>
            <a:pPr algn="l">
              <a:lnSpc>
                <a:spcPts val="3440"/>
              </a:lnSpc>
            </a:pPr>
          </a:p>
          <a:p>
            <a:pPr algn="l">
              <a:lnSpc>
                <a:spcPts val="3440"/>
              </a:lnSpc>
            </a:pPr>
            <a:r>
              <a:rPr lang="en-US" sz="3127">
                <a:solidFill>
                  <a:srgbClr val="242536"/>
                </a:solidFill>
                <a:latin typeface="Kabel"/>
                <a:ea typeface="Kabel"/>
                <a:cs typeface="Kabel"/>
                <a:sym typeface="Kabel"/>
              </a:rPr>
              <a:t>Sue, S., Zane, N., Nagayama Hall, G. C., &amp; Berger, L. K. (2009). The case for  cultural competency in psychotherapeutic interventions. </a:t>
            </a:r>
            <a:r>
              <a:rPr lang="en-US" sz="3127" i="true">
                <a:solidFill>
                  <a:srgbClr val="242536"/>
                </a:solidFill>
                <a:latin typeface="Kabel"/>
                <a:ea typeface="Kabel"/>
                <a:cs typeface="Kabel"/>
                <a:sym typeface="Kabel"/>
              </a:rPr>
              <a:t>Annual  review of psychology</a:t>
            </a:r>
            <a:r>
              <a:rPr lang="en-US" sz="3127">
                <a:solidFill>
                  <a:srgbClr val="242536"/>
                </a:solidFill>
                <a:latin typeface="Kabel"/>
                <a:ea typeface="Kabel"/>
                <a:cs typeface="Kabel"/>
                <a:sym typeface="Kabel"/>
              </a:rPr>
              <a:t>, </a:t>
            </a:r>
            <a:r>
              <a:rPr lang="en-US" sz="3127" i="true">
                <a:solidFill>
                  <a:srgbClr val="242536"/>
                </a:solidFill>
                <a:latin typeface="Kabel"/>
                <a:ea typeface="Kabel"/>
                <a:cs typeface="Kabel"/>
                <a:sym typeface="Kabel"/>
              </a:rPr>
              <a:t>60</a:t>
            </a:r>
            <a:r>
              <a:rPr lang="en-US" sz="3127">
                <a:solidFill>
                  <a:srgbClr val="242536"/>
                </a:solidFill>
                <a:latin typeface="Kabel"/>
                <a:ea typeface="Kabel"/>
                <a:cs typeface="Kabel"/>
                <a:sym typeface="Kabel"/>
              </a:rPr>
              <a:t>,  525–548.  https://doi.org/10.1146/annurev.psych.60.110707.163651</a:t>
            </a:r>
          </a:p>
          <a:p>
            <a:pPr algn="l">
              <a:lnSpc>
                <a:spcPts val="3440"/>
              </a:lnSpc>
            </a:pPr>
          </a:p>
          <a:p>
            <a:pPr algn="l">
              <a:lnSpc>
                <a:spcPts val="3440"/>
              </a:lnSpc>
            </a:pPr>
          </a:p>
        </p:txBody>
      </p:sp>
      <p:sp>
        <p:nvSpPr>
          <p:cNvPr name="Freeform 28" id="28"/>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9" id="29"/>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30" id="30"/>
          <p:cNvGrpSpPr/>
          <p:nvPr/>
        </p:nvGrpSpPr>
        <p:grpSpPr>
          <a:xfrm rot="0">
            <a:off x="15704427" y="8384096"/>
            <a:ext cx="948333" cy="946690"/>
            <a:chOff x="0" y="0"/>
            <a:chExt cx="249767" cy="249334"/>
          </a:xfrm>
        </p:grpSpPr>
        <p:sp>
          <p:nvSpPr>
            <p:cNvPr name="Freeform 31" id="31"/>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2" id="32"/>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3" id="33"/>
          <p:cNvGrpSpPr/>
          <p:nvPr/>
        </p:nvGrpSpPr>
        <p:grpSpPr>
          <a:xfrm rot="0">
            <a:off x="17567480" y="6538342"/>
            <a:ext cx="948333" cy="946690"/>
            <a:chOff x="0" y="0"/>
            <a:chExt cx="249767" cy="249334"/>
          </a:xfrm>
        </p:grpSpPr>
        <p:sp>
          <p:nvSpPr>
            <p:cNvPr name="Freeform 34" id="34"/>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5" id="35"/>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6" id="36"/>
          <p:cNvGrpSpPr/>
          <p:nvPr/>
        </p:nvGrpSpPr>
        <p:grpSpPr>
          <a:xfrm rot="-10800000">
            <a:off x="-243369" y="904875"/>
            <a:ext cx="948333" cy="946690"/>
            <a:chOff x="0" y="0"/>
            <a:chExt cx="249767" cy="249334"/>
          </a:xfrm>
        </p:grpSpPr>
        <p:sp>
          <p:nvSpPr>
            <p:cNvPr name="Freeform 37" id="37"/>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38" id="38"/>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39" id="39"/>
          <p:cNvGrpSpPr/>
          <p:nvPr/>
        </p:nvGrpSpPr>
        <p:grpSpPr>
          <a:xfrm rot="-10800000">
            <a:off x="704964" y="1851565"/>
            <a:ext cx="948333" cy="946690"/>
            <a:chOff x="0" y="0"/>
            <a:chExt cx="249767" cy="249334"/>
          </a:xfrm>
        </p:grpSpPr>
        <p:sp>
          <p:nvSpPr>
            <p:cNvPr name="Freeform 40" id="40"/>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1" id="41"/>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2" id="42"/>
          <p:cNvGrpSpPr/>
          <p:nvPr/>
        </p:nvGrpSpPr>
        <p:grpSpPr>
          <a:xfrm rot="-10800000">
            <a:off x="1605672" y="952500"/>
            <a:ext cx="948333" cy="946690"/>
            <a:chOff x="0" y="0"/>
            <a:chExt cx="249767" cy="249334"/>
          </a:xfrm>
        </p:grpSpPr>
        <p:sp>
          <p:nvSpPr>
            <p:cNvPr name="Freeform 43" id="4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44" id="4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45" id="45"/>
          <p:cNvGrpSpPr/>
          <p:nvPr/>
        </p:nvGrpSpPr>
        <p:grpSpPr>
          <a:xfrm rot="-10800000">
            <a:off x="-257380" y="2798254"/>
            <a:ext cx="948333" cy="946690"/>
            <a:chOff x="0" y="0"/>
            <a:chExt cx="249767" cy="249334"/>
          </a:xfrm>
        </p:grpSpPr>
        <p:sp>
          <p:nvSpPr>
            <p:cNvPr name="Freeform 46" id="4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FCF7E"/>
            </a:solidFill>
          </p:spPr>
        </p:sp>
        <p:sp>
          <p:nvSpPr>
            <p:cNvPr name="TextBox 47" id="4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8F6E9"/>
        </a:solidFill>
      </p:bgPr>
    </p:bg>
    <p:spTree>
      <p:nvGrpSpPr>
        <p:cNvPr id="1" name=""/>
        <p:cNvGrpSpPr/>
        <p:nvPr/>
      </p:nvGrpSpPr>
      <p:grpSpPr>
        <a:xfrm>
          <a:off x="0" y="0"/>
          <a:ext cx="0" cy="0"/>
          <a:chOff x="0" y="0"/>
          <a:chExt cx="0" cy="0"/>
        </a:xfrm>
      </p:grpSpPr>
      <p:sp>
        <p:nvSpPr>
          <p:cNvPr name="Freeform 2" id="2"/>
          <p:cNvSpPr/>
          <p:nvPr/>
        </p:nvSpPr>
        <p:spPr>
          <a:xfrm flipH="false" flipV="false" rot="0">
            <a:off x="-322895" y="4652261"/>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22895" y="-967819"/>
            <a:ext cx="5696652" cy="5696652"/>
          </a:xfrm>
          <a:custGeom>
            <a:avLst/>
            <a:gdLst/>
            <a:ahLst/>
            <a:cxnLst/>
            <a:rect r="r" b="b" t="t" l="l"/>
            <a:pathLst>
              <a:path h="5696652" w="5696652">
                <a:moveTo>
                  <a:pt x="0" y="0"/>
                </a:moveTo>
                <a:lnTo>
                  <a:pt x="5696651" y="0"/>
                </a:lnTo>
                <a:lnTo>
                  <a:pt x="5696651"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316606"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316606"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956108"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956108"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6595610" y="4652261"/>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9" id="9"/>
          <p:cNvSpPr/>
          <p:nvPr/>
        </p:nvSpPr>
        <p:spPr>
          <a:xfrm flipH="false" flipV="false" rot="0">
            <a:off x="16595610" y="-967819"/>
            <a:ext cx="5696652" cy="5696652"/>
          </a:xfrm>
          <a:custGeom>
            <a:avLst/>
            <a:gdLst/>
            <a:ahLst/>
            <a:cxnLst/>
            <a:rect r="r" b="b" t="t" l="l"/>
            <a:pathLst>
              <a:path h="5696652" w="5696652">
                <a:moveTo>
                  <a:pt x="0" y="0"/>
                </a:moveTo>
                <a:lnTo>
                  <a:pt x="5696652" y="0"/>
                </a:lnTo>
                <a:lnTo>
                  <a:pt x="5696652" y="5696652"/>
                </a:lnTo>
                <a:lnTo>
                  <a:pt x="0" y="5696652"/>
                </a:lnTo>
                <a:lnTo>
                  <a:pt x="0" y="0"/>
                </a:lnTo>
                <a:close/>
              </a:path>
            </a:pathLst>
          </a:custGeom>
          <a:blipFill>
            <a:blip r:embed="rId2">
              <a:alphaModFix amt="9999"/>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5400000">
            <a:off x="12827902" y="9390105"/>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1" id="11"/>
          <p:cNvSpPr/>
          <p:nvPr/>
        </p:nvSpPr>
        <p:spPr>
          <a:xfrm flipH="false" flipV="false" rot="-5400000">
            <a:off x="12827902" y="-76791"/>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13813964" y="1849079"/>
            <a:ext cx="948333" cy="946690"/>
            <a:chOff x="0" y="0"/>
            <a:chExt cx="249767" cy="249334"/>
          </a:xfrm>
        </p:grpSpPr>
        <p:sp>
          <p:nvSpPr>
            <p:cNvPr name="Freeform 13" id="13"/>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14" id="14"/>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5" id="15"/>
          <p:cNvGrpSpPr/>
          <p:nvPr/>
        </p:nvGrpSpPr>
        <p:grpSpPr>
          <a:xfrm rot="0">
            <a:off x="13804434" y="5612872"/>
            <a:ext cx="948333" cy="946690"/>
            <a:chOff x="0" y="0"/>
            <a:chExt cx="249767" cy="249334"/>
          </a:xfrm>
        </p:grpSpPr>
        <p:sp>
          <p:nvSpPr>
            <p:cNvPr name="Freeform 16" id="16"/>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17" id="17"/>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18" id="18"/>
          <p:cNvGrpSpPr/>
          <p:nvPr/>
        </p:nvGrpSpPr>
        <p:grpSpPr>
          <a:xfrm rot="0">
            <a:off x="8164932" y="1868129"/>
            <a:ext cx="948333" cy="946690"/>
            <a:chOff x="0" y="0"/>
            <a:chExt cx="249767" cy="249334"/>
          </a:xfrm>
        </p:grpSpPr>
        <p:sp>
          <p:nvSpPr>
            <p:cNvPr name="Freeform 19" id="19"/>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0" id="20"/>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1" id="21"/>
          <p:cNvGrpSpPr/>
          <p:nvPr/>
        </p:nvGrpSpPr>
        <p:grpSpPr>
          <a:xfrm rot="0">
            <a:off x="3448312" y="1877654"/>
            <a:ext cx="948333" cy="946690"/>
            <a:chOff x="0" y="0"/>
            <a:chExt cx="249767" cy="249334"/>
          </a:xfrm>
        </p:grpSpPr>
        <p:sp>
          <p:nvSpPr>
            <p:cNvPr name="Freeform 22" id="22"/>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3" id="23"/>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4" id="24"/>
          <p:cNvGrpSpPr/>
          <p:nvPr/>
        </p:nvGrpSpPr>
        <p:grpSpPr>
          <a:xfrm rot="0">
            <a:off x="10007775" y="7477676"/>
            <a:ext cx="948333" cy="946690"/>
            <a:chOff x="0" y="0"/>
            <a:chExt cx="249767" cy="249334"/>
          </a:xfrm>
        </p:grpSpPr>
        <p:sp>
          <p:nvSpPr>
            <p:cNvPr name="Freeform 25" id="25"/>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6" id="26"/>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grpSp>
        <p:nvGrpSpPr>
          <p:cNvPr name="Group 27" id="27"/>
          <p:cNvGrpSpPr/>
          <p:nvPr/>
        </p:nvGrpSpPr>
        <p:grpSpPr>
          <a:xfrm rot="0">
            <a:off x="3454714" y="5612872"/>
            <a:ext cx="948333" cy="946690"/>
            <a:chOff x="0" y="0"/>
            <a:chExt cx="249767" cy="249334"/>
          </a:xfrm>
        </p:grpSpPr>
        <p:sp>
          <p:nvSpPr>
            <p:cNvPr name="Freeform 28" id="28"/>
            <p:cNvSpPr/>
            <p:nvPr/>
          </p:nvSpPr>
          <p:spPr>
            <a:xfrm flipH="false" flipV="false" rot="0">
              <a:off x="0" y="0"/>
              <a:ext cx="249767" cy="249334"/>
            </a:xfrm>
            <a:custGeom>
              <a:avLst/>
              <a:gdLst/>
              <a:ahLst/>
              <a:cxnLst/>
              <a:rect r="r" b="b" t="t" l="l"/>
              <a:pathLst>
                <a:path h="249334" w="249767">
                  <a:moveTo>
                    <a:pt x="0" y="0"/>
                  </a:moveTo>
                  <a:lnTo>
                    <a:pt x="249767" y="0"/>
                  </a:lnTo>
                  <a:lnTo>
                    <a:pt x="249767" y="249334"/>
                  </a:lnTo>
                  <a:lnTo>
                    <a:pt x="0" y="249334"/>
                  </a:lnTo>
                  <a:close/>
                </a:path>
              </a:pathLst>
            </a:custGeom>
            <a:solidFill>
              <a:srgbClr val="F5A099"/>
            </a:solidFill>
          </p:spPr>
        </p:sp>
        <p:sp>
          <p:nvSpPr>
            <p:cNvPr name="TextBox 29" id="29"/>
            <p:cNvSpPr txBox="true"/>
            <p:nvPr/>
          </p:nvSpPr>
          <p:spPr>
            <a:xfrm>
              <a:off x="0" y="-38100"/>
              <a:ext cx="249767" cy="287434"/>
            </a:xfrm>
            <a:prstGeom prst="rect">
              <a:avLst/>
            </a:prstGeom>
          </p:spPr>
          <p:txBody>
            <a:bodyPr anchor="ctr" rtlCol="false" tIns="50800" lIns="50800" bIns="50800" rIns="50800"/>
            <a:lstStyle/>
            <a:p>
              <a:pPr algn="ctr">
                <a:lnSpc>
                  <a:spcPts val="2659"/>
                </a:lnSpc>
                <a:spcBef>
                  <a:spcPct val="0"/>
                </a:spcBef>
              </a:pPr>
            </a:p>
          </p:txBody>
        </p:sp>
      </p:grpSp>
      <p:sp>
        <p:nvSpPr>
          <p:cNvPr name="Freeform 30" id="30"/>
          <p:cNvSpPr/>
          <p:nvPr/>
        </p:nvSpPr>
        <p:spPr>
          <a:xfrm flipH="false" flipV="false" rot="0">
            <a:off x="4118945" y="2137603"/>
            <a:ext cx="10050111" cy="6011793"/>
          </a:xfrm>
          <a:custGeom>
            <a:avLst/>
            <a:gdLst/>
            <a:ahLst/>
            <a:cxnLst/>
            <a:rect r="r" b="b" t="t" l="l"/>
            <a:pathLst>
              <a:path h="6011793" w="10050111">
                <a:moveTo>
                  <a:pt x="0" y="0"/>
                </a:moveTo>
                <a:lnTo>
                  <a:pt x="10050110" y="0"/>
                </a:lnTo>
                <a:lnTo>
                  <a:pt x="10050110" y="6011794"/>
                </a:lnTo>
                <a:lnTo>
                  <a:pt x="0" y="601179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31" id="31"/>
          <p:cNvSpPr txBox="true"/>
          <p:nvPr/>
        </p:nvSpPr>
        <p:spPr>
          <a:xfrm rot="0">
            <a:off x="3778700" y="3784059"/>
            <a:ext cx="10730600" cy="1966408"/>
          </a:xfrm>
          <a:prstGeom prst="rect">
            <a:avLst/>
          </a:prstGeom>
        </p:spPr>
        <p:txBody>
          <a:bodyPr anchor="t" rtlCol="false" tIns="0" lIns="0" bIns="0" rIns="0">
            <a:spAutoFit/>
          </a:bodyPr>
          <a:lstStyle/>
          <a:p>
            <a:pPr algn="ctr">
              <a:lnSpc>
                <a:spcPts val="13381"/>
              </a:lnSpc>
            </a:pPr>
            <a:r>
              <a:rPr lang="en-US" sz="19117">
                <a:solidFill>
                  <a:srgbClr val="FFCF7E"/>
                </a:solidFill>
                <a:latin typeface="Margin"/>
                <a:ea typeface="Margin"/>
                <a:cs typeface="Margin"/>
                <a:sym typeface="Margin"/>
              </a:rPr>
              <a:t>THANK</a:t>
            </a:r>
          </a:p>
        </p:txBody>
      </p:sp>
      <p:sp>
        <p:nvSpPr>
          <p:cNvPr name="TextBox 32" id="32"/>
          <p:cNvSpPr txBox="true"/>
          <p:nvPr/>
        </p:nvSpPr>
        <p:spPr>
          <a:xfrm rot="0">
            <a:off x="3778700" y="5494709"/>
            <a:ext cx="10730600" cy="1966408"/>
          </a:xfrm>
          <a:prstGeom prst="rect">
            <a:avLst/>
          </a:prstGeom>
        </p:spPr>
        <p:txBody>
          <a:bodyPr anchor="t" rtlCol="false" tIns="0" lIns="0" bIns="0" rIns="0">
            <a:spAutoFit/>
          </a:bodyPr>
          <a:lstStyle/>
          <a:p>
            <a:pPr algn="ctr">
              <a:lnSpc>
                <a:spcPts val="13381"/>
              </a:lnSpc>
            </a:pPr>
            <a:r>
              <a:rPr lang="en-US" sz="19117">
                <a:solidFill>
                  <a:srgbClr val="F5A099"/>
                </a:solidFill>
                <a:latin typeface="Margin"/>
                <a:ea typeface="Margin"/>
                <a:cs typeface="Margin"/>
                <a:sym typeface="Margin"/>
              </a:rPr>
              <a:t>YOU</a:t>
            </a:r>
          </a:p>
        </p:txBody>
      </p:sp>
      <p:sp>
        <p:nvSpPr>
          <p:cNvPr name="Freeform 33" id="33"/>
          <p:cNvSpPr/>
          <p:nvPr/>
        </p:nvSpPr>
        <p:spPr>
          <a:xfrm flipH="false" flipV="false" rot="0">
            <a:off x="5940994" y="9500621"/>
            <a:ext cx="1969712" cy="1858692"/>
          </a:xfrm>
          <a:custGeom>
            <a:avLst/>
            <a:gdLst/>
            <a:ahLst/>
            <a:cxnLst/>
            <a:rect r="r" b="b" t="t" l="l"/>
            <a:pathLst>
              <a:path h="1858692" w="1969712">
                <a:moveTo>
                  <a:pt x="0" y="0"/>
                </a:moveTo>
                <a:lnTo>
                  <a:pt x="1969712" y="0"/>
                </a:lnTo>
                <a:lnTo>
                  <a:pt x="1969712" y="1858692"/>
                </a:lnTo>
                <a:lnTo>
                  <a:pt x="0" y="18586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34" id="34"/>
          <p:cNvSpPr/>
          <p:nvPr/>
        </p:nvSpPr>
        <p:spPr>
          <a:xfrm flipH="false" flipV="false" rot="-99321">
            <a:off x="12981210" y="8795331"/>
            <a:ext cx="6383851" cy="2472291"/>
          </a:xfrm>
          <a:custGeom>
            <a:avLst/>
            <a:gdLst/>
            <a:ahLst/>
            <a:cxnLst/>
            <a:rect r="r" b="b" t="t" l="l"/>
            <a:pathLst>
              <a:path h="2472291" w="6383851">
                <a:moveTo>
                  <a:pt x="0" y="0"/>
                </a:moveTo>
                <a:lnTo>
                  <a:pt x="6383851" y="0"/>
                </a:lnTo>
                <a:lnTo>
                  <a:pt x="6383851" y="2472291"/>
                </a:lnTo>
                <a:lnTo>
                  <a:pt x="0" y="247229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5" id="35"/>
          <p:cNvSpPr/>
          <p:nvPr/>
        </p:nvSpPr>
        <p:spPr>
          <a:xfrm flipH="false" flipV="false" rot="0">
            <a:off x="12953192" y="7227534"/>
            <a:ext cx="1512115" cy="1557422"/>
          </a:xfrm>
          <a:custGeom>
            <a:avLst/>
            <a:gdLst/>
            <a:ahLst/>
            <a:cxnLst/>
            <a:rect r="r" b="b" t="t" l="l"/>
            <a:pathLst>
              <a:path h="1557422" w="1512115">
                <a:moveTo>
                  <a:pt x="0" y="0"/>
                </a:moveTo>
                <a:lnTo>
                  <a:pt x="1512115" y="0"/>
                </a:lnTo>
                <a:lnTo>
                  <a:pt x="1512115" y="1557421"/>
                </a:lnTo>
                <a:lnTo>
                  <a:pt x="0" y="155742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6" id="36"/>
          <p:cNvSpPr/>
          <p:nvPr/>
        </p:nvSpPr>
        <p:spPr>
          <a:xfrm flipH="false" flipV="false" rot="0">
            <a:off x="3739913" y="1491494"/>
            <a:ext cx="1313463" cy="1332850"/>
          </a:xfrm>
          <a:custGeom>
            <a:avLst/>
            <a:gdLst/>
            <a:ahLst/>
            <a:cxnLst/>
            <a:rect r="r" b="b" t="t" l="l"/>
            <a:pathLst>
              <a:path h="1332850" w="1313463">
                <a:moveTo>
                  <a:pt x="0" y="0"/>
                </a:moveTo>
                <a:lnTo>
                  <a:pt x="1313463" y="0"/>
                </a:lnTo>
                <a:lnTo>
                  <a:pt x="1313463" y="1332850"/>
                </a:lnTo>
                <a:lnTo>
                  <a:pt x="0" y="133285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37" id="37"/>
          <p:cNvSpPr/>
          <p:nvPr/>
        </p:nvSpPr>
        <p:spPr>
          <a:xfrm flipH="false" flipV="false" rot="-5400000">
            <a:off x="-4070999" y="9371055"/>
            <a:ext cx="9466895" cy="1893379"/>
          </a:xfrm>
          <a:custGeom>
            <a:avLst/>
            <a:gdLst/>
            <a:ahLst/>
            <a:cxnLst/>
            <a:rect r="r" b="b" t="t" l="l"/>
            <a:pathLst>
              <a:path h="1893379" w="9466895">
                <a:moveTo>
                  <a:pt x="0" y="0"/>
                </a:moveTo>
                <a:lnTo>
                  <a:pt x="9466895" y="0"/>
                </a:lnTo>
                <a:lnTo>
                  <a:pt x="9466895" y="1893379"/>
                </a:lnTo>
                <a:lnTo>
                  <a:pt x="0" y="18933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8" id="38"/>
          <p:cNvSpPr/>
          <p:nvPr/>
        </p:nvSpPr>
        <p:spPr>
          <a:xfrm flipH="false" flipV="false" rot="-5400000">
            <a:off x="-4070999" y="-95841"/>
            <a:ext cx="9466895" cy="1893379"/>
          </a:xfrm>
          <a:custGeom>
            <a:avLst/>
            <a:gdLst/>
            <a:ahLst/>
            <a:cxnLst/>
            <a:rect r="r" b="b" t="t" l="l"/>
            <a:pathLst>
              <a:path h="1893379" w="9466895">
                <a:moveTo>
                  <a:pt x="0" y="0"/>
                </a:moveTo>
                <a:lnTo>
                  <a:pt x="9466895" y="0"/>
                </a:lnTo>
                <a:lnTo>
                  <a:pt x="9466895" y="1893380"/>
                </a:lnTo>
                <a:lnTo>
                  <a:pt x="0" y="189338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9" id="39"/>
          <p:cNvSpPr/>
          <p:nvPr/>
        </p:nvSpPr>
        <p:spPr>
          <a:xfrm flipH="false" flipV="false" rot="-10374539">
            <a:off x="-1056946" y="-815850"/>
            <a:ext cx="5289793" cy="2981520"/>
          </a:xfrm>
          <a:custGeom>
            <a:avLst/>
            <a:gdLst/>
            <a:ahLst/>
            <a:cxnLst/>
            <a:rect r="r" b="b" t="t" l="l"/>
            <a:pathLst>
              <a:path h="2981520" w="5289793">
                <a:moveTo>
                  <a:pt x="0" y="0"/>
                </a:moveTo>
                <a:lnTo>
                  <a:pt x="5289793" y="0"/>
                </a:lnTo>
                <a:lnTo>
                  <a:pt x="5289793" y="2981520"/>
                </a:lnTo>
                <a:lnTo>
                  <a:pt x="0" y="298152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40" id="40"/>
          <p:cNvSpPr/>
          <p:nvPr/>
        </p:nvSpPr>
        <p:spPr>
          <a:xfrm flipH="false" flipV="false" rot="2606162">
            <a:off x="11964807" y="-654156"/>
            <a:ext cx="1521952" cy="1530299"/>
          </a:xfrm>
          <a:custGeom>
            <a:avLst/>
            <a:gdLst/>
            <a:ahLst/>
            <a:cxnLst/>
            <a:rect r="r" b="b" t="t" l="l"/>
            <a:pathLst>
              <a:path h="1530299" w="1521952">
                <a:moveTo>
                  <a:pt x="0" y="0"/>
                </a:moveTo>
                <a:lnTo>
                  <a:pt x="1521952" y="0"/>
                </a:lnTo>
                <a:lnTo>
                  <a:pt x="1521952" y="1530299"/>
                </a:lnTo>
                <a:lnTo>
                  <a:pt x="0" y="1530299"/>
                </a:lnTo>
                <a:lnTo>
                  <a:pt x="0" y="0"/>
                </a:lnTo>
                <a:close/>
              </a:path>
            </a:pathLst>
          </a:custGeom>
          <a:blipFill>
            <a:blip r:embed="rId18">
              <a:extLst>
                <a:ext uri="{96DAC541-7B7A-43D3-8B79-37D633B846F1}">
                  <asvg:svgBlip xmlns:asvg="http://schemas.microsoft.com/office/drawing/2016/SVG/main" r:embed="rId19"/>
                </a:ext>
              </a:extLst>
            </a:blip>
            <a:stretch>
              <a:fillRect l="0" t="0" r="0" b="0"/>
            </a:stretch>
          </a:blipFill>
        </p:spPr>
      </p:sp>
      <p:sp>
        <p:nvSpPr>
          <p:cNvPr name="Freeform 41" id="41"/>
          <p:cNvSpPr/>
          <p:nvPr/>
        </p:nvSpPr>
        <p:spPr>
          <a:xfrm flipH="false" flipV="false" rot="-2416810">
            <a:off x="3568747" y="7241860"/>
            <a:ext cx="1962170" cy="1031031"/>
          </a:xfrm>
          <a:custGeom>
            <a:avLst/>
            <a:gdLst/>
            <a:ahLst/>
            <a:cxnLst/>
            <a:rect r="r" b="b" t="t" l="l"/>
            <a:pathLst>
              <a:path h="1031031" w="1962170">
                <a:moveTo>
                  <a:pt x="0" y="0"/>
                </a:moveTo>
                <a:lnTo>
                  <a:pt x="1962171" y="0"/>
                </a:lnTo>
                <a:lnTo>
                  <a:pt x="1962171" y="1031031"/>
                </a:lnTo>
                <a:lnTo>
                  <a:pt x="0" y="1031031"/>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Freeform 42" id="42"/>
          <p:cNvSpPr/>
          <p:nvPr/>
        </p:nvSpPr>
        <p:spPr>
          <a:xfrm flipH="false" flipV="false" rot="-6652741">
            <a:off x="13182984" y="1630381"/>
            <a:ext cx="1972143" cy="1384086"/>
          </a:xfrm>
          <a:custGeom>
            <a:avLst/>
            <a:gdLst/>
            <a:ahLst/>
            <a:cxnLst/>
            <a:rect r="r" b="b" t="t" l="l"/>
            <a:pathLst>
              <a:path h="1384086" w="1972143">
                <a:moveTo>
                  <a:pt x="0" y="0"/>
                </a:moveTo>
                <a:lnTo>
                  <a:pt x="1972143" y="0"/>
                </a:lnTo>
                <a:lnTo>
                  <a:pt x="1972143" y="1384086"/>
                </a:lnTo>
                <a:lnTo>
                  <a:pt x="0" y="1384086"/>
                </a:lnTo>
                <a:lnTo>
                  <a:pt x="0" y="0"/>
                </a:lnTo>
                <a:close/>
              </a:path>
            </a:pathLst>
          </a:custGeom>
          <a:blipFill>
            <a:blip r:embed="rId22">
              <a:extLst>
                <a:ext uri="{96DAC541-7B7A-43D3-8B79-37D633B846F1}">
                  <asvg:svgBlip xmlns:asvg="http://schemas.microsoft.com/office/drawing/2016/SVG/main" r:embed="rId23"/>
                </a:ext>
              </a:extLst>
            </a:blip>
            <a:stretch>
              <a:fillRect l="0" t="0" r="0" b="0"/>
            </a:stretch>
          </a:blipFill>
        </p:spPr>
      </p:sp>
      <p:sp>
        <p:nvSpPr>
          <p:cNvPr name="Freeform 43" id="43"/>
          <p:cNvSpPr/>
          <p:nvPr/>
        </p:nvSpPr>
        <p:spPr>
          <a:xfrm flipH="false" flipV="false" rot="895404">
            <a:off x="-1217800" y="8058773"/>
            <a:ext cx="5326303" cy="2935360"/>
          </a:xfrm>
          <a:custGeom>
            <a:avLst/>
            <a:gdLst/>
            <a:ahLst/>
            <a:cxnLst/>
            <a:rect r="r" b="b" t="t" l="l"/>
            <a:pathLst>
              <a:path h="2935360" w="5326303">
                <a:moveTo>
                  <a:pt x="0" y="0"/>
                </a:moveTo>
                <a:lnTo>
                  <a:pt x="5326302" y="0"/>
                </a:lnTo>
                <a:lnTo>
                  <a:pt x="5326302" y="2935360"/>
                </a:lnTo>
                <a:lnTo>
                  <a:pt x="0" y="2935360"/>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
        <p:nvSpPr>
          <p:cNvPr name="Freeform 44" id="44"/>
          <p:cNvSpPr/>
          <p:nvPr/>
        </p:nvSpPr>
        <p:spPr>
          <a:xfrm flipH="false" flipV="false" rot="-9805529">
            <a:off x="14596149" y="-914780"/>
            <a:ext cx="5326303" cy="2935360"/>
          </a:xfrm>
          <a:custGeom>
            <a:avLst/>
            <a:gdLst/>
            <a:ahLst/>
            <a:cxnLst/>
            <a:rect r="r" b="b" t="t" l="l"/>
            <a:pathLst>
              <a:path h="2935360" w="5326303">
                <a:moveTo>
                  <a:pt x="0" y="0"/>
                </a:moveTo>
                <a:lnTo>
                  <a:pt x="5326302" y="0"/>
                </a:lnTo>
                <a:lnTo>
                  <a:pt x="5326302" y="2935359"/>
                </a:lnTo>
                <a:lnTo>
                  <a:pt x="0" y="2935359"/>
                </a:lnTo>
                <a:lnTo>
                  <a:pt x="0" y="0"/>
                </a:lnTo>
                <a:close/>
              </a:path>
            </a:pathLst>
          </a:custGeom>
          <a:blipFill>
            <a:blip r:embed="rId24">
              <a:extLst>
                <a:ext uri="{96DAC541-7B7A-43D3-8B79-37D633B846F1}">
                  <asvg:svgBlip xmlns:asvg="http://schemas.microsoft.com/office/drawing/2016/SVG/main" r:embed="rId2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DAGYLWL82bQ</dc:identifier>
  <dcterms:modified xsi:type="dcterms:W3CDTF">2011-08-01T06:04:30Z</dcterms:modified>
  <cp:revision>1</cp:revision>
  <dc:title>Pink Yellow Pastel Retro Group Project Presentation </dc:title>
</cp:coreProperties>
</file>